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8b72849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8b72849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8b72849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8b72849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8b72849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8b72849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f53529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f53529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88b7284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88b7284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88b72849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88b72849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88b72849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88b72849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8b7284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8b7284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8b7284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8b72849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9f53529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9f53529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9f5352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9f5352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88b7284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88b7284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How Does a Bike-Share Navigate Speedy Success?</a:t>
            </a:r>
            <a:endParaRPr/>
          </a:p>
          <a:p>
            <a:pPr indent="0" lvl="0" marL="0" rtl="0" algn="l">
              <a:spcBef>
                <a:spcPts val="120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Pawin Urapevatcharewan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December 2021</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a:t>
            </a:r>
            <a:r>
              <a:rPr lang="en"/>
              <a:t>nalysis</a:t>
            </a:r>
            <a:r>
              <a:rPr lang="en"/>
              <a:t> on rideable type by customer type</a:t>
            </a:r>
            <a:endParaRPr/>
          </a:p>
        </p:txBody>
      </p:sp>
      <p:pic>
        <p:nvPicPr>
          <p:cNvPr id="128" name="Google Shape;128;p22" title="Casual customer "/>
          <p:cNvPicPr preferRelativeResize="0"/>
          <p:nvPr/>
        </p:nvPicPr>
        <p:blipFill>
          <a:blip r:embed="rId3">
            <a:alphaModFix/>
          </a:blip>
          <a:stretch>
            <a:fillRect/>
          </a:stretch>
        </p:blipFill>
        <p:spPr>
          <a:xfrm>
            <a:off x="0" y="2211363"/>
            <a:ext cx="4571949" cy="2826966"/>
          </a:xfrm>
          <a:prstGeom prst="rect">
            <a:avLst/>
          </a:prstGeom>
          <a:noFill/>
          <a:ln>
            <a:noFill/>
          </a:ln>
        </p:spPr>
      </p:pic>
      <p:pic>
        <p:nvPicPr>
          <p:cNvPr id="129" name="Google Shape;129;p22" title="Subscriber customer"/>
          <p:cNvPicPr preferRelativeResize="0"/>
          <p:nvPr/>
        </p:nvPicPr>
        <p:blipFill>
          <a:blip r:embed="rId4">
            <a:alphaModFix/>
          </a:blip>
          <a:stretch>
            <a:fillRect/>
          </a:stretch>
        </p:blipFill>
        <p:spPr>
          <a:xfrm>
            <a:off x="4572000" y="2211361"/>
            <a:ext cx="4571949" cy="2826988"/>
          </a:xfrm>
          <a:prstGeom prst="rect">
            <a:avLst/>
          </a:prstGeom>
          <a:noFill/>
          <a:ln>
            <a:noFill/>
          </a:ln>
        </p:spPr>
      </p:pic>
      <p:sp>
        <p:nvSpPr>
          <p:cNvPr id="130" name="Google Shape;130;p22"/>
          <p:cNvSpPr txBox="1"/>
          <p:nvPr/>
        </p:nvSpPr>
        <p:spPr>
          <a:xfrm>
            <a:off x="503175" y="1453600"/>
            <a:ext cx="8329200" cy="104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a:latin typeface="Merriweather"/>
                <a:ea typeface="Merriweather"/>
                <a:cs typeface="Merriweather"/>
                <a:sym typeface="Merriweather"/>
              </a:rPr>
              <a:t>Cyclistic offers electric bikes, docked bikes, and classic bikes. The total of casual customers used is 5,478,022 rides (Casual is 2,488,929 rides and subscriber is 2,989,093 rides).</a:t>
            </a:r>
            <a:endParaRPr>
              <a:latin typeface="Merriweather"/>
              <a:ea typeface="Merriweather"/>
              <a:cs typeface="Merriweather"/>
              <a:sym typeface="Merriweather"/>
            </a:endParaRPr>
          </a:p>
          <a:p>
            <a:pPr indent="0" lvl="0" marL="0" rtl="0" algn="l">
              <a:spcBef>
                <a:spcPts val="120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7900" y="0"/>
            <a:ext cx="9088200" cy="6583800"/>
          </a:xfrm>
          <a:prstGeom prst="rect">
            <a:avLst/>
          </a:prstGeom>
          <a:noFill/>
          <a:ln>
            <a:noFill/>
          </a:ln>
        </p:spPr>
        <p:txBody>
          <a:bodyPr anchorCtr="0" anchor="t" bIns="91425" lIns="91425" spcFirstLastPara="1" rIns="91425" wrap="square" tIns="91425">
            <a:normAutofit lnSpcReduction="10000"/>
          </a:bodyPr>
          <a:lstStyle/>
          <a:p>
            <a:pPr indent="0" lvl="0" marL="914400" rtl="0" algn="l">
              <a:lnSpc>
                <a:spcPct val="115000"/>
              </a:lnSpc>
              <a:spcBef>
                <a:spcPts val="0"/>
              </a:spcBef>
              <a:spcAft>
                <a:spcPts val="0"/>
              </a:spcAft>
              <a:buNone/>
            </a:pPr>
            <a:r>
              <a:t/>
            </a:r>
            <a:endParaRPr>
              <a:solidFill>
                <a:srgbClr val="0E101A"/>
              </a:solidFill>
              <a:latin typeface="Merriweather"/>
              <a:ea typeface="Merriweather"/>
              <a:cs typeface="Merriweather"/>
              <a:sym typeface="Merriweather"/>
            </a:endParaRPr>
          </a:p>
          <a:p>
            <a:pPr indent="0" lvl="0" marL="914400" rtl="0" algn="l">
              <a:lnSpc>
                <a:spcPct val="115000"/>
              </a:lnSpc>
              <a:spcBef>
                <a:spcPts val="0"/>
              </a:spcBef>
              <a:spcAft>
                <a:spcPts val="0"/>
              </a:spcAft>
              <a:buNone/>
            </a:pPr>
            <a:r>
              <a:t/>
            </a:r>
            <a:endParaRPr>
              <a:solidFill>
                <a:srgbClr val="0E101A"/>
              </a:solidFill>
              <a:latin typeface="Merriweather"/>
              <a:ea typeface="Merriweather"/>
              <a:cs typeface="Merriweather"/>
              <a:sym typeface="Merriweather"/>
            </a:endParaRPr>
          </a:p>
          <a:p>
            <a:pPr indent="-329685" lvl="0" marL="457200" rtl="0" algn="l">
              <a:lnSpc>
                <a:spcPct val="115000"/>
              </a:lnSpc>
              <a:spcBef>
                <a:spcPts val="0"/>
              </a:spcBef>
              <a:spcAft>
                <a:spcPts val="0"/>
              </a:spcAft>
              <a:buClr>
                <a:srgbClr val="0E101A"/>
              </a:buClr>
              <a:buSzPts val="1592"/>
              <a:buFont typeface="Merriweather"/>
              <a:buChar char="●"/>
            </a:pPr>
            <a:r>
              <a:rPr lang="en" sz="1591">
                <a:solidFill>
                  <a:srgbClr val="0E101A"/>
                </a:solidFill>
                <a:latin typeface="Merriweather"/>
                <a:ea typeface="Merriweather"/>
                <a:cs typeface="Merriweather"/>
                <a:sym typeface="Merriweather"/>
              </a:rPr>
              <a:t>The company should provide a different kind of membership plan that attracts more customer that wants to use the bike in a short period. The limit of subscriber riders is 45 minutes. The average ride length of the subscriber rider is only 13.8 minutes. On the other hand, the average ride length of the casual rider is 31.2 minutes. </a:t>
            </a:r>
            <a:endParaRPr sz="1591">
              <a:solidFill>
                <a:srgbClr val="0E101A"/>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591">
              <a:solidFill>
                <a:srgbClr val="0E101A"/>
              </a:solidFill>
              <a:latin typeface="Merriweather"/>
              <a:ea typeface="Merriweather"/>
              <a:cs typeface="Merriweather"/>
              <a:sym typeface="Merriweather"/>
            </a:endParaRPr>
          </a:p>
          <a:p>
            <a:pPr indent="-329685" lvl="0" marL="457200" rtl="0" algn="l">
              <a:lnSpc>
                <a:spcPct val="115000"/>
              </a:lnSpc>
              <a:spcBef>
                <a:spcPts val="0"/>
              </a:spcBef>
              <a:spcAft>
                <a:spcPts val="0"/>
              </a:spcAft>
              <a:buClr>
                <a:srgbClr val="0E101A"/>
              </a:buClr>
              <a:buSzPts val="1592"/>
              <a:buFont typeface="Merriweather"/>
              <a:buChar char="●"/>
            </a:pPr>
            <a:r>
              <a:rPr lang="en" sz="1591">
                <a:solidFill>
                  <a:srgbClr val="0E101A"/>
                </a:solidFill>
                <a:latin typeface="Merriweather"/>
                <a:ea typeface="Merriweather"/>
                <a:cs typeface="Merriweather"/>
                <a:sym typeface="Merriweather"/>
              </a:rPr>
              <a:t>The membership plan required the customer to pay $108 upfront. These could be an issue for a customer that earns money daily such as student and daily wage. Therefore, the company can provide a short-term subscription plan for those customers who can effort to pay the current fee.</a:t>
            </a:r>
            <a:endParaRPr sz="1591">
              <a:solidFill>
                <a:srgbClr val="0E101A"/>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591">
              <a:solidFill>
                <a:srgbClr val="0E101A"/>
              </a:solidFill>
              <a:latin typeface="Merriweather"/>
              <a:ea typeface="Merriweather"/>
              <a:cs typeface="Merriweather"/>
              <a:sym typeface="Merriweather"/>
            </a:endParaRPr>
          </a:p>
          <a:p>
            <a:pPr indent="-329685" lvl="0" marL="457200" rtl="0" algn="l">
              <a:lnSpc>
                <a:spcPct val="115000"/>
              </a:lnSpc>
              <a:spcBef>
                <a:spcPts val="0"/>
              </a:spcBef>
              <a:spcAft>
                <a:spcPts val="0"/>
              </a:spcAft>
              <a:buClr>
                <a:srgbClr val="0E101A"/>
              </a:buClr>
              <a:buSzPts val="1592"/>
              <a:buFont typeface="Merriweather"/>
              <a:buChar char="●"/>
            </a:pPr>
            <a:r>
              <a:rPr lang="en" sz="1591">
                <a:solidFill>
                  <a:srgbClr val="0E101A"/>
                </a:solidFill>
                <a:latin typeface="Merriweather"/>
                <a:ea typeface="Merriweather"/>
                <a:cs typeface="Merriweather"/>
                <a:sym typeface="Merriweather"/>
              </a:rPr>
              <a:t>The company’s marketing strategy should encourage customers to use the docked bike. Usage of docked bikes is very low in both types of customers. </a:t>
            </a:r>
            <a:endParaRPr sz="1591">
              <a:solidFill>
                <a:srgbClr val="0E101A"/>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83">
              <a:solidFill>
                <a:srgbClr val="0E101A"/>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500">
              <a:solidFill>
                <a:srgbClr val="0E101A"/>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rgbClr val="0E101A"/>
              </a:solidFill>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4665575" y="2300800"/>
            <a:ext cx="6395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lt1"/>
                </a:solidFill>
                <a:latin typeface="Roboto"/>
                <a:ea typeface="Roboto"/>
                <a:cs typeface="Roboto"/>
                <a:sym typeface="Roboto"/>
              </a:rPr>
              <a:t>Thank you!</a:t>
            </a:r>
            <a:endParaRPr sz="41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9" name="Shape 69"/>
        <p:cNvGrpSpPr/>
        <p:nvPr/>
      </p:nvGrpSpPr>
      <p:grpSpPr>
        <a:xfrm>
          <a:off x="0" y="0"/>
          <a:ext cx="0" cy="0"/>
          <a:chOff x="0" y="0"/>
          <a:chExt cx="0" cy="0"/>
        </a:xfrm>
      </p:grpSpPr>
      <p:sp>
        <p:nvSpPr>
          <p:cNvPr id="70" name="Google Shape;70;p14"/>
          <p:cNvSpPr txBox="1"/>
          <p:nvPr>
            <p:ph idx="1" type="body"/>
          </p:nvPr>
        </p:nvSpPr>
        <p:spPr>
          <a:xfrm>
            <a:off x="4803975" y="1115250"/>
            <a:ext cx="4174500" cy="2913000"/>
          </a:xfrm>
          <a:prstGeom prst="rect">
            <a:avLst/>
          </a:prstGeom>
          <a:ln>
            <a:noFill/>
          </a:ln>
        </p:spPr>
        <p:txBody>
          <a:bodyPr anchorCtr="0" anchor="t" bIns="91425" lIns="91425" spcFirstLastPara="1" rIns="91425" wrap="square" tIns="91425">
            <a:normAutofit/>
          </a:bodyPr>
          <a:lstStyle/>
          <a:p>
            <a:pPr indent="0" lvl="0" marL="0" rtl="0" algn="l">
              <a:lnSpc>
                <a:spcPct val="105000"/>
              </a:lnSpc>
              <a:spcBef>
                <a:spcPts val="1200"/>
              </a:spcBef>
              <a:spcAft>
                <a:spcPts val="1200"/>
              </a:spcAft>
              <a:buSzPts val="770"/>
              <a:buNone/>
            </a:pPr>
            <a:r>
              <a:rPr lang="en" sz="1700">
                <a:solidFill>
                  <a:srgbClr val="000000"/>
                </a:solidFill>
                <a:latin typeface="Merriweather"/>
                <a:ea typeface="Merriweather"/>
                <a:cs typeface="Merriweather"/>
                <a:sym typeface="Merriweather"/>
              </a:rPr>
              <a:t>Cyclistic is a bike-share company in Chicago. The the company features more than 6,000 bicycles and 600 docking stations. Cyclistic sets itself apart by also offering bikes, hand tricycles, and cargo bikes, making bike-share more inclusive to people with disabilities and riders who can’t use a standard two-wheeled bike.</a:t>
            </a:r>
            <a:endParaRPr sz="1700">
              <a:solidFill>
                <a:srgbClr val="EBE8D8"/>
              </a:solidFill>
              <a:latin typeface="Merriweather"/>
              <a:ea typeface="Merriweather"/>
              <a:cs typeface="Merriweather"/>
              <a:sym typeface="Merriweather"/>
            </a:endParaRPr>
          </a:p>
        </p:txBody>
      </p:sp>
      <p:pic>
        <p:nvPicPr>
          <p:cNvPr id="71" name="Google Shape;71;p14"/>
          <p:cNvPicPr preferRelativeResize="0"/>
          <p:nvPr/>
        </p:nvPicPr>
        <p:blipFill>
          <a:blip r:embed="rId3">
            <a:alphaModFix/>
          </a:blip>
          <a:stretch>
            <a:fillRect/>
          </a:stretch>
        </p:blipFill>
        <p:spPr>
          <a:xfrm>
            <a:off x="802400" y="500925"/>
            <a:ext cx="2698500" cy="231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77" name="Google Shape;77;p15"/>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Covert and </a:t>
            </a:r>
            <a:r>
              <a:rPr lang="en">
                <a:latin typeface="Merriweather"/>
                <a:ea typeface="Merriweather"/>
                <a:cs typeface="Merriweather"/>
                <a:sym typeface="Merriweather"/>
              </a:rPr>
              <a:t>increase</a:t>
            </a:r>
            <a:r>
              <a:rPr lang="en">
                <a:latin typeface="Merriweather"/>
                <a:ea typeface="Merriweather"/>
                <a:cs typeface="Merriweather"/>
                <a:sym typeface="Merriweather"/>
              </a:rPr>
              <a:t> </a:t>
            </a:r>
            <a:r>
              <a:rPr lang="en">
                <a:latin typeface="Merriweather"/>
                <a:ea typeface="Merriweather"/>
                <a:cs typeface="Merriweather"/>
                <a:sym typeface="Merriweather"/>
              </a:rPr>
              <a:t>subscriber</a:t>
            </a:r>
            <a:r>
              <a:rPr lang="en">
                <a:latin typeface="Merriweather"/>
                <a:ea typeface="Merriweather"/>
                <a:cs typeface="Merriweather"/>
                <a:sym typeface="Merriweather"/>
              </a:rPr>
              <a:t> member</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types</a:t>
            </a:r>
            <a:endParaRPr/>
          </a:p>
        </p:txBody>
      </p:sp>
      <p:sp>
        <p:nvSpPr>
          <p:cNvPr id="83" name="Google Shape;83;p16"/>
          <p:cNvSpPr txBox="1"/>
          <p:nvPr>
            <p:ph idx="1" type="body"/>
          </p:nvPr>
        </p:nvSpPr>
        <p:spPr>
          <a:xfrm>
            <a:off x="311700" y="1505700"/>
            <a:ext cx="3999900" cy="3076200"/>
          </a:xfrm>
          <a:prstGeom prst="rect">
            <a:avLst/>
          </a:prstGeom>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3050">
                <a:solidFill>
                  <a:schemeClr val="lt2"/>
                </a:solidFill>
                <a:latin typeface="Merriweather"/>
                <a:ea typeface="Merriweather"/>
                <a:cs typeface="Merriweather"/>
                <a:sym typeface="Merriweather"/>
              </a:rPr>
              <a:t>Casual customer</a:t>
            </a:r>
            <a:endParaRPr b="1" sz="3050">
              <a:solidFill>
                <a:schemeClr val="lt2"/>
              </a:solidFill>
              <a:latin typeface="Merriweather"/>
              <a:ea typeface="Merriweather"/>
              <a:cs typeface="Merriweather"/>
              <a:sym typeface="Merriweather"/>
            </a:endParaRPr>
          </a:p>
          <a:p>
            <a:pPr indent="-317500" lvl="0" marL="457200" rtl="0" algn="l">
              <a:spcBef>
                <a:spcPts val="1200"/>
              </a:spcBef>
              <a:spcAft>
                <a:spcPts val="0"/>
              </a:spcAft>
              <a:buClr>
                <a:schemeClr val="lt2"/>
              </a:buClr>
              <a:buSzPct val="100000"/>
              <a:buFont typeface="Merriweather"/>
              <a:buChar char="●"/>
            </a:pPr>
            <a:r>
              <a:rPr lang="en" sz="2000">
                <a:solidFill>
                  <a:schemeClr val="lt2"/>
                </a:solidFill>
                <a:latin typeface="Merriweather"/>
                <a:ea typeface="Merriweather"/>
                <a:cs typeface="Merriweather"/>
                <a:sym typeface="Merriweather"/>
              </a:rPr>
              <a:t>Customer who </a:t>
            </a:r>
            <a:r>
              <a:rPr lang="en" sz="2000">
                <a:solidFill>
                  <a:schemeClr val="lt2"/>
                </a:solidFill>
                <a:latin typeface="Merriweather"/>
                <a:ea typeface="Merriweather"/>
                <a:cs typeface="Merriweather"/>
                <a:sym typeface="Merriweather"/>
              </a:rPr>
              <a:t>purchases</a:t>
            </a:r>
            <a:r>
              <a:rPr lang="en" sz="2000">
                <a:solidFill>
                  <a:schemeClr val="lt2"/>
                </a:solidFill>
                <a:latin typeface="Merriweather"/>
                <a:ea typeface="Merriweather"/>
                <a:cs typeface="Merriweather"/>
                <a:sym typeface="Merriweather"/>
              </a:rPr>
              <a:t> Single Ride Pass.</a:t>
            </a:r>
            <a:endParaRPr sz="2000">
              <a:solidFill>
                <a:schemeClr val="lt2"/>
              </a:solidFill>
              <a:latin typeface="Merriweather"/>
              <a:ea typeface="Merriweather"/>
              <a:cs typeface="Merriweather"/>
              <a:sym typeface="Merriweather"/>
            </a:endParaRPr>
          </a:p>
          <a:p>
            <a:pPr indent="0" lvl="0" marL="457200" rtl="0" algn="l">
              <a:spcBef>
                <a:spcPts val="1200"/>
              </a:spcBef>
              <a:spcAft>
                <a:spcPts val="0"/>
              </a:spcAft>
              <a:buNone/>
            </a:pPr>
            <a:r>
              <a:rPr lang="en" sz="2000">
                <a:solidFill>
                  <a:schemeClr val="lt2"/>
                </a:solidFill>
                <a:latin typeface="Merriweather"/>
                <a:ea typeface="Merriweather"/>
                <a:cs typeface="Merriweather"/>
                <a:sym typeface="Merriweather"/>
              </a:rPr>
              <a:t>	- $3.30 for single 30-minute ride.</a:t>
            </a:r>
            <a:endParaRPr sz="2000">
              <a:solidFill>
                <a:schemeClr val="lt2"/>
              </a:solidFill>
              <a:latin typeface="Merriweather"/>
              <a:ea typeface="Merriweather"/>
              <a:cs typeface="Merriweather"/>
              <a:sym typeface="Merriweather"/>
            </a:endParaRPr>
          </a:p>
          <a:p>
            <a:pPr indent="-317500" lvl="0" marL="457200" rtl="0" algn="l">
              <a:spcBef>
                <a:spcPts val="1200"/>
              </a:spcBef>
              <a:spcAft>
                <a:spcPts val="0"/>
              </a:spcAft>
              <a:buClr>
                <a:schemeClr val="lt2"/>
              </a:buClr>
              <a:buSzPct val="100000"/>
              <a:buFont typeface="Merriweather"/>
              <a:buChar char="●"/>
            </a:pPr>
            <a:r>
              <a:rPr lang="en" sz="2000">
                <a:solidFill>
                  <a:schemeClr val="lt2"/>
                </a:solidFill>
                <a:latin typeface="Merriweather"/>
                <a:ea typeface="Merriweather"/>
                <a:cs typeface="Merriweather"/>
                <a:sym typeface="Merriweather"/>
              </a:rPr>
              <a:t>Customer who </a:t>
            </a:r>
            <a:r>
              <a:rPr lang="en" sz="2000">
                <a:solidFill>
                  <a:schemeClr val="lt2"/>
                </a:solidFill>
                <a:latin typeface="Merriweather"/>
                <a:ea typeface="Merriweather"/>
                <a:cs typeface="Merriweather"/>
                <a:sym typeface="Merriweather"/>
              </a:rPr>
              <a:t>purchases</a:t>
            </a:r>
            <a:r>
              <a:rPr lang="en" sz="2000">
                <a:solidFill>
                  <a:schemeClr val="lt2"/>
                </a:solidFill>
                <a:latin typeface="Merriweather"/>
                <a:ea typeface="Merriweather"/>
                <a:cs typeface="Merriweather"/>
                <a:sym typeface="Merriweather"/>
              </a:rPr>
              <a:t> Day Use Pass.</a:t>
            </a:r>
            <a:endParaRPr sz="2000">
              <a:solidFill>
                <a:schemeClr val="lt2"/>
              </a:solidFill>
              <a:latin typeface="Merriweather"/>
              <a:ea typeface="Merriweather"/>
              <a:cs typeface="Merriweather"/>
              <a:sym typeface="Merriweather"/>
            </a:endParaRPr>
          </a:p>
          <a:p>
            <a:pPr indent="0" lvl="0" marL="457200" rtl="0" algn="l">
              <a:spcBef>
                <a:spcPts val="1200"/>
              </a:spcBef>
              <a:spcAft>
                <a:spcPts val="0"/>
              </a:spcAft>
              <a:buNone/>
            </a:pPr>
            <a:r>
              <a:rPr lang="en" sz="2000">
                <a:solidFill>
                  <a:schemeClr val="lt2"/>
                </a:solidFill>
                <a:latin typeface="Merriweather"/>
                <a:ea typeface="Merriweather"/>
                <a:cs typeface="Merriweather"/>
                <a:sym typeface="Merriweather"/>
              </a:rPr>
              <a:t>         - </a:t>
            </a:r>
            <a:r>
              <a:rPr lang="en" sz="2000">
                <a:solidFill>
                  <a:schemeClr val="lt2"/>
                </a:solidFill>
                <a:latin typeface="Merriweather"/>
                <a:ea typeface="Merriweather"/>
                <a:cs typeface="Merriweather"/>
                <a:sym typeface="Merriweather"/>
              </a:rPr>
              <a:t>$15 per day. Unlimited ride in 24 hours, up to 3 hours per ride.</a:t>
            </a:r>
            <a:endParaRPr sz="2000">
              <a:solidFill>
                <a:schemeClr val="lt2"/>
              </a:solidFill>
              <a:latin typeface="Merriweather"/>
              <a:ea typeface="Merriweather"/>
              <a:cs typeface="Merriweather"/>
              <a:sym typeface="Merriweather"/>
            </a:endParaRPr>
          </a:p>
          <a:p>
            <a:pPr indent="0" lvl="0" marL="0" rtl="0" algn="l">
              <a:spcBef>
                <a:spcPts val="1200"/>
              </a:spcBef>
              <a:spcAft>
                <a:spcPts val="1200"/>
              </a:spcAft>
              <a:buNone/>
            </a:pPr>
            <a:r>
              <a:rPr lang="en" sz="1100">
                <a:solidFill>
                  <a:srgbClr val="253532"/>
                </a:solidFill>
                <a:latin typeface="Merriweather"/>
                <a:ea typeface="Merriweather"/>
                <a:cs typeface="Merriweather"/>
                <a:sym typeface="Merriweather"/>
              </a:rPr>
              <a:t>   </a:t>
            </a:r>
            <a:endParaRPr sz="1100">
              <a:solidFill>
                <a:srgbClr val="253532"/>
              </a:solidFill>
              <a:latin typeface="Merriweather"/>
              <a:ea typeface="Merriweather"/>
              <a:cs typeface="Merriweather"/>
              <a:sym typeface="Merriweather"/>
            </a:endParaRPr>
          </a:p>
        </p:txBody>
      </p:sp>
      <p:sp>
        <p:nvSpPr>
          <p:cNvPr id="84" name="Google Shape;84;p16"/>
          <p:cNvSpPr txBox="1"/>
          <p:nvPr>
            <p:ph idx="2" type="body"/>
          </p:nvPr>
        </p:nvSpPr>
        <p:spPr>
          <a:xfrm>
            <a:off x="4832400" y="150565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Merriweather"/>
                <a:ea typeface="Merriweather"/>
                <a:cs typeface="Merriweather"/>
                <a:sym typeface="Merriweather"/>
              </a:rPr>
              <a:t>Subscriber customer</a:t>
            </a:r>
            <a:endParaRPr b="1" sz="2400">
              <a:latin typeface="Merriweather"/>
              <a:ea typeface="Merriweather"/>
              <a:cs typeface="Merriweather"/>
              <a:sym typeface="Merriweather"/>
            </a:endParaRPr>
          </a:p>
          <a:p>
            <a:pPr indent="-317500" lvl="0" marL="457200" rtl="0" algn="l">
              <a:spcBef>
                <a:spcPts val="1200"/>
              </a:spcBef>
              <a:spcAft>
                <a:spcPts val="0"/>
              </a:spcAft>
              <a:buSzPts val="1400"/>
              <a:buFont typeface="Merriweather"/>
              <a:buChar char="●"/>
            </a:pPr>
            <a:r>
              <a:rPr lang="en" sz="1400">
                <a:latin typeface="Merriweather"/>
                <a:ea typeface="Merriweather"/>
                <a:cs typeface="Merriweather"/>
                <a:sym typeface="Merriweather"/>
              </a:rPr>
              <a:t>Customer who purchase membership </a:t>
            </a:r>
            <a:endParaRPr sz="1400">
              <a:latin typeface="Merriweather"/>
              <a:ea typeface="Merriweather"/>
              <a:cs typeface="Merriweather"/>
              <a:sym typeface="Merriweather"/>
            </a:endParaRPr>
          </a:p>
          <a:p>
            <a:pPr indent="0" lvl="0" marL="457200" rtl="0" algn="l">
              <a:spcBef>
                <a:spcPts val="1200"/>
              </a:spcBef>
              <a:spcAft>
                <a:spcPts val="0"/>
              </a:spcAft>
              <a:buNone/>
            </a:pPr>
            <a:r>
              <a:rPr lang="en" sz="1400">
                <a:latin typeface="Merriweather"/>
                <a:ea typeface="Merriweather"/>
                <a:cs typeface="Merriweather"/>
                <a:sym typeface="Merriweather"/>
              </a:rPr>
              <a:t>	-$9 per month. Unlimited ride  up to 45 minutes ride </a:t>
            </a:r>
            <a:endParaRPr sz="1400">
              <a:latin typeface="Merriweather"/>
              <a:ea typeface="Merriweather"/>
              <a:cs typeface="Merriweather"/>
              <a:sym typeface="Merriweather"/>
            </a:endParaRPr>
          </a:p>
          <a:p>
            <a:pPr indent="0" lvl="0" marL="457200" rtl="0" algn="l">
              <a:spcBef>
                <a:spcPts val="1200"/>
              </a:spcBef>
              <a:spcAft>
                <a:spcPts val="1200"/>
              </a:spcAft>
              <a:buNone/>
            </a:pPr>
            <a:r>
              <a:rPr lang="en" sz="1400">
                <a:latin typeface="Merriweather"/>
                <a:ea typeface="Merriweather"/>
                <a:cs typeface="Merriweather"/>
                <a:sym typeface="Merriweather"/>
              </a:rPr>
              <a:t>	-$108 billed upfront annually</a:t>
            </a:r>
            <a:endParaRPr sz="1400">
              <a:latin typeface="Merriweather"/>
              <a:ea typeface="Merriweather"/>
              <a:cs typeface="Merriweather"/>
              <a:sym typeface="Merriweather"/>
            </a:endParaRPr>
          </a:p>
        </p:txBody>
      </p:sp>
      <p:sp>
        <p:nvSpPr>
          <p:cNvPr id="85" name="Google Shape;85;p16"/>
          <p:cNvSpPr txBox="1"/>
          <p:nvPr/>
        </p:nvSpPr>
        <p:spPr>
          <a:xfrm>
            <a:off x="311725" y="4581850"/>
            <a:ext cx="456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53532"/>
                </a:solidFill>
              </a:rPr>
              <a:t>*The fee for a lost or stolen bike is $1200.</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9" name="Shape 89"/>
        <p:cNvGrpSpPr/>
        <p:nvPr/>
      </p:nvGrpSpPr>
      <p:grpSpPr>
        <a:xfrm>
          <a:off x="0" y="0"/>
          <a:ext cx="0" cy="0"/>
          <a:chOff x="0" y="0"/>
          <a:chExt cx="0" cy="0"/>
        </a:xfrm>
      </p:grpSpPr>
      <p:pic>
        <p:nvPicPr>
          <p:cNvPr id="90" name="Google Shape;90;p17" title="Average use time by day of the week"/>
          <p:cNvPicPr preferRelativeResize="0"/>
          <p:nvPr/>
        </p:nvPicPr>
        <p:blipFill>
          <a:blip r:embed="rId3">
            <a:alphaModFix/>
          </a:blip>
          <a:stretch>
            <a:fillRect/>
          </a:stretch>
        </p:blipFill>
        <p:spPr>
          <a:xfrm>
            <a:off x="4316625" y="1079285"/>
            <a:ext cx="4827375" cy="2984927"/>
          </a:xfrm>
          <a:prstGeom prst="rect">
            <a:avLst/>
          </a:prstGeom>
          <a:noFill/>
          <a:ln>
            <a:noFill/>
          </a:ln>
        </p:spPr>
      </p:pic>
      <p:sp>
        <p:nvSpPr>
          <p:cNvPr id="91" name="Google Shape;91;p17"/>
          <p:cNvSpPr txBox="1"/>
          <p:nvPr/>
        </p:nvSpPr>
        <p:spPr>
          <a:xfrm>
            <a:off x="2536725" y="3139350"/>
            <a:ext cx="29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7"/>
          <p:cNvSpPr txBox="1"/>
          <p:nvPr/>
        </p:nvSpPr>
        <p:spPr>
          <a:xfrm>
            <a:off x="0" y="420150"/>
            <a:ext cx="4190400" cy="311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155">
                <a:solidFill>
                  <a:schemeClr val="lt1"/>
                </a:solidFill>
                <a:latin typeface="Merriweather"/>
                <a:ea typeface="Merriweather"/>
                <a:cs typeface="Merriweather"/>
                <a:sym typeface="Merriweather"/>
              </a:rPr>
              <a:t>Day of the week analysis</a:t>
            </a:r>
            <a:endParaRPr sz="2155">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sz="2155">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Casual customers’ ride lengths are significantly longer.</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Subscriber customers’ ride lengths on the weekday are stagnant. However, at the </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300">
                <a:solidFill>
                  <a:schemeClr val="lt1"/>
                </a:solidFill>
                <a:latin typeface="Merriweather"/>
                <a:ea typeface="Merriweather"/>
                <a:cs typeface="Merriweather"/>
                <a:sym typeface="Merriweather"/>
              </a:rPr>
              <a:t>weekend ride lengths are slightly increase </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The average time used by the casual customer is 31.2 minutes, subscriber customer is 13.8 minutes.</a:t>
            </a:r>
            <a:endParaRPr sz="1300">
              <a:solidFill>
                <a:srgbClr val="0E101A"/>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6" name="Shape 96"/>
        <p:cNvGrpSpPr/>
        <p:nvPr/>
      </p:nvGrpSpPr>
      <p:grpSpPr>
        <a:xfrm>
          <a:off x="0" y="0"/>
          <a:ext cx="0" cy="0"/>
          <a:chOff x="0" y="0"/>
          <a:chExt cx="0" cy="0"/>
        </a:xfrm>
      </p:grpSpPr>
      <p:pic>
        <p:nvPicPr>
          <p:cNvPr id="97" name="Google Shape;97;p18" title="Average use time by month (minute)"/>
          <p:cNvPicPr preferRelativeResize="0"/>
          <p:nvPr/>
        </p:nvPicPr>
        <p:blipFill>
          <a:blip r:embed="rId3">
            <a:alphaModFix/>
          </a:blip>
          <a:stretch>
            <a:fillRect/>
          </a:stretch>
        </p:blipFill>
        <p:spPr>
          <a:xfrm>
            <a:off x="4323000" y="700750"/>
            <a:ext cx="4820949" cy="3361475"/>
          </a:xfrm>
          <a:prstGeom prst="rect">
            <a:avLst/>
          </a:prstGeom>
          <a:noFill/>
          <a:ln>
            <a:noFill/>
          </a:ln>
        </p:spPr>
      </p:pic>
      <p:sp>
        <p:nvSpPr>
          <p:cNvPr id="98" name="Google Shape;98;p18"/>
          <p:cNvSpPr txBox="1"/>
          <p:nvPr/>
        </p:nvSpPr>
        <p:spPr>
          <a:xfrm>
            <a:off x="0" y="482613"/>
            <a:ext cx="4323000" cy="357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155">
                <a:solidFill>
                  <a:schemeClr val="lt1"/>
                </a:solidFill>
                <a:latin typeface="Merriweather"/>
                <a:ea typeface="Merriweather"/>
                <a:cs typeface="Merriweather"/>
                <a:sym typeface="Merriweather"/>
              </a:rPr>
              <a:t>Monthly </a:t>
            </a:r>
            <a:r>
              <a:rPr lang="en" sz="2155">
                <a:solidFill>
                  <a:schemeClr val="lt1"/>
                </a:solidFill>
                <a:latin typeface="Merriweather"/>
                <a:ea typeface="Merriweather"/>
                <a:cs typeface="Merriweather"/>
                <a:sym typeface="Merriweather"/>
              </a:rPr>
              <a:t>analysis</a:t>
            </a:r>
            <a:endParaRPr sz="2155">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sz="2155">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Casual customers’ ride lengths are significantly longer.</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Subscriber customers’ ride lengths on the weekday are stagnant.</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The average time used by the casual customer is 32.8 minutes, subscriber customer is 13.9minutes.</a:t>
            </a:r>
            <a:endParaRPr sz="1300">
              <a:solidFill>
                <a:schemeClr val="lt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311700" y="705500"/>
            <a:ext cx="5673900" cy="1911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700">
                <a:solidFill>
                  <a:srgbClr val="FFFFFF"/>
                </a:solidFill>
                <a:latin typeface="Merriweather"/>
                <a:ea typeface="Merriweather"/>
                <a:cs typeface="Merriweather"/>
                <a:sym typeface="Merriweather"/>
              </a:rPr>
              <a:t>Why February to July have the longest ride length average ?</a:t>
            </a:r>
            <a:endParaRPr/>
          </a:p>
        </p:txBody>
      </p:sp>
      <p:sp>
        <p:nvSpPr>
          <p:cNvPr id="104" name="Google Shape;104;p19"/>
          <p:cNvSpPr txBox="1"/>
          <p:nvPr/>
        </p:nvSpPr>
        <p:spPr>
          <a:xfrm>
            <a:off x="3948650" y="125175"/>
            <a:ext cx="50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05" name="Google Shape;105;p19"/>
          <p:cNvSpPr txBox="1"/>
          <p:nvPr>
            <p:ph type="ctrTitle"/>
          </p:nvPr>
        </p:nvSpPr>
        <p:spPr>
          <a:xfrm>
            <a:off x="311700" y="801450"/>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700">
                <a:solidFill>
                  <a:schemeClr val="dk1"/>
                </a:solidFill>
              </a:rPr>
              <a:t>Why February to July have the longest ride length average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Chicago’s Covid-19 case report in a downtrend </a:t>
            </a:r>
            <a:endParaRPr/>
          </a:p>
        </p:txBody>
      </p:sp>
      <p:pic>
        <p:nvPicPr>
          <p:cNvPr id="111" name="Google Shape;111;p20"/>
          <p:cNvPicPr preferRelativeResize="0"/>
          <p:nvPr/>
        </p:nvPicPr>
        <p:blipFill>
          <a:blip r:embed="rId3">
            <a:alphaModFix/>
          </a:blip>
          <a:stretch>
            <a:fillRect/>
          </a:stretch>
        </p:blipFill>
        <p:spPr>
          <a:xfrm>
            <a:off x="828076" y="1288425"/>
            <a:ext cx="7487875" cy="3126800"/>
          </a:xfrm>
          <a:prstGeom prst="rect">
            <a:avLst/>
          </a:prstGeom>
          <a:noFill/>
          <a:ln>
            <a:noFill/>
          </a:ln>
        </p:spPr>
      </p:pic>
      <p:sp>
        <p:nvSpPr>
          <p:cNvPr id="112" name="Google Shape;112;p20"/>
          <p:cNvSpPr txBox="1"/>
          <p:nvPr/>
        </p:nvSpPr>
        <p:spPr>
          <a:xfrm>
            <a:off x="4415225" y="1593125"/>
            <a:ext cx="6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3" name="Google Shape;113;p20"/>
          <p:cNvSpPr/>
          <p:nvPr/>
        </p:nvSpPr>
        <p:spPr>
          <a:xfrm>
            <a:off x="4415225" y="4255900"/>
            <a:ext cx="3288600" cy="54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Analysis time frame</a:t>
            </a:r>
            <a:endParaRPr>
              <a:solidFill>
                <a:srgbClr val="FFFFFF"/>
              </a:solidFill>
            </a:endParaRPr>
          </a:p>
        </p:txBody>
      </p:sp>
      <p:sp>
        <p:nvSpPr>
          <p:cNvPr id="114" name="Google Shape;114;p20"/>
          <p:cNvSpPr txBox="1"/>
          <p:nvPr/>
        </p:nvSpPr>
        <p:spPr>
          <a:xfrm>
            <a:off x="311725" y="4415225"/>
            <a:ext cx="370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*https://www.nytimes.com/interactive/2021/us/illinois-covid-cases.html</a:t>
            </a:r>
            <a:endParaRPr sz="800">
              <a:latin typeface="Roboto"/>
              <a:ea typeface="Roboto"/>
              <a:cs typeface="Roboto"/>
              <a:sym typeface="Roboto"/>
            </a:endParaRPr>
          </a:p>
        </p:txBody>
      </p:sp>
      <p:sp>
        <p:nvSpPr>
          <p:cNvPr id="115" name="Google Shape;115;p20"/>
          <p:cNvSpPr/>
          <p:nvPr/>
        </p:nvSpPr>
        <p:spPr>
          <a:xfrm>
            <a:off x="6634200" y="1502075"/>
            <a:ext cx="1365600" cy="49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Total ride </a:t>
            </a:r>
            <a:endParaRPr/>
          </a:p>
        </p:txBody>
      </p:sp>
      <p:pic>
        <p:nvPicPr>
          <p:cNvPr id="121" name="Google Shape;121;p21" title="Yearly total ride by customer type"/>
          <p:cNvPicPr preferRelativeResize="0"/>
          <p:nvPr/>
        </p:nvPicPr>
        <p:blipFill>
          <a:blip r:embed="rId3">
            <a:alphaModFix/>
          </a:blip>
          <a:stretch>
            <a:fillRect/>
          </a:stretch>
        </p:blipFill>
        <p:spPr>
          <a:xfrm>
            <a:off x="0" y="1824575"/>
            <a:ext cx="4572000" cy="2827009"/>
          </a:xfrm>
          <a:prstGeom prst="rect">
            <a:avLst/>
          </a:prstGeom>
          <a:noFill/>
          <a:ln>
            <a:noFill/>
          </a:ln>
        </p:spPr>
      </p:pic>
      <p:pic>
        <p:nvPicPr>
          <p:cNvPr id="122" name="Google Shape;122;p21" title="Yearly total ride count by customer type"/>
          <p:cNvPicPr preferRelativeResize="0"/>
          <p:nvPr/>
        </p:nvPicPr>
        <p:blipFill>
          <a:blip r:embed="rId4">
            <a:alphaModFix/>
          </a:blip>
          <a:stretch>
            <a:fillRect/>
          </a:stretch>
        </p:blipFill>
        <p:spPr>
          <a:xfrm>
            <a:off x="4572000" y="1824575"/>
            <a:ext cx="4572000" cy="25374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