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3" r:id="rId7"/>
    <p:sldId id="264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23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laUBH5oayw" TargetMode="External"/><Relationship Id="rId3" Type="http://schemas.openxmlformats.org/officeDocument/2006/relationships/hyperlink" Target="https://en.wikipedia.org/wiki/Test-driven_development" TargetMode="External"/><Relationship Id="rId7" Type="http://schemas.openxmlformats.org/officeDocument/2006/relationships/hyperlink" Target="https://www.udemy.com/course/tdd-com-mango/" TargetMode="External"/><Relationship Id="rId2" Type="http://schemas.openxmlformats.org/officeDocument/2006/relationships/hyperlink" Target="https://www.devmedia.com.br/test-driven-development-tdd-simples-e-pratico/185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LdEypr2e-8" TargetMode="External"/><Relationship Id="rId5" Type="http://schemas.openxmlformats.org/officeDocument/2006/relationships/hyperlink" Target="https://www.quora.com/As-a-software-engineer-how-often-do-you-write-unit-tests" TargetMode="External"/><Relationship Id="rId4" Type="http://schemas.openxmlformats.org/officeDocument/2006/relationships/hyperlink" Target="https://medium.com/node-nigeria-blog/the-ultimate-guide-to-test-driven-development-unit-test-with-jest-for-beginners-8005afa60c0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CB3B3-6D9B-9348-8C4D-663DD0444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Test-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(TDD)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EDFA6-13D7-D746-A528-D0F2E9B7D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Paulo Henrique oliveira dos santos</a:t>
            </a:r>
          </a:p>
        </p:txBody>
      </p:sp>
    </p:spTree>
    <p:extLst>
      <p:ext uri="{BB962C8B-B14F-4D97-AF65-F5344CB8AC3E}">
        <p14:creationId xmlns:p14="http://schemas.microsoft.com/office/powerpoint/2010/main" val="62351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8197A-44C5-8246-BAF7-C7E7AE29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</a:t>
            </a:r>
            <a:r>
              <a:rPr lang="pt-BR" dirty="0" err="1"/>
              <a:t>jest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590EA-341E-944E-8C00-2C66B5B14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276975" cy="354171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Rode o seguinte código no terminal:</a:t>
            </a:r>
          </a:p>
          <a:p>
            <a:pPr lvl="1"/>
            <a:r>
              <a:rPr lang="pt-BR" dirty="0"/>
              <a:t>$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 -</a:t>
            </a:r>
            <a:r>
              <a:rPr lang="pt-BR" dirty="0" err="1"/>
              <a:t>y</a:t>
            </a:r>
            <a:r>
              <a:rPr lang="pt-BR" dirty="0"/>
              <a:t> //</a:t>
            </a:r>
            <a:r>
              <a:rPr lang="pt-BR" dirty="0" err="1"/>
              <a:t>Create</a:t>
            </a:r>
            <a:r>
              <a:rPr lang="pt-BR" dirty="0"/>
              <a:t> a new </a:t>
            </a:r>
            <a:r>
              <a:rPr lang="pt-BR" dirty="0" err="1"/>
              <a:t>npm</a:t>
            </a:r>
            <a:r>
              <a:rPr lang="pt-BR" dirty="0"/>
              <a:t> Project</a:t>
            </a:r>
          </a:p>
          <a:p>
            <a:pPr lvl="1"/>
            <a:r>
              <a:rPr lang="pt-BR" dirty="0"/>
              <a:t>$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</a:t>
            </a:r>
            <a:r>
              <a:rPr lang="pt-BR" dirty="0" err="1"/>
              <a:t>save</a:t>
            </a:r>
            <a:r>
              <a:rPr lang="pt-BR" dirty="0"/>
              <a:t> -</a:t>
            </a:r>
            <a:r>
              <a:rPr lang="pt-BR" dirty="0" err="1"/>
              <a:t>D</a:t>
            </a:r>
            <a:r>
              <a:rPr lang="pt-BR" dirty="0"/>
              <a:t> </a:t>
            </a:r>
            <a:r>
              <a:rPr lang="pt-BR" dirty="0" err="1"/>
              <a:t>jest</a:t>
            </a:r>
            <a:r>
              <a:rPr lang="pt-BR" dirty="0"/>
              <a:t> //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jest</a:t>
            </a:r>
            <a:endParaRPr lang="pt-BR" dirty="0"/>
          </a:p>
          <a:p>
            <a:r>
              <a:rPr lang="pt-BR" dirty="0"/>
              <a:t>Atualize o </a:t>
            </a:r>
            <a:r>
              <a:rPr lang="pt-BR" dirty="0" err="1"/>
              <a:t>package.json</a:t>
            </a:r>
            <a:endParaRPr lang="pt-BR" dirty="0"/>
          </a:p>
          <a:p>
            <a:pPr lvl="1"/>
            <a:r>
              <a:rPr lang="pt-BR" dirty="0"/>
              <a:t>{</a:t>
            </a:r>
            <a:br>
              <a:rPr lang="pt-BR" dirty="0"/>
            </a:br>
            <a:r>
              <a:rPr lang="pt-BR" dirty="0"/>
              <a:t>    "scripts": {</a:t>
            </a:r>
            <a:br>
              <a:rPr lang="pt-BR" dirty="0"/>
            </a:br>
            <a:r>
              <a:rPr lang="pt-BR" dirty="0"/>
              <a:t>        "</a:t>
            </a:r>
            <a:r>
              <a:rPr lang="pt-BR" dirty="0" err="1"/>
              <a:t>test</a:t>
            </a:r>
            <a:r>
              <a:rPr lang="pt-BR" dirty="0"/>
              <a:t>": "</a:t>
            </a:r>
            <a:r>
              <a:rPr lang="pt-BR" dirty="0" err="1"/>
              <a:t>jest</a:t>
            </a:r>
            <a:r>
              <a:rPr lang="pt-BR" dirty="0"/>
              <a:t>", //Runs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`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`</a:t>
            </a:r>
            <a:br>
              <a:rPr lang="pt-BR" dirty="0"/>
            </a:br>
            <a:r>
              <a:rPr lang="pt-BR" dirty="0"/>
              <a:t>     }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98CA12-E7C5-CE4D-B407-2948CF3A7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099538" cy="354171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Execute:</a:t>
            </a:r>
          </a:p>
          <a:p>
            <a:pPr lvl="1"/>
            <a:r>
              <a:rPr lang="pt-BR" dirty="0"/>
              <a:t>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test</a:t>
            </a:r>
            <a:endParaRPr lang="pt-BR" dirty="0"/>
          </a:p>
          <a:p>
            <a:r>
              <a:rPr lang="pt-BR" dirty="0"/>
              <a:t>Deve retornar o seguinte erro:</a:t>
            </a:r>
          </a:p>
          <a:p>
            <a:pPr lvl="1"/>
            <a:r>
              <a:rPr lang="pt-BR" dirty="0"/>
              <a:t>No </a:t>
            </a:r>
            <a:r>
              <a:rPr lang="pt-BR" dirty="0" err="1"/>
              <a:t>tests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, </a:t>
            </a:r>
            <a:r>
              <a:rPr lang="pt-BR" dirty="0" err="1"/>
              <a:t>exiting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1</a:t>
            </a:r>
          </a:p>
          <a:p>
            <a:pPr lvl="1"/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`--</a:t>
            </a:r>
            <a:r>
              <a:rPr lang="pt-BR" dirty="0" err="1"/>
              <a:t>passWithNoTests</a:t>
            </a:r>
            <a:r>
              <a:rPr lang="pt-BR" dirty="0"/>
              <a:t>`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exit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20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38937-E7B7-E042-86D8-A5AD2AA1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 teste unitário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1E5E8BC-55FD-2843-A908-795740F07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03287"/>
            <a:ext cx="9905998" cy="443411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B7072B-E01C-2A44-A17F-23CA70858017}"/>
              </a:ext>
            </a:extLst>
          </p:cNvPr>
          <p:cNvSpPr txBox="1"/>
          <p:nvPr/>
        </p:nvSpPr>
        <p:spPr>
          <a:xfrm>
            <a:off x="1141413" y="6267724"/>
            <a:ext cx="990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bob.spec.js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262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6B8A9-560C-494A-9005-831125C2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 esperado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15B1523-06D1-8249-BCC4-18EEA467F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778" y="1759287"/>
            <a:ext cx="9805633" cy="456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422A6-B44A-7F48-B397-3F5D7A9B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Escreva a função </a:t>
            </a:r>
            <a:r>
              <a:rPr lang="pt-BR" dirty="0" err="1"/>
              <a:t>bob.js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4354E83-F04C-9E49-89DE-D1550C900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348" y="2325511"/>
            <a:ext cx="10390877" cy="35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4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2F195-4C70-B14A-9E22-359B7E5C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teste deve passar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EC4B1FB-96FA-3C47-899C-1286808E9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910" y="2415822"/>
            <a:ext cx="10502679" cy="32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5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DBB3E-6420-314B-8A07-E7B8CFC9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1C237-7044-CE48-9A8E-D18735A2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/>
              <a:t>Test </a:t>
            </a:r>
            <a:r>
              <a:rPr lang="pt-BR" b="1" dirty="0" err="1"/>
              <a:t>Driven</a:t>
            </a:r>
            <a:r>
              <a:rPr lang="pt-BR" b="1" dirty="0"/>
              <a:t> </a:t>
            </a:r>
            <a:r>
              <a:rPr lang="pt-BR" b="1" dirty="0" err="1"/>
              <a:t>Development</a:t>
            </a:r>
            <a:r>
              <a:rPr lang="pt-BR" b="1" dirty="0"/>
              <a:t>: TDD Simples e Prático: </a:t>
            </a:r>
            <a:r>
              <a:rPr lang="pt-BR" b="1" dirty="0">
                <a:hlinkClick r:id="rId2"/>
              </a:rPr>
              <a:t>https://www.devmedia.com.br/test-driven-development-tdd-simples-e-pratico/18533</a:t>
            </a:r>
            <a:endParaRPr lang="pt-BR" b="1" dirty="0"/>
          </a:p>
          <a:p>
            <a:r>
              <a:rPr lang="pt-BR" dirty="0"/>
              <a:t>Test-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https://en.wikipedia.org/wiki/Test-driven_development</a:t>
            </a:r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Ultimate</a:t>
            </a:r>
            <a:r>
              <a:rPr lang="pt-BR" dirty="0"/>
              <a:t> </a:t>
            </a:r>
            <a:r>
              <a:rPr lang="pt-BR" dirty="0" err="1"/>
              <a:t>Guide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(Unit </a:t>
            </a:r>
            <a:r>
              <a:rPr lang="pt-BR" dirty="0" err="1"/>
              <a:t>test</a:t>
            </a:r>
            <a:r>
              <a:rPr lang="pt-BR" dirty="0"/>
              <a:t>)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Jest</a:t>
            </a:r>
            <a:r>
              <a:rPr lang="pt-BR" dirty="0"/>
              <a:t> for </a:t>
            </a:r>
            <a:r>
              <a:rPr lang="pt-BR" dirty="0" err="1"/>
              <a:t>beginners</a:t>
            </a:r>
            <a:r>
              <a:rPr lang="pt-BR" dirty="0"/>
              <a:t>.: </a:t>
            </a:r>
            <a:r>
              <a:rPr lang="pt-BR" dirty="0">
                <a:hlinkClick r:id="rId4"/>
              </a:rPr>
              <a:t>https://medium.com/node-nigeria-blog/the-ultimate-guide-to-test-driven-development-unit-test-with-jest-for-beginners-8005afa60c0c</a:t>
            </a:r>
            <a:endParaRPr lang="pt-BR" dirty="0"/>
          </a:p>
          <a:p>
            <a:r>
              <a:rPr lang="pt-BR" b="1" dirty="0"/>
              <a:t>As a software </a:t>
            </a:r>
            <a:r>
              <a:rPr lang="pt-BR" b="1" dirty="0" err="1"/>
              <a:t>engineer</a:t>
            </a:r>
            <a:r>
              <a:rPr lang="pt-BR" b="1" dirty="0"/>
              <a:t>, </a:t>
            </a:r>
            <a:r>
              <a:rPr lang="pt-BR" b="1" dirty="0" err="1"/>
              <a:t>how</a:t>
            </a:r>
            <a:r>
              <a:rPr lang="pt-BR" b="1" dirty="0"/>
              <a:t> </a:t>
            </a:r>
            <a:r>
              <a:rPr lang="pt-BR" b="1" dirty="0" err="1"/>
              <a:t>often</a:t>
            </a:r>
            <a:r>
              <a:rPr lang="pt-BR" b="1" dirty="0"/>
              <a:t> do </a:t>
            </a:r>
            <a:r>
              <a:rPr lang="pt-BR" b="1" dirty="0" err="1"/>
              <a:t>you</a:t>
            </a:r>
            <a:r>
              <a:rPr lang="pt-BR" b="1" dirty="0"/>
              <a:t> </a:t>
            </a:r>
            <a:r>
              <a:rPr lang="pt-BR" b="1" dirty="0" err="1"/>
              <a:t>write</a:t>
            </a:r>
            <a:r>
              <a:rPr lang="pt-BR" b="1" dirty="0"/>
              <a:t> </a:t>
            </a:r>
            <a:r>
              <a:rPr lang="pt-BR" b="1" dirty="0" err="1"/>
              <a:t>unit</a:t>
            </a:r>
            <a:r>
              <a:rPr lang="pt-BR" b="1" dirty="0"/>
              <a:t> </a:t>
            </a:r>
            <a:r>
              <a:rPr lang="pt-BR" b="1" dirty="0" err="1"/>
              <a:t>tests</a:t>
            </a:r>
            <a:r>
              <a:rPr lang="pt-BR" b="1" dirty="0"/>
              <a:t>?</a:t>
            </a:r>
            <a:r>
              <a:rPr lang="pt-BR" dirty="0"/>
              <a:t>: </a:t>
            </a:r>
            <a:r>
              <a:rPr lang="pt-BR" dirty="0">
                <a:hlinkClick r:id="rId5"/>
              </a:rPr>
              <a:t>https://www.quora.com/As-a-software-engineer-how-often-do-you-write-unit-tests</a:t>
            </a:r>
            <a:endParaRPr lang="pt-BR" dirty="0"/>
          </a:p>
          <a:p>
            <a:r>
              <a:rPr lang="pt-BR" dirty="0"/>
              <a:t>TDD (Test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) // Dicionário do Programador: </a:t>
            </a:r>
            <a:r>
              <a:rPr lang="pt-BR" dirty="0">
                <a:hlinkClick r:id="rId6"/>
              </a:rPr>
              <a:t>https://www.youtube.com/watch?v=bLdEypr2e-8</a:t>
            </a:r>
            <a:endParaRPr lang="pt-BR" dirty="0">
              <a:solidFill>
                <a:srgbClr val="B8FA56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dirty="0" err="1"/>
              <a:t>NodeJs</a:t>
            </a:r>
            <a:r>
              <a:rPr lang="pt-BR" dirty="0"/>
              <a:t>, </a:t>
            </a:r>
            <a:r>
              <a:rPr lang="pt-BR" dirty="0" err="1"/>
              <a:t>Typescript</a:t>
            </a:r>
            <a:r>
              <a:rPr lang="pt-BR" dirty="0"/>
              <a:t>, TDD, DDD, Clean </a:t>
            </a:r>
            <a:r>
              <a:rPr lang="pt-BR" dirty="0" err="1"/>
              <a:t>Architecture</a:t>
            </a:r>
            <a:r>
              <a:rPr lang="pt-BR" dirty="0"/>
              <a:t> e SOLID: </a:t>
            </a:r>
            <a:r>
              <a:rPr lang="pt-BR" dirty="0">
                <a:hlinkClick r:id="rId7"/>
              </a:rPr>
              <a:t>https://www.udemy.com/course/tdd-com-mango/</a:t>
            </a:r>
            <a:endParaRPr lang="pt-BR" dirty="0"/>
          </a:p>
          <a:p>
            <a:r>
              <a:rPr lang="pt-BR" dirty="0"/>
              <a:t>Test 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- </a:t>
            </a:r>
            <a:r>
              <a:rPr lang="pt-BR" dirty="0" err="1"/>
              <a:t>What</a:t>
            </a:r>
            <a:r>
              <a:rPr lang="pt-BR" dirty="0"/>
              <a:t>? </a:t>
            </a:r>
            <a:r>
              <a:rPr lang="pt-BR" dirty="0" err="1"/>
              <a:t>Why</a:t>
            </a:r>
            <a:r>
              <a:rPr lang="pt-BR" dirty="0"/>
              <a:t>?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How</a:t>
            </a:r>
            <a:r>
              <a:rPr lang="pt-BR" dirty="0"/>
              <a:t>?: </a:t>
            </a:r>
            <a:r>
              <a:rPr lang="pt-BR" dirty="0">
                <a:hlinkClick r:id="rId8"/>
              </a:rPr>
              <a:t>https://www.youtube.com/watch?v=llaUBH5oayw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63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308E3-EC02-B340-B9DF-26C17753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9978C-0682-1747-8DDE-F4940C9F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Prática de desenvolvimento de software defendida pelo </a:t>
            </a:r>
            <a:r>
              <a:rPr lang="pt-BR" dirty="0" err="1"/>
              <a:t>eXtreme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(XP)</a:t>
            </a:r>
          </a:p>
          <a:p>
            <a:r>
              <a:rPr lang="pt-BR" dirty="0"/>
              <a:t>Descoberto em 2003 pelo engenheiro de software americano Kent Beck (um dos pais do XP)</a:t>
            </a:r>
          </a:p>
          <a:p>
            <a:r>
              <a:rPr lang="pt-BR" dirty="0"/>
              <a:t>Veio de outra prática conhecida como Domain-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Desing</a:t>
            </a:r>
            <a:r>
              <a:rPr lang="pt-BR" dirty="0"/>
              <a:t> (DDD)</a:t>
            </a:r>
          </a:p>
          <a:p>
            <a:r>
              <a:rPr lang="pt-BR" dirty="0"/>
              <a:t>Tem como premissa: Escrever o teste do código antes mesmo do código existir</a:t>
            </a:r>
          </a:p>
          <a:p>
            <a:r>
              <a:rPr lang="pt-BR" dirty="0"/>
              <a:t>Baseia-se em testes unitários</a:t>
            </a:r>
          </a:p>
        </p:txBody>
      </p:sp>
    </p:spTree>
    <p:extLst>
      <p:ext uri="{BB962C8B-B14F-4D97-AF65-F5344CB8AC3E}">
        <p14:creationId xmlns:p14="http://schemas.microsoft.com/office/powerpoint/2010/main" val="305398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6727C-E791-8B4A-BA52-558F7026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do </a:t>
            </a:r>
            <a:r>
              <a:rPr lang="pt-BR" dirty="0" err="1"/>
              <a:t>tdd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7D259A-50B0-6C4A-A97E-6596DB98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Não se pode criar nenhum código de produção a menos que seja para passar um teste unitário com falha</a:t>
            </a:r>
          </a:p>
          <a:p>
            <a:endParaRPr lang="pt-BR" dirty="0"/>
          </a:p>
          <a:p>
            <a:r>
              <a:rPr lang="pt-BR" dirty="0"/>
              <a:t>Não se deve escrever mais nenhum teste unitário que o suficiente para falhar</a:t>
            </a:r>
          </a:p>
          <a:p>
            <a:endParaRPr lang="pt-BR" dirty="0"/>
          </a:p>
          <a:p>
            <a:r>
              <a:rPr lang="pt-BR" dirty="0"/>
              <a:t>Não é permitido escrever mais código de produção que o suficiente para passar no teste unitário que falhou</a:t>
            </a:r>
          </a:p>
        </p:txBody>
      </p:sp>
    </p:spTree>
    <p:extLst>
      <p:ext uri="{BB962C8B-B14F-4D97-AF65-F5344CB8AC3E}">
        <p14:creationId xmlns:p14="http://schemas.microsoft.com/office/powerpoint/2010/main" val="68647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22BF9-516B-A54E-A7C9-AC02330C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01552"/>
          </a:xfrm>
        </p:spPr>
        <p:txBody>
          <a:bodyPr>
            <a:normAutofit/>
          </a:bodyPr>
          <a:lstStyle/>
          <a:p>
            <a:br>
              <a:rPr lang="pt-BR" sz="2000" dirty="0"/>
            </a:br>
            <a:br>
              <a:rPr lang="pt-BR" sz="2000" dirty="0"/>
            </a:br>
            <a:br>
              <a:rPr lang="pt-BR" sz="2000" dirty="0"/>
            </a:br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3EE635-C210-574D-BAD8-2F3C8F4801F5}"/>
              </a:ext>
            </a:extLst>
          </p:cNvPr>
          <p:cNvSpPr txBox="1"/>
          <p:nvPr/>
        </p:nvSpPr>
        <p:spPr>
          <a:xfrm>
            <a:off x="1141413" y="4158762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Robert C Martin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E8C845-D774-184B-A5B1-5BB60E31C285}"/>
              </a:ext>
            </a:extLst>
          </p:cNvPr>
          <p:cNvSpPr txBox="1"/>
          <p:nvPr/>
        </p:nvSpPr>
        <p:spPr>
          <a:xfrm>
            <a:off x="1279678" y="1481106"/>
            <a:ext cx="92123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“Quando você segue as três regras do TDD, todo o seu código pode ser testado por definição! E outra palavra para "testável" é "desacoplado". Para testar um módulo isoladamente, você deve desacoplá-lo. Portanto, o TDD força você a desacoplar os módulos. Na verdade, se você seguir as três regras, descobrirá que está fazendo muito mais dissociação do que está acostumado. Isso força você a criar designs melhores e menos acoplados.”</a:t>
            </a:r>
          </a:p>
        </p:txBody>
      </p:sp>
    </p:spTree>
    <p:extLst>
      <p:ext uri="{BB962C8B-B14F-4D97-AF65-F5344CB8AC3E}">
        <p14:creationId xmlns:p14="http://schemas.microsoft.com/office/powerpoint/2010/main" val="237419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5B27767-53BE-944B-93BB-592BDC0E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Ciclo de um TDD</a:t>
            </a:r>
          </a:p>
        </p:txBody>
      </p:sp>
      <p:pic>
        <p:nvPicPr>
          <p:cNvPr id="7" name="Espaço Reservado para Conteúdo 6" descr="Diagrama&#10;&#10;Descrição gerada automaticamente">
            <a:extLst>
              <a:ext uri="{FF2B5EF4-FFF2-40B4-BE49-F238E27FC236}">
                <a16:creationId xmlns:a16="http://schemas.microsoft.com/office/drawing/2014/main" id="{10DCEE72-AB73-0B48-8C07-8A93FA21B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710" r="5" b="5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BD4331-D41A-2249-87E5-851FBF5D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Red: </a:t>
            </a:r>
            <a:r>
              <a:rPr lang="en-US" sz="2000" dirty="0" err="1"/>
              <a:t>escrever</a:t>
            </a:r>
            <a:r>
              <a:rPr lang="en-US" sz="2000" dirty="0"/>
              <a:t> um teste que </a:t>
            </a:r>
            <a:r>
              <a:rPr lang="en-US" sz="2000" dirty="0" err="1"/>
              <a:t>falha</a:t>
            </a:r>
            <a:r>
              <a:rPr lang="en-US" sz="2000" dirty="0"/>
              <a:t>, pois o </a:t>
            </a:r>
            <a:r>
              <a:rPr lang="en-US" sz="2000" dirty="0" err="1"/>
              <a:t>código</a:t>
            </a:r>
            <a:r>
              <a:rPr lang="en-US" sz="2000" dirty="0"/>
              <a:t> da </a:t>
            </a:r>
            <a:r>
              <a:rPr lang="en-US" sz="2000" dirty="0" err="1"/>
              <a:t>funcionalidade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nem</a:t>
            </a:r>
            <a:r>
              <a:rPr lang="en-US" sz="2000" dirty="0"/>
              <a:t> </a:t>
            </a:r>
            <a:r>
              <a:rPr lang="en-US" sz="2000" dirty="0" err="1"/>
              <a:t>existe</a:t>
            </a:r>
            <a:endParaRPr lang="en-US" sz="20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/>
              <a:t>Green: </a:t>
            </a:r>
            <a:r>
              <a:rPr lang="en-US" sz="2000" dirty="0" err="1"/>
              <a:t>desenvolver</a:t>
            </a:r>
            <a:r>
              <a:rPr lang="en-US" sz="2000" dirty="0"/>
              <a:t> a </a:t>
            </a:r>
            <a:r>
              <a:rPr lang="en-US" sz="2000" dirty="0" err="1"/>
              <a:t>solução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simples </a:t>
            </a:r>
            <a:r>
              <a:rPr lang="en-US" sz="2000" dirty="0" err="1"/>
              <a:t>primeiro</a:t>
            </a:r>
            <a:r>
              <a:rPr lang="en-US" sz="2000" dirty="0"/>
              <a:t> e </a:t>
            </a:r>
            <a:r>
              <a:rPr lang="en-US" sz="2000" dirty="0" err="1"/>
              <a:t>depois</a:t>
            </a:r>
            <a:r>
              <a:rPr lang="en-US" sz="2000" dirty="0"/>
              <a:t> </a:t>
            </a:r>
            <a:r>
              <a:rPr lang="en-US" sz="2000" dirty="0" err="1"/>
              <a:t>testar</a:t>
            </a:r>
            <a:r>
              <a:rPr lang="en-US" sz="2000" dirty="0"/>
              <a:t> </a:t>
            </a:r>
            <a:r>
              <a:rPr lang="en-US" sz="2000" dirty="0" err="1"/>
              <a:t>novamente</a:t>
            </a:r>
            <a:r>
              <a:rPr lang="en-US" sz="2000" dirty="0"/>
              <a:t>, o teste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passar</a:t>
            </a:r>
            <a:endParaRPr lang="en-US" sz="20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 err="1"/>
              <a:t>Refatctor</a:t>
            </a:r>
            <a:r>
              <a:rPr lang="en-US" sz="2000" dirty="0"/>
              <a:t>: </a:t>
            </a:r>
            <a:r>
              <a:rPr lang="en-US" sz="2000" dirty="0" err="1"/>
              <a:t>refatorar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funcionalidade</a:t>
            </a:r>
            <a:r>
              <a:rPr lang="en-US" sz="2000" dirty="0"/>
              <a:t> e agora </a:t>
            </a:r>
            <a:r>
              <a:rPr lang="en-US" sz="2000" dirty="0" err="1"/>
              <a:t>escrever</a:t>
            </a:r>
            <a:r>
              <a:rPr lang="en-US" sz="2000" dirty="0"/>
              <a:t> </a:t>
            </a:r>
            <a:r>
              <a:rPr lang="en-US" sz="2000" dirty="0" err="1"/>
              <a:t>ela</a:t>
            </a:r>
            <a:r>
              <a:rPr lang="en-US" sz="2000" dirty="0"/>
              <a:t> por complete, </a:t>
            </a:r>
            <a:r>
              <a:rPr lang="en-US" sz="2000" dirty="0" err="1"/>
              <a:t>eliminando</a:t>
            </a:r>
            <a:r>
              <a:rPr lang="en-US" sz="2000" dirty="0"/>
              <a:t> redund6ancias e </a:t>
            </a:r>
            <a:r>
              <a:rPr lang="en-US" sz="2000" dirty="0" err="1"/>
              <a:t>acomplamentos</a:t>
            </a:r>
            <a:r>
              <a:rPr lang="en-US" sz="2000" dirty="0"/>
              <a:t>, </a:t>
            </a:r>
            <a:r>
              <a:rPr lang="en-US" sz="2000" dirty="0" err="1"/>
              <a:t>tornando</a:t>
            </a:r>
            <a:r>
              <a:rPr lang="en-US" sz="2000" dirty="0"/>
              <a:t> o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legível</a:t>
            </a: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 i="1" dirty="0" err="1"/>
              <a:t>Primeiro</a:t>
            </a:r>
            <a:r>
              <a:rPr lang="en-US" sz="1200" i="1" dirty="0"/>
              <a:t> </a:t>
            </a:r>
            <a:r>
              <a:rPr lang="en-US" sz="1200" i="1" dirty="0" err="1"/>
              <a:t>faça</a:t>
            </a:r>
            <a:r>
              <a:rPr lang="en-US" sz="1200" i="1" dirty="0"/>
              <a:t>, </a:t>
            </a:r>
            <a:r>
              <a:rPr lang="en-US" sz="1200" i="1" dirty="0" err="1"/>
              <a:t>depois</a:t>
            </a:r>
            <a:r>
              <a:rPr lang="en-US" sz="1200" i="1" dirty="0"/>
              <a:t> </a:t>
            </a:r>
            <a:r>
              <a:rPr lang="en-US" sz="1200" i="1" dirty="0" err="1"/>
              <a:t>faça</a:t>
            </a:r>
            <a:r>
              <a:rPr lang="en-US" sz="1200" i="1" dirty="0"/>
              <a:t> </a:t>
            </a:r>
            <a:r>
              <a:rPr lang="en-US" sz="1200" i="1" dirty="0" err="1"/>
              <a:t>certo</a:t>
            </a:r>
            <a:r>
              <a:rPr lang="en-US" sz="1200" i="1" dirty="0"/>
              <a:t>, e </a:t>
            </a:r>
            <a:r>
              <a:rPr lang="en-US" sz="1200" i="1" dirty="0" err="1"/>
              <a:t>então</a:t>
            </a:r>
            <a:r>
              <a:rPr lang="en-US" sz="1200" i="1" dirty="0"/>
              <a:t> </a:t>
            </a:r>
            <a:r>
              <a:rPr lang="en-US" sz="1200" i="1" dirty="0" err="1"/>
              <a:t>faça</a:t>
            </a:r>
            <a:r>
              <a:rPr lang="en-US" sz="1200" i="1" dirty="0"/>
              <a:t> </a:t>
            </a:r>
            <a:r>
              <a:rPr lang="en-US" sz="1200" i="1" dirty="0" err="1"/>
              <a:t>melhor</a:t>
            </a:r>
            <a:endParaRPr lang="en-US" sz="1200" i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81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30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CDC16DB-9DCE-D741-96A2-CB52AF64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pt-BR" sz="2200" i="1" dirty="0"/>
            </a:br>
            <a:br>
              <a:rPr lang="pt-BR" sz="2200" i="1" dirty="0"/>
            </a:br>
            <a:br>
              <a:rPr lang="pt-BR" sz="2200" i="1" dirty="0"/>
            </a:br>
            <a:br>
              <a:rPr lang="pt-BR" sz="2200" i="1" dirty="0"/>
            </a:br>
            <a:br>
              <a:rPr lang="pt-BR" sz="2200" i="1" dirty="0"/>
            </a:br>
            <a:br>
              <a:rPr lang="pt-BR" sz="2200" i="1" dirty="0"/>
            </a:br>
            <a:br>
              <a:rPr lang="pt-BR" sz="2200" i="1" dirty="0"/>
            </a:br>
            <a:br>
              <a:rPr lang="pt-BR" sz="2200" i="1" dirty="0"/>
            </a:br>
            <a:br>
              <a:rPr lang="pt-BR" sz="2200" i="1" dirty="0"/>
            </a:br>
            <a:br>
              <a:rPr lang="pt-BR" sz="2200" i="1" dirty="0"/>
            </a:br>
            <a:r>
              <a:rPr lang="pt-BR" sz="2200" i="1" dirty="0"/>
              <a:t>“Se você não tem testes automatizados, não sabe se o seu software funciona. Mais importante, se você mudar alguma coisa, você não sabe se ainda funciona. </a:t>
            </a:r>
            <a:br>
              <a:rPr lang="pt-BR" sz="2200" i="1" dirty="0"/>
            </a:br>
            <a:br>
              <a:rPr lang="pt-BR" sz="2200" i="1" dirty="0"/>
            </a:br>
            <a:r>
              <a:rPr lang="pt-BR" sz="2200" i="1" dirty="0"/>
              <a:t>Teste tudo o que é importante para você. Se precisar que funcione mais de uma vez, automatize os testes. ”</a:t>
            </a:r>
            <a:br>
              <a:rPr lang="pt-BR" i="1" dirty="0"/>
            </a:br>
            <a:br>
              <a:rPr lang="pt-BR" i="1" dirty="0"/>
            </a:br>
            <a:r>
              <a:rPr lang="pt-BR" sz="1600" i="1" dirty="0"/>
              <a:t>(Andrew McGregor - Performance </a:t>
            </a:r>
            <a:r>
              <a:rPr lang="pt-BR" sz="1600" i="1" dirty="0" err="1"/>
              <a:t>Measurement</a:t>
            </a:r>
            <a:r>
              <a:rPr lang="pt-BR" sz="1600" i="1" dirty="0"/>
              <a:t> Lead </a:t>
            </a:r>
            <a:r>
              <a:rPr lang="pt-BR" sz="1600" i="1" dirty="0" err="1"/>
              <a:t>at</a:t>
            </a:r>
            <a:r>
              <a:rPr lang="pt-BR" sz="1600" i="1" dirty="0"/>
              <a:t> </a:t>
            </a:r>
            <a:r>
              <a:rPr lang="pt-BR" sz="1600" i="1" dirty="0" err="1"/>
              <a:t>Fastly</a:t>
            </a:r>
            <a:r>
              <a:rPr lang="pt-BR" sz="1600" i="1" dirty="0"/>
              <a:t>)</a:t>
            </a:r>
            <a:br>
              <a:rPr lang="pt-BR" i="1" dirty="0"/>
            </a:br>
            <a:br>
              <a:rPr lang="pt-BR" sz="6000" dirty="0"/>
            </a:b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152481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2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14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AFE1C73-7217-2542-870B-0F8C71A2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Pesquisa sobre testes unitários</a:t>
            </a:r>
          </a:p>
        </p:txBody>
      </p:sp>
      <p:pic>
        <p:nvPicPr>
          <p:cNvPr id="10" name="Espaço Reservado para Conteúdo 9" descr="Stack overflow developer survey result on unit testing">
            <a:extLst>
              <a:ext uri="{FF2B5EF4-FFF2-40B4-BE49-F238E27FC236}">
                <a16:creationId xmlns:a16="http://schemas.microsoft.com/office/drawing/2014/main" id="{6AAEE752-469B-6A4A-86B5-6657AC7A9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7844" y="2264754"/>
            <a:ext cx="9737668" cy="3425168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117CF4A-BFF0-EA44-994C-C8EE93896ED4}"/>
              </a:ext>
            </a:extLst>
          </p:cNvPr>
          <p:cNvSpPr txBox="1"/>
          <p:nvPr/>
        </p:nvSpPr>
        <p:spPr>
          <a:xfrm>
            <a:off x="1347844" y="5695929"/>
            <a:ext cx="972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Stack</a:t>
            </a:r>
            <a:r>
              <a:rPr lang="pt-BR" dirty="0"/>
              <a:t> overflow </a:t>
            </a:r>
            <a:r>
              <a:rPr lang="pt-BR" dirty="0" err="1"/>
              <a:t>developer</a:t>
            </a:r>
            <a:r>
              <a:rPr lang="pt-BR" dirty="0"/>
              <a:t> </a:t>
            </a:r>
            <a:r>
              <a:rPr lang="pt-BR" dirty="0" err="1"/>
              <a:t>survey</a:t>
            </a:r>
            <a:r>
              <a:rPr lang="pt-BR" dirty="0"/>
              <a:t> </a:t>
            </a:r>
            <a:r>
              <a:rPr lang="pt-BR" dirty="0" err="1"/>
              <a:t>result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unit</a:t>
            </a:r>
            <a:r>
              <a:rPr lang="pt-BR" dirty="0"/>
              <a:t> </a:t>
            </a:r>
            <a:r>
              <a:rPr lang="pt-BR" dirty="0" err="1"/>
              <a:t>testing</a:t>
            </a:r>
            <a:r>
              <a:rPr lang="pt-BR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73144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782B95-6B4F-6148-8D20-B8BB71AB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69134E7-F267-C640-8F03-B9D5E244C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E7CFC12-A935-8349-A21A-5E7E755DDD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Menos tempo depurando código</a:t>
            </a:r>
          </a:p>
          <a:p>
            <a:r>
              <a:rPr lang="pt-BR" dirty="0"/>
              <a:t>Código pensado para passar no teste</a:t>
            </a:r>
          </a:p>
          <a:p>
            <a:r>
              <a:rPr lang="pt-BR" dirty="0"/>
              <a:t>Maior confiabilidade e qualidade de código</a:t>
            </a:r>
          </a:p>
          <a:p>
            <a:r>
              <a:rPr lang="pt-BR" dirty="0"/>
              <a:t>Melhorias em CI/CD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A4A7A4B-3FED-0343-9B19-FE633011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18D06C8-EAD4-A943-A38A-837611A96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Curva de aprendizado (adaptação)</a:t>
            </a:r>
          </a:p>
          <a:p>
            <a:r>
              <a:rPr lang="pt-BR" dirty="0"/>
              <a:t>Maior tempo de desenvolvimento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31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EC44C-E586-B240-BDFB-C1A2068C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teste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0F0835E2-2301-9D41-8724-212084EF2D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PHP: </a:t>
            </a:r>
            <a:r>
              <a:rPr lang="pt-BR" dirty="0" err="1"/>
              <a:t>PHPUnit</a:t>
            </a:r>
            <a:endParaRPr lang="pt-BR" dirty="0"/>
          </a:p>
          <a:p>
            <a:r>
              <a:rPr lang="pt-BR" dirty="0" err="1"/>
              <a:t>Javascript</a:t>
            </a:r>
            <a:r>
              <a:rPr lang="pt-BR" dirty="0"/>
              <a:t> / </a:t>
            </a:r>
            <a:r>
              <a:rPr lang="pt-BR" dirty="0" err="1"/>
              <a:t>NodeJS</a:t>
            </a:r>
            <a:r>
              <a:rPr lang="pt-BR" dirty="0"/>
              <a:t>: </a:t>
            </a:r>
            <a:r>
              <a:rPr lang="pt-BR" dirty="0" err="1"/>
              <a:t>Jasmine</a:t>
            </a:r>
            <a:r>
              <a:rPr lang="pt-BR" dirty="0"/>
              <a:t>, </a:t>
            </a:r>
            <a:r>
              <a:rPr lang="pt-BR" dirty="0" err="1"/>
              <a:t>Jest</a:t>
            </a:r>
            <a:r>
              <a:rPr lang="pt-BR" dirty="0"/>
              <a:t>, Mocha</a:t>
            </a:r>
          </a:p>
          <a:p>
            <a:r>
              <a:rPr lang="pt-BR" dirty="0"/>
              <a:t>Java: </a:t>
            </a:r>
            <a:r>
              <a:rPr lang="pt-BR" dirty="0" err="1"/>
              <a:t>Junit</a:t>
            </a:r>
            <a:endParaRPr lang="pt-BR" dirty="0"/>
          </a:p>
          <a:p>
            <a:r>
              <a:rPr lang="pt-BR" dirty="0"/>
              <a:t>Python: </a:t>
            </a:r>
            <a:r>
              <a:rPr lang="pt-BR" dirty="0" err="1"/>
              <a:t>PyUnit</a:t>
            </a:r>
            <a:endParaRPr lang="pt-BR" dirty="0"/>
          </a:p>
          <a:p>
            <a:r>
              <a:rPr lang="pt-BR" dirty="0"/>
              <a:t>.NET: </a:t>
            </a:r>
            <a:r>
              <a:rPr lang="pt-BR" dirty="0" err="1"/>
              <a:t>NUnit</a:t>
            </a:r>
            <a:endParaRPr lang="pt-BR" dirty="0"/>
          </a:p>
        </p:txBody>
      </p:sp>
      <p:pic>
        <p:nvPicPr>
          <p:cNvPr id="13" name="Espaço Reservado para Conteúdo 12" descr="Logotipo&#10;&#10;Descrição gerada automaticamente">
            <a:extLst>
              <a:ext uri="{FF2B5EF4-FFF2-40B4-BE49-F238E27FC236}">
                <a16:creationId xmlns:a16="http://schemas.microsoft.com/office/drawing/2014/main" id="{7DF76731-56C6-B84E-9A00-7819766C28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7744" y="2360141"/>
            <a:ext cx="5733534" cy="3225113"/>
          </a:xfrm>
        </p:spPr>
      </p:pic>
    </p:spTree>
    <p:extLst>
      <p:ext uri="{BB962C8B-B14F-4D97-AF65-F5344CB8AC3E}">
        <p14:creationId xmlns:p14="http://schemas.microsoft.com/office/powerpoint/2010/main" val="3987143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151</TotalTime>
  <Words>720</Words>
  <Application>Microsoft Macintosh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Test-driven development (TDD)</vt:lpstr>
      <vt:lpstr>O que é</vt:lpstr>
      <vt:lpstr>Regras do tdd</vt:lpstr>
      <vt:lpstr>   </vt:lpstr>
      <vt:lpstr>Ciclo de um TDD</vt:lpstr>
      <vt:lpstr>          “Se você não tem testes automatizados, não sabe se o seu software funciona. Mais importante, se você mudar alguma coisa, você não sabe se ainda funciona.   Teste tudo o que é importante para você. Se precisar que funcione mais de uma vez, automatize os testes. ”  (Andrew McGregor - Performance Measurement Lead at Fastly)  </vt:lpstr>
      <vt:lpstr>Pesquisa sobre testes unitários</vt:lpstr>
      <vt:lpstr>Vantagens e desvantagens</vt:lpstr>
      <vt:lpstr>Ferramentas de teste</vt:lpstr>
      <vt:lpstr>Exemplo com jest</vt:lpstr>
      <vt:lpstr>Crie um teste unitário</vt:lpstr>
      <vt:lpstr>Erro esperado</vt:lpstr>
      <vt:lpstr>Escreva a função bob.js</vt:lpstr>
      <vt:lpstr>O teste deve passar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(TDD)</dc:title>
  <dc:creator>ACT Grupo 123</dc:creator>
  <cp:lastModifiedBy>ACT Grupo 123</cp:lastModifiedBy>
  <cp:revision>8</cp:revision>
  <dcterms:created xsi:type="dcterms:W3CDTF">2021-08-24T21:12:02Z</dcterms:created>
  <dcterms:modified xsi:type="dcterms:W3CDTF">2021-09-01T18:30:46Z</dcterms:modified>
</cp:coreProperties>
</file>