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Kliknij, aby edytować format tekstu tytułu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Kliknij, aby edytować format tekstu konspektu</a:t>
            </a:r>
            <a:endParaRPr b="0" lang="pl-PL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280" spc="-1" strike="noStrike">
                <a:latin typeface="Arial"/>
              </a:rPr>
              <a:t>Drugi poziom konspektu</a:t>
            </a:r>
            <a:endParaRPr b="0" lang="pl-PL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50" spc="-1" strike="noStrike">
                <a:latin typeface="Arial"/>
              </a:rPr>
              <a:t>Trzeci poziom konspektu</a:t>
            </a:r>
            <a:endParaRPr b="0" lang="pl-PL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29" spc="-1" strike="noStrike">
                <a:latin typeface="Arial"/>
              </a:rPr>
              <a:t>Czwarty poziom konspektu</a:t>
            </a:r>
            <a:endParaRPr b="0" lang="pl-PL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Piąty poziom konspektu</a:t>
            </a:r>
            <a:endParaRPr b="0" lang="pl-PL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Szósty poziom konspektu</a:t>
            </a:r>
            <a:endParaRPr b="0" lang="pl-PL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Siódmy poziom konspektu</a:t>
            </a:r>
            <a:endParaRPr b="0" lang="pl-PL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Arial"/>
              </a:rPr>
              <a:t>&lt;data/godzina&gt;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Arial"/>
              </a:rPr>
              <a:t>&lt;stopka&gt;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4E39E09-3F19-4321-BE84-F78A452A262E}" type="slidenum">
              <a:rPr b="0" lang="pl-PL" sz="1400" spc="-1" strike="noStrike">
                <a:latin typeface="Arial"/>
              </a:rPr>
              <a:t>&lt;numer&gt;</a:t>
            </a:fld>
            <a:endParaRPr b="0" lang="pl-P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0" y="0"/>
            <a:ext cx="10080360" cy="4252320"/>
          </a:xfrm>
          <a:custGeom>
            <a:avLst/>
            <a:gdLst/>
            <a:ahLst/>
            <a:rect l="0" t="0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 rot="21111000">
            <a:off x="488160" y="2604240"/>
            <a:ext cx="900180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pl-PL" sz="4210" spc="-1" strike="noStrike">
                <a:latin typeface="Arial"/>
              </a:rPr>
              <a:t>Cliquez pour éditer le format du texte-titre</a:t>
            </a:r>
            <a:endParaRPr b="1" lang="pl-PL" sz="421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3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Aft>
                <a:spcPts val="8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20" spc="-1" strike="noStrike">
                <a:latin typeface="Arial"/>
              </a:rPr>
              <a:t>Kliknij, aby edytować format tekstu konspektu</a:t>
            </a:r>
            <a:endParaRPr b="0" lang="pl-PL" sz="2020" spc="-1" strike="noStrike">
              <a:latin typeface="Arial"/>
            </a:endParaRPr>
          </a:p>
          <a:p>
            <a:pPr lvl="1" marL="864000" indent="-324000" algn="ctr">
              <a:spcAft>
                <a:spcPts val="63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70" spc="-1" strike="noStrike">
                <a:latin typeface="Arial"/>
              </a:rPr>
              <a:t>Drugi poziom konspektu</a:t>
            </a:r>
            <a:endParaRPr b="0" lang="pl-PL" sz="1570" spc="-1" strike="noStrike">
              <a:latin typeface="Arial"/>
            </a:endParaRPr>
          </a:p>
          <a:p>
            <a:pPr lvl="2" marL="1296000" indent="-288000" algn="ctr">
              <a:spcAft>
                <a:spcPts val="47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50" spc="-1" strike="noStrike">
                <a:latin typeface="Arial"/>
              </a:rPr>
              <a:t>Trzeci poziom konspektu</a:t>
            </a:r>
            <a:endParaRPr b="0" lang="pl-PL" sz="1350" spc="-1" strike="noStrike">
              <a:latin typeface="Arial"/>
            </a:endParaRPr>
          </a:p>
          <a:p>
            <a:pPr lvl="3" marL="1728000" indent="-216000" algn="ctr">
              <a:spcAft>
                <a:spcPts val="31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130" spc="-1" strike="noStrike">
                <a:latin typeface="Arial"/>
              </a:rPr>
              <a:t>Czwarty poziom konspektu</a:t>
            </a:r>
            <a:endParaRPr b="0" lang="pl-PL" sz="1130" spc="-1" strike="noStrike">
              <a:latin typeface="Arial"/>
            </a:endParaRPr>
          </a:p>
          <a:p>
            <a:pPr lvl="4" marL="2160000" indent="-216000" algn="ctr">
              <a:spcAft>
                <a:spcPts val="1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130" spc="-1" strike="noStrike">
                <a:latin typeface="Arial"/>
              </a:rPr>
              <a:t>Piąty poziom konspektu</a:t>
            </a:r>
            <a:endParaRPr b="0" lang="pl-PL" sz="1130" spc="-1" strike="noStrike">
              <a:latin typeface="Arial"/>
            </a:endParaRPr>
          </a:p>
          <a:p>
            <a:pPr lvl="5" marL="2592000" indent="-216000" algn="ctr">
              <a:spcAft>
                <a:spcPts val="1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130" spc="-1" strike="noStrike">
                <a:latin typeface="Arial"/>
              </a:rPr>
              <a:t>Szósty poziom konspektu</a:t>
            </a:r>
            <a:endParaRPr b="0" lang="pl-PL" sz="1130" spc="-1" strike="noStrike">
              <a:latin typeface="Arial"/>
            </a:endParaRPr>
          </a:p>
          <a:p>
            <a:pPr lvl="6" marL="3024000" indent="-216000" algn="ctr">
              <a:spcAft>
                <a:spcPts val="1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130" spc="-1" strike="noStrike">
                <a:latin typeface="Arial"/>
              </a:rPr>
              <a:t>Siódmy poziom konspektu</a:t>
            </a:r>
            <a:endParaRPr b="0" lang="pl-PL" sz="113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l-PL" sz="1400" spc="-1" strike="noStrike">
                <a:latin typeface="Liberation Sans Narrow"/>
              </a:rPr>
              <a:t>&lt;data/godzina&gt;</a:t>
            </a:r>
            <a:endParaRPr b="0" lang="pl-PL" sz="1400" spc="-1" strike="noStrike">
              <a:latin typeface="Liberation Sans Narrow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l-PL" sz="1400" spc="-1" strike="noStrike">
                <a:latin typeface="Liberation Sans Narrow"/>
              </a:rPr>
              <a:t>&lt;stopka&gt;</a:t>
            </a:r>
            <a:endParaRPr b="0" lang="pl-PL" sz="1400" spc="-1" strike="noStrike">
              <a:latin typeface="Liberation Sans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8D1C9E-79A9-4084-8C5A-C85C90D35E90}" type="slidenum">
              <a:rPr b="0" lang="pl-PL" sz="2600" spc="-1" strike="noStrike">
                <a:latin typeface="Liberation Sans Narrow"/>
              </a:rPr>
              <a:t>&lt;numer&gt;</a:t>
            </a:fld>
            <a:endParaRPr b="0" lang="pl-PL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Arial"/>
              </a:rPr>
              <a:t>&lt;data/godzina&gt;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Arial"/>
              </a:rPr>
              <a:t>&lt;stopka&gt;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01B8820-E25C-4EFE-A58F-E00556515B8F}" type="slidenum">
              <a:rPr b="0" lang="pl-PL" sz="1400" spc="-1" strike="noStrike">
                <a:latin typeface="Arial"/>
              </a:rPr>
              <a:t>&lt;numer&gt;</a:t>
            </a:fld>
            <a:endParaRPr b="0" lang="pl-P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Kliknij, aby edytować format tekstu tytułu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Kliknij, aby edytować format tekstu konspektu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2c3e50"/>
                </a:solidFill>
                <a:latin typeface="Source Sans Pro"/>
              </a:rPr>
              <a:t>Drugi poziom konspektu</a:t>
            </a:r>
            <a:endParaRPr b="0" lang="pl-PL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2c3e50"/>
                </a:solidFill>
                <a:latin typeface="Source Sans Pro"/>
              </a:rPr>
              <a:t>Trzeci poziom konspektu</a:t>
            </a:r>
            <a:endParaRPr b="0" lang="pl-PL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solidFill>
                  <a:srgbClr val="2c3e50"/>
                </a:solidFill>
                <a:latin typeface="Source Sans Pro"/>
              </a:rPr>
              <a:t>Czwarty poziom konspektu</a:t>
            </a:r>
            <a:endParaRPr b="0" lang="pl-PL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2c3e50"/>
                </a:solidFill>
                <a:latin typeface="Source Sans Pro"/>
              </a:rPr>
              <a:t>Piąty poziom konspektu</a:t>
            </a:r>
            <a:endParaRPr b="0" lang="pl-PL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2c3e50"/>
                </a:solidFill>
                <a:latin typeface="Source Sans Pro"/>
              </a:rPr>
              <a:t>Szósty poziom konspektu</a:t>
            </a:r>
            <a:endParaRPr b="0" lang="pl-PL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2c3e50"/>
                </a:solidFill>
                <a:latin typeface="Source Sans Pro"/>
              </a:rPr>
              <a:t>Siódmy poziom konspektu</a:t>
            </a:r>
            <a:endParaRPr b="0" lang="pl-PL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pl-PL" sz="1800" spc="-1" strike="noStrike">
                <a:solidFill>
                  <a:srgbClr val="ffffff"/>
                </a:solidFill>
                <a:latin typeface="Source Sans Pro Black"/>
              </a:rPr>
              <a:t>&lt;data/godzina&gt;</a:t>
            </a:r>
            <a:endParaRPr b="1" lang="pl-P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pl-PL" sz="1800" spc="-1" strike="noStrike">
                <a:solidFill>
                  <a:srgbClr val="ffffff"/>
                </a:solidFill>
                <a:latin typeface="Source Sans Pro Black"/>
              </a:rPr>
              <a:t>&lt;stopka&gt;</a:t>
            </a:r>
            <a:endParaRPr b="1" lang="pl-P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9270000" y="5170320"/>
            <a:ext cx="540000" cy="405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8"/>
          <p:cNvSpPr>
            <a:spLocks noGrp="1"/>
          </p:cNvSpPr>
          <p:nvPr>
            <p:ph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FE99B78-B2AD-417B-8D25-7C1C8B21AC25}" type="slidenum">
              <a:rPr b="1" lang="pl-PL" sz="1800" spc="-1" strike="noStrike">
                <a:solidFill>
                  <a:srgbClr val="ffffff"/>
                </a:solidFill>
                <a:latin typeface="Source Sans Pro Black"/>
              </a:rPr>
              <a:t>&lt;numer&gt;</a:t>
            </a:fld>
            <a:endParaRPr b="1" lang="pl-P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92000" y="3078000"/>
            <a:ext cx="8568000" cy="108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pl-PL" sz="3600" spc="-1" strike="noStrike">
                <a:solidFill>
                  <a:srgbClr val="333333"/>
                </a:solidFill>
                <a:latin typeface="Noto Sans Regular"/>
              </a:rPr>
              <a:t>Kliknij, aby edytować format tekstu tytułu</a:t>
            </a:r>
            <a:endParaRPr b="1" lang="pl-PL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92000" y="4428000"/>
            <a:ext cx="8568000" cy="367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Kliknij, aby edytować format tekstu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Drugi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Trzeci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Czwarty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Piąty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Szósty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Bold"/>
              </a:rPr>
              <a:t>Siódmy poziom konspektu</a:t>
            </a:r>
            <a:endParaRPr b="0" lang="pl-PL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Noto Sans Regular"/>
              </a:rPr>
              <a:t>&lt;data/godzina&gt;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Noto Sans Regular"/>
              </a:rPr>
              <a:t>&lt;stopka&gt;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108861-5C50-41A4-A7CE-2D6F8DEB65D1}" type="slidenum">
              <a:rPr b="0" lang="pl-PL" sz="1400" spc="-1" strike="noStrike">
                <a:latin typeface="Noto Sans Regular"/>
              </a:rPr>
              <a:t>&lt;numer&gt;</a:t>
            </a:fld>
            <a:r>
              <a:rPr b="0" lang="pl-PL" sz="1400" spc="-1" strike="noStrike">
                <a:latin typeface="Noto Sans Regular"/>
              </a:rPr>
              <a:t> / </a:t>
            </a:r>
            <a:fld id="{544C3D00-18DD-4D6A-8311-B959EA22731B}" type="slidecount">
              <a:rPr b="0" lang="pl-PL" sz="1400" spc="-1" strike="noStrike">
                <a:latin typeface="Noto Sans Regular"/>
              </a:rPr>
              <a:t>17</a:t>
            </a:fld>
            <a:endParaRPr b="0" lang="pl-PL" sz="1400" spc="-1" strike="noStrike">
              <a:latin typeface="Noto Sans Regular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0" y="3240000"/>
            <a:ext cx="504000" cy="81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 rot="21577800">
            <a:off x="1745280" y="942120"/>
            <a:ext cx="6969240" cy="30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l-PL" sz="4210" spc="-1" strike="noStrike">
                <a:latin typeface="Arial"/>
              </a:rPr>
              <a:t>Przestrzeganie przepisów BHP,ochrony przeciwpożarowej oraz ochrony środowiska w przemyśle spożywczym</a:t>
            </a:r>
            <a:endParaRPr b="1" lang="pl-PL" sz="421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20000" y="4680000"/>
            <a:ext cx="26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l-PL" sz="1800" spc="-1" strike="noStrike">
                <a:latin typeface="Arial"/>
              </a:rPr>
              <a:t>Paulina Pawlik 3g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4000" y="1476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1. Przeprowadzanie analizy zagrożeń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2. Wyznaczanie krytycznych punktów kontroli (CCP)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3. Określenie dla każdego krytycznego punktu kontroli wartości docelowych i granic tolerancji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4. Ustalenie sposobu monitorowania każdego krytycznego punktu kontroli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5. Opracowanie działań korygujących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6. Ustalenie procedury weryfikacji systemu w celu potwierdzenia, że jest on skuteczny i zgodny z planem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7. Prowadzenie dokumentacji i zapisów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Ochrona przeciwpożarowa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Do głównych przyczyn pożarów w zakładach pracy jest: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Nieostrożne obchodzenie się z ogniem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Wady lub niewłaściwa eksploatacja urządzeń elektrycznych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Zły stan instalacji elektrycznej, przewodów kominowych lub wentylacyjnych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Sposoby zapobiegania pożarom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288000" y="1476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Obiekty powinny być użytkowane i utrzymane w stanie zabezpieczającym przed możliwością powstania i rozprzestrzeniania się pożaru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Wyjścia i drogi ewakuacyjne powinny być utrzymane w stanie nadającym się do natychmiastowego użycia i właściwie oznakowane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pomieszczeniach obiektu zabrania się dokonywania czynności, które mogą spowodować powstanie lub rozprzestrzenianie pożaru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Obiekt powinien posiadać umieszczoną na widocznym miejscu instrukcję alarmową na wypadek pożaru.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Organizacja szkolenia przeciwpożarowego i dyscyplinowanie pracowników w zakresie znajomości przepisów przeciwpożarowych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Podstawowe zasady postępowania w przypadku pożaru i ewakuacji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88000" y="1404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miarę możliwości uruchomić najbliższy przycisk ROP (ręczny ostrzegacz pożarowy), załączający alarm systemu sygnalizacji pożaru;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 pożarze powiadomić Państwową Straż Pożarną i Dział Ochrony Mienia;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niezwłocznie powiadomić wszystkie osoby przebywające w zagrożonym obiekcie o charakterze zagrożenia oraz konieczności ewakuowania się;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odłączyć energię elektryczną poprzez wciśnięcie przeciwpożarowego wyłącznika prądu,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miarę możliwości należy zacząć gasić pożar podręcznym sprzętem gaśniczym;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nie otwierać bez wyraźnej konieczności drzwi i okien do pomieszczeń objętych pożarem, ponieważ dopływ powietrza może przyspieszyć rozprzestrzenienie się ognia;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rozpocząć działania ewakuacji, pamiętając że w pierwszej kolejności należy ewakuować osoby znajdujące się w strefie zagrożenia;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ewakuować należy się klatkami schodowymi, bezwzględnie unikając wind;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ewakuować należy się szybkim krokiem, unikać wyprzedzania i poruszania się w kierunkach przeciwnych do wskazanych przez znaki ewakuacyjne;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przypadku znaczącego zadymienia drogi ewakuacyjnej, należy poruszać się w pozycji pochylonej jak najbliżej podłogi;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pierwszej kolejności należy ratować życie ludzi, a następnie mienie jeśli warunki pożarowe na to pozwalają;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po wyjściu z budynku należy skierować się do wyznaczonego miejsca zbiórki do ewakuacji i nie opuszczać tego miejsca do czasu podjęcia takiej decyzji przez kierującego akcją;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do czasu przybycia straży pożarnej akcją ratowniczo-gaśniczą kieruje osoba wskazana  w Instrukcji bezpieczeństwa pożarowego lub w Instrukcji ogólnej;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po przybyciu wspomnianych wyżej jednostek wszyscy pracownicy zobowiązani są do współpracy z osobą kierującą akcją ratowniczą.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Rodzaje pożarów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A – pożar materiałów stałych, zwykle pochodzenia organicznego, których normalne spalanie zachodzi z tworzeniem żarzących się węgli;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B – pożar cieczy i materiałów stałych topiących się;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C – pożar gazów;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D – pożar metali;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F – pożar tłuszczów i olejów w urządzeniach kuchennych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Środki gaśnicze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Do środków gaśniczych zaliczamy: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wodę,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pianę gaśniczą,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proszki gaśnicze,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dwutlenek węgla (CO2),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halony,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- oraz inne czynniki o właściwościach gaśniczych, jak: para wodna, gazy gaśnicze, gazy spalinowe oraz inne.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Ochrona środowiska 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008000" y="1476000"/>
            <a:ext cx="7272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Problematyka dotycząca ochrony środowiska w przemyśle spożywczym obejmuje zwłaszcza gospodarkę wodno-ściekową, gospodarkę odpadami z uwzględnieniem odpadów organicznych, ochronę powietrza przed zanieczyszczeniami, ochronę gleby oraz ochronę przed hałasem.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Sposoby ochrony środowiska 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Odpowiednia gospodarka odpadami (recykling i powtórne użycie)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Ochrona przed hałasem (obniżenie poziomu hałasu)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Ochrona przed substancjami chemicznymi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Ochrona przed szkodliwym wpływem na środowisko organizmów zmodyfikowanych genetycznie (GMO)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Bezpieczeństwo i higiena pracy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656000" y="1476000"/>
            <a:ext cx="6408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Jest to ogół norm prawnych oraz środków badawczych, organizacyjnych i technicznych mających na celu stworzenie pracownikowi takich warunków pracy, aby mógł on wykonywać pracę w sposób produktywny, bez narażania się na ryzyko wypadku lub choroby zawodowej.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296000" y="1476000"/>
            <a:ext cx="7416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W Polsce przepisy regulujące kwestie dotyczące prawa pracy są zawarte w Konstytucji RP, Kodeksie pracy oraz w innych aktach prawnych (np. ustawach,rozporządzeniach). Przepisy te nadzorowane i kontrolowane są przez Państwową Inspekcję Pracy i przez Państwową Inspekcję Sanitarną. Ważnym źródłem prawa w danym zakładzie pracy są regulaminy i statuty.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Przykładowe zasady BHP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Systematyczne mycie i dezynfekowanie narzędzi;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Dbanie o utrzymanie czystości na stanowisku pracy;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Każdorazowe używanie czystej łyżeczki do degustacji potraw;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Zachować ostrożność podczas krojenia produktów nożem lub rozdrabniania żywności przy użyciu innych ostrzy – np. blendując lub miksując;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Zapoznać się z instrukcją obsługi urządzenia, którego się dotąd nie używało;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Upewnić się, że dany sprzęt nie jest uszkodzony,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Obowiązki pracownika i pracodawcy w zakresie BHP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Za bezpieczeństwo w zakładzie pracy odpowiedzialni są zarówno pracownicy (osoby zatrudnione na podstawie umowy o pracę), jak i pracodawcy (jednostka organizacyjna lub osoba fizyczna zatrudniająca pracowników). Pracodawca ma obowiązek zapewnić pracownikom bezpieczne i higieniczne warunki pracy oraz przeprowadzać szkolenia,natomiast pracownik zobowiązany jest przestrzegać regulaminów.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Wypadki przy pracy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Są to nagłe zdarzenia wywołane przyczyną zewnętrzną powodujące uraz lub śmierć,które nastąpiło w związku z pracą.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Rodzaje wypadków przy pracy: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Śmiertelny (w jego wyniku śmierć następuje w okresie do 6 miesięcy od daty wypadku)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Ciężki (powoduje ciężkie uszkodzenia ciała np. utrata słuchu, wzroku, mowy)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Lekki (każdy inny wypadek niemający znamion wypadku śmiertelnego i ciężkiego)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Zbiorowy (zdarzenie, w wyniku którego poszkodowane są przynajmniej 2 osoby)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Środki ochrony indywidualnej i zbiorowej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88000" y="1116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Środki ochrony indywidualnej to wszelkie środki przeznaczone do noszenia lub trzymania przez pracownika w celu ochrony przed jednym lub większą ilością zagrożeń,które mogą mieć wpływ na jego bezpieczeństwo pracy.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Środki ochrony zbiorowej  są to środki przeznaczone do jednoczesnej ochrony grupy ludzi w tym również pojedynczych osób przed niebezpiecznymi i szkodliwymi czynnikami występującymi w środowisku pracy (np. wentylacja, oświetlenie)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Odzież ochronna jako środek ochrony indywidualnej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04000" y="1404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Odzież stosowana w zakładach gastronomicznych ma gwarantować pełne bezpieczeństwo i higienę zarówno dla pracowników, jak i żywności z którą pracują. Podstawowe elementy odzieży ochronnej dla gastronomii: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Bluzy i spodnie dla kucharzy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Obuwie do pracy w kuchni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Fartuchy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Nakrycia głowy i rękawice do kuchni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l-PL" sz="2700" spc="-1" strike="noStrike">
                <a:solidFill>
                  <a:srgbClr val="ffffff"/>
                </a:solidFill>
                <a:latin typeface="Source Sans Pro Black"/>
              </a:rPr>
              <a:t>HACPP</a:t>
            </a:r>
            <a:endParaRPr b="1" lang="pl-PL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008000" y="1440000"/>
            <a:ext cx="720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System HACCP (</a:t>
            </a:r>
            <a:r>
              <a:rPr b="1" lang="pl-PL" sz="2400" spc="-1" strike="noStrike">
                <a:solidFill>
                  <a:srgbClr val="2c3e50"/>
                </a:solidFill>
                <a:latin typeface="Source Sans Pro Semibold"/>
              </a:rPr>
              <a:t> system analizy zagrożeń i krytycznych punktów kontroli) powinien zapewnić bezpieczeństwo żywności poprzez stałe monitorowanie zagrożeń biologicznych, chemicznych i fizycznych w procesie produkcji, składowania i obrotu żywnością. </a:t>
            </a:r>
            <a:endParaRPr b="1" lang="pl-PL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2021-05-09T10:47:26Z</dcterms:created>
  <dc:creator/>
  <dc:description/>
  <dc:language>pl-PL</dc:language>
  <cp:lastModifiedBy/>
  <dcterms:modified xsi:type="dcterms:W3CDTF">2021-05-09T12:46:33Z</dcterms:modified>
  <cp:revision>2</cp:revision>
  <dc:subject/>
  <dc:title>Bright Blue</dc:title>
</cp:coreProperties>
</file>