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77" r:id="rId2"/>
    <p:sldId id="258" r:id="rId3"/>
    <p:sldId id="259" r:id="rId4"/>
    <p:sldId id="260" r:id="rId5"/>
    <p:sldId id="263" r:id="rId6"/>
    <p:sldId id="261" r:id="rId7"/>
    <p:sldId id="264" r:id="rId8"/>
    <p:sldId id="262" r:id="rId9"/>
    <p:sldId id="278" r:id="rId10"/>
    <p:sldId id="276" r:id="rId11"/>
    <p:sldId id="274" r:id="rId12"/>
    <p:sldId id="280" r:id="rId13"/>
    <p:sldId id="282" r:id="rId14"/>
    <p:sldId id="283" r:id="rId15"/>
    <p:sldId id="284" r:id="rId16"/>
    <p:sldId id="279"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334"/>
    <a:srgbClr val="8497B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varScale="1">
        <p:scale>
          <a:sx n="93" d="100"/>
          <a:sy n="93" d="100"/>
        </p:scale>
        <p:origin x="317"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155402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44814-B0EB-4E18-A4B4-6BD8DE49F76E}" type="datetimeFigureOut">
              <a:rPr lang="en-IN" smtClean="0"/>
              <a:t>23-02-24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89533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4435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00008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887131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544814-B0EB-4E18-A4B4-6BD8DE49F76E}" type="datetimeFigureOut">
              <a:rPr lang="en-IN" smtClean="0"/>
              <a:t>23-02-24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206832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544814-B0EB-4E18-A4B4-6BD8DE49F76E}" type="datetimeFigureOut">
              <a:rPr lang="en-IN" smtClean="0"/>
              <a:t>23-02-24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1636101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128837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228657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1580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44814-B0EB-4E18-A4B4-6BD8DE49F76E}" type="datetimeFigureOut">
              <a:rPr lang="en-IN" smtClean="0"/>
              <a:t>23-02-24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49584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44814-B0EB-4E18-A4B4-6BD8DE49F76E}" type="datetimeFigureOut">
              <a:rPr lang="en-IN" smtClean="0"/>
              <a:t>23-02-24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416058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44814-B0EB-4E18-A4B4-6BD8DE49F76E}" type="datetimeFigureOut">
              <a:rPr lang="en-IN" smtClean="0"/>
              <a:t>23-02-24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221132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44814-B0EB-4E18-A4B4-6BD8DE49F76E}" type="datetimeFigureOut">
              <a:rPr lang="en-IN" smtClean="0"/>
              <a:t>23-02-24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268861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44814-B0EB-4E18-A4B4-6BD8DE49F76E}" type="datetimeFigureOut">
              <a:rPr lang="en-IN" smtClean="0"/>
              <a:t>23-02-24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45050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44814-B0EB-4E18-A4B4-6BD8DE49F76E}" type="datetimeFigureOut">
              <a:rPr lang="en-IN" smtClean="0"/>
              <a:t>23-02-24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320417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44814-B0EB-4E18-A4B4-6BD8DE49F76E}" type="datetimeFigureOut">
              <a:rPr lang="en-IN" smtClean="0"/>
              <a:t>23-02-24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C618C3-737B-4AC9-B267-15F2F76069B7}" type="slidenum">
              <a:rPr lang="en-IN" smtClean="0"/>
              <a:t>‹#›</a:t>
            </a:fld>
            <a:endParaRPr lang="en-IN"/>
          </a:p>
        </p:txBody>
      </p:sp>
    </p:spTree>
    <p:extLst>
      <p:ext uri="{BB962C8B-B14F-4D97-AF65-F5344CB8AC3E}">
        <p14:creationId xmlns:p14="http://schemas.microsoft.com/office/powerpoint/2010/main" val="14692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B544814-B0EB-4E18-A4B4-6BD8DE49F76E}" type="datetimeFigureOut">
              <a:rPr lang="en-IN" smtClean="0"/>
              <a:t>23-02-24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C618C3-737B-4AC9-B267-15F2F76069B7}" type="slidenum">
              <a:rPr lang="en-IN" smtClean="0"/>
              <a:t>‹#›</a:t>
            </a:fld>
            <a:endParaRPr lang="en-IN"/>
          </a:p>
        </p:txBody>
      </p:sp>
    </p:spTree>
    <p:extLst>
      <p:ext uri="{BB962C8B-B14F-4D97-AF65-F5344CB8AC3E}">
        <p14:creationId xmlns:p14="http://schemas.microsoft.com/office/powerpoint/2010/main" val="341076254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446E021-86AF-43E8-ACD5-63FDABB5A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389" y="-13448"/>
            <a:ext cx="9112195" cy="6884896"/>
          </a:xfrm>
          <a:prstGeom prst="rect">
            <a:avLst/>
          </a:prstGeom>
        </p:spPr>
      </p:pic>
      <p:pic>
        <p:nvPicPr>
          <p:cNvPr id="5" name="Content Placeholder 4" descr="Diagram&#10;&#10;Description automatically generated">
            <a:extLst>
              <a:ext uri="{FF2B5EF4-FFF2-40B4-BE49-F238E27FC236}">
                <a16:creationId xmlns:a16="http://schemas.microsoft.com/office/drawing/2014/main" id="{CD786A3E-90A2-4269-8AC1-477E9B3AECA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23656" y="179567"/>
            <a:ext cx="1398168" cy="1392967"/>
          </a:xfrm>
        </p:spPr>
      </p:pic>
      <p:sp>
        <p:nvSpPr>
          <p:cNvPr id="6" name="Title 1">
            <a:extLst>
              <a:ext uri="{FF2B5EF4-FFF2-40B4-BE49-F238E27FC236}">
                <a16:creationId xmlns:a16="http://schemas.microsoft.com/office/drawing/2014/main" id="{528E7CD8-206B-48A4-9437-5A6B87C67345}"/>
              </a:ext>
            </a:extLst>
          </p:cNvPr>
          <p:cNvSpPr txBox="1">
            <a:spLocks/>
          </p:cNvSpPr>
          <p:nvPr/>
        </p:nvSpPr>
        <p:spPr>
          <a:xfrm>
            <a:off x="-23802" y="218454"/>
            <a:ext cx="12215802" cy="117575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MALNAD COLLEGE OF ENGINEERING</a:t>
            </a:r>
            <a:br>
              <a:rPr lang="en-US" b="1" dirty="0">
                <a:latin typeface="Aharoni" panose="02010803020104030203" pitchFamily="2" charset="-79"/>
                <a:cs typeface="Aharoni" panose="02010803020104030203" pitchFamily="2" charset="-79"/>
              </a:rPr>
            </a:br>
            <a:r>
              <a:rPr lang="en-US" sz="2000" dirty="0">
                <a:latin typeface="Times New Roman" panose="02020603050405020304" pitchFamily="18" charset="0"/>
                <a:cs typeface="Times New Roman" panose="02020603050405020304" pitchFamily="18" charset="0"/>
              </a:rPr>
              <a:t>Under the auspices of M.T.E.S</a:t>
            </a:r>
          </a:p>
          <a:p>
            <a:pPr algn="ctr"/>
            <a:r>
              <a:rPr lang="en-US" sz="2000" dirty="0">
                <a:latin typeface="Times New Roman" panose="02020603050405020304" pitchFamily="18" charset="0"/>
                <a:cs typeface="Times New Roman" panose="02020603050405020304" pitchFamily="18" charset="0"/>
              </a:rPr>
              <a:t>(An Autonomous Institution Affiliated to VTU, Belagavi)</a:t>
            </a:r>
          </a:p>
          <a:p>
            <a:pPr algn="ctr"/>
            <a:r>
              <a:rPr lang="en-US" sz="2000" dirty="0">
                <a:latin typeface="Times New Roman" panose="02020603050405020304" pitchFamily="18" charset="0"/>
                <a:cs typeface="Times New Roman" panose="02020603050405020304" pitchFamily="18" charset="0"/>
              </a:rPr>
              <a:t>P.B No. 21, Hassan-573202, Karnataka</a:t>
            </a:r>
            <a:endParaRPr lang="en-IN"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3C86E57-C8CC-465F-AEF6-396BD9F4B52C}"/>
              </a:ext>
            </a:extLst>
          </p:cNvPr>
          <p:cNvSpPr txBox="1">
            <a:spLocks/>
          </p:cNvSpPr>
          <p:nvPr/>
        </p:nvSpPr>
        <p:spPr>
          <a:xfrm>
            <a:off x="445174" y="299466"/>
            <a:ext cx="11468100" cy="7493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200" b="1" dirty="0">
              <a:cs typeface="Aharoni" panose="02010803020104030203" pitchFamily="2" charset="-79"/>
            </a:endParaRPr>
          </a:p>
        </p:txBody>
      </p:sp>
      <p:sp>
        <p:nvSpPr>
          <p:cNvPr id="9" name="TextBox 8">
            <a:extLst>
              <a:ext uri="{FF2B5EF4-FFF2-40B4-BE49-F238E27FC236}">
                <a16:creationId xmlns:a16="http://schemas.microsoft.com/office/drawing/2014/main" id="{94863DFA-96B5-4C26-A75A-422CA863EF5D}"/>
              </a:ext>
            </a:extLst>
          </p:cNvPr>
          <p:cNvSpPr txBox="1"/>
          <p:nvPr/>
        </p:nvSpPr>
        <p:spPr>
          <a:xfrm>
            <a:off x="7150921" y="4887006"/>
            <a:ext cx="4087905" cy="2708434"/>
          </a:xfrm>
          <a:prstGeom prst="rect">
            <a:avLst/>
          </a:prstGeom>
          <a:noFill/>
        </p:spPr>
        <p:txBody>
          <a:bodyPr wrap="square" rtlCol="0">
            <a:spAutoFit/>
          </a:bodyPr>
          <a:lstStyle/>
          <a:p>
            <a:r>
              <a:rPr lang="en-US" b="1" dirty="0"/>
              <a:t>                                                                                                                                          </a:t>
            </a:r>
          </a:p>
          <a:p>
            <a:r>
              <a:rPr lang="en-US" sz="1600" b="1" dirty="0">
                <a:latin typeface="Times New Roman" panose="02020603050405020304" pitchFamily="18" charset="0"/>
                <a:cs typeface="Times New Roman" panose="02020603050405020304" pitchFamily="18" charset="0"/>
              </a:rPr>
              <a:t>PRESENTED BY:</a:t>
            </a:r>
            <a:r>
              <a:rPr lang="en-US" dirty="0"/>
              <a:t>                                                                                                                                               </a:t>
            </a:r>
            <a:r>
              <a:rPr lang="en-US" sz="1600" dirty="0">
                <a:latin typeface="Times New Roman" panose="02020603050405020304" pitchFamily="18" charset="0"/>
                <a:cs typeface="Times New Roman" panose="02020603050405020304" pitchFamily="18" charset="0"/>
              </a:rPr>
              <a:t>SUGNYAN K	4MC21IS106</a:t>
            </a:r>
          </a:p>
          <a:p>
            <a:r>
              <a:rPr lang="en-US" sz="1600" dirty="0">
                <a:latin typeface="Times New Roman" panose="02020603050405020304" pitchFamily="18" charset="0"/>
                <a:cs typeface="Times New Roman" panose="02020603050405020304" pitchFamily="18" charset="0"/>
              </a:rPr>
              <a:t>SUHAS KP 	4MC21IS107</a:t>
            </a:r>
          </a:p>
          <a:p>
            <a:r>
              <a:rPr lang="en-US" sz="1600" dirty="0">
                <a:latin typeface="Times New Roman" panose="02020603050405020304" pitchFamily="18" charset="0"/>
                <a:cs typeface="Times New Roman" panose="02020603050405020304" pitchFamily="18" charset="0"/>
              </a:rPr>
              <a:t>PAVAN B 		4MC21IS077</a:t>
            </a:r>
          </a:p>
          <a:p>
            <a:r>
              <a:rPr lang="en-US" sz="1600" dirty="0">
                <a:latin typeface="Times New Roman" panose="02020603050405020304" pitchFamily="18" charset="0"/>
                <a:cs typeface="Times New Roman" panose="02020603050405020304" pitchFamily="18" charset="0"/>
              </a:rPr>
              <a:t>S.M.YATHIN	4MC21IS090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t>                                                                                                                                                       </a:t>
            </a:r>
            <a:endParaRPr lang="en-IN" dirty="0"/>
          </a:p>
        </p:txBody>
      </p:sp>
      <p:sp>
        <p:nvSpPr>
          <p:cNvPr id="11" name="TextBox 10">
            <a:extLst>
              <a:ext uri="{FF2B5EF4-FFF2-40B4-BE49-F238E27FC236}">
                <a16:creationId xmlns:a16="http://schemas.microsoft.com/office/drawing/2014/main" id="{9E8AF7D1-F39C-49F4-80D8-9EA1AC3A1DAC}"/>
              </a:ext>
            </a:extLst>
          </p:cNvPr>
          <p:cNvSpPr txBox="1"/>
          <p:nvPr/>
        </p:nvSpPr>
        <p:spPr>
          <a:xfrm>
            <a:off x="4498700" y="3029654"/>
            <a:ext cx="336104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Mini Project-1(21IS507</a:t>
            </a:r>
            <a:r>
              <a:rPr lang="en-US" sz="2000" b="1" dirty="0"/>
              <a:t>)</a:t>
            </a:r>
            <a:endParaRPr lang="en-IN" sz="2000" b="1" dirty="0"/>
          </a:p>
        </p:txBody>
      </p:sp>
      <p:sp>
        <p:nvSpPr>
          <p:cNvPr id="3" name="TextBox 2">
            <a:extLst>
              <a:ext uri="{FF2B5EF4-FFF2-40B4-BE49-F238E27FC236}">
                <a16:creationId xmlns:a16="http://schemas.microsoft.com/office/drawing/2014/main" id="{0089AC2E-6C01-4A9D-B9BA-E68688F0755D}"/>
              </a:ext>
            </a:extLst>
          </p:cNvPr>
          <p:cNvSpPr txBox="1"/>
          <p:nvPr/>
        </p:nvSpPr>
        <p:spPr>
          <a:xfrm>
            <a:off x="278726" y="3830358"/>
            <a:ext cx="12207081" cy="467071"/>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AUTOMATED ROOM ALLOCATION SYSTEM</a:t>
            </a:r>
          </a:p>
        </p:txBody>
      </p:sp>
      <p:sp>
        <p:nvSpPr>
          <p:cNvPr id="2" name="TextBox 1">
            <a:extLst>
              <a:ext uri="{FF2B5EF4-FFF2-40B4-BE49-F238E27FC236}">
                <a16:creationId xmlns:a16="http://schemas.microsoft.com/office/drawing/2014/main" id="{D85AC163-BAB0-08C6-3278-474A279AFE9A}"/>
              </a:ext>
            </a:extLst>
          </p:cNvPr>
          <p:cNvSpPr txBox="1"/>
          <p:nvPr/>
        </p:nvSpPr>
        <p:spPr>
          <a:xfrm>
            <a:off x="166447" y="5211571"/>
            <a:ext cx="3110753" cy="110799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UNDER THE GUIDANCE OF</a:t>
            </a:r>
          </a:p>
          <a:p>
            <a:r>
              <a:rPr lang="en-US" sz="1600" dirty="0">
                <a:latin typeface="Times New Roman" panose="02020603050405020304" pitchFamily="18" charset="0"/>
                <a:cs typeface="Times New Roman" panose="02020603050405020304" pitchFamily="18" charset="0"/>
              </a:rPr>
              <a:t>DR. ANANDA BABU J</a:t>
            </a:r>
          </a:p>
          <a:p>
            <a:r>
              <a:rPr lang="en-US" sz="1600" dirty="0">
                <a:latin typeface="Times New Roman" panose="02020603050405020304" pitchFamily="18" charset="0"/>
                <a:cs typeface="Times New Roman" panose="02020603050405020304" pitchFamily="18" charset="0"/>
              </a:rPr>
              <a:t>B.E., M Tech., PhD.,</a:t>
            </a:r>
          </a:p>
          <a:p>
            <a:endParaRPr lang="en-IN" dirty="0"/>
          </a:p>
        </p:txBody>
      </p:sp>
      <p:sp>
        <p:nvSpPr>
          <p:cNvPr id="8" name="TextBox 7">
            <a:extLst>
              <a:ext uri="{FF2B5EF4-FFF2-40B4-BE49-F238E27FC236}">
                <a16:creationId xmlns:a16="http://schemas.microsoft.com/office/drawing/2014/main" id="{2651386F-3AB2-E194-9749-C342AC48C592}"/>
              </a:ext>
            </a:extLst>
          </p:cNvPr>
          <p:cNvSpPr txBox="1"/>
          <p:nvPr/>
        </p:nvSpPr>
        <p:spPr>
          <a:xfrm>
            <a:off x="2200835" y="1453719"/>
            <a:ext cx="7790329"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Department of Information Science and Engineering</a:t>
            </a:r>
          </a:p>
          <a:p>
            <a:pPr algn="ctr"/>
            <a:r>
              <a:rPr lang="en-US" b="1" dirty="0">
                <a:latin typeface="Times New Roman" panose="02020603050405020304" pitchFamily="18" charset="0"/>
                <a:cs typeface="Times New Roman" panose="02020603050405020304" pitchFamily="18" charset="0"/>
              </a:rPr>
              <a:t>Malnad College of Engineering</a:t>
            </a:r>
          </a:p>
          <a:p>
            <a:pPr algn="ctr"/>
            <a:r>
              <a:rPr lang="en-US" b="1" dirty="0">
                <a:latin typeface="Times New Roman" panose="02020603050405020304" pitchFamily="18" charset="0"/>
                <a:cs typeface="Times New Roman" panose="02020603050405020304" pitchFamily="18" charset="0"/>
              </a:rPr>
              <a:t>Hassan-573201</a:t>
            </a:r>
          </a:p>
          <a:p>
            <a:pPr algn="ctr"/>
            <a:r>
              <a:rPr lang="en-US" b="1" dirty="0">
                <a:latin typeface="Times New Roman" panose="02020603050405020304" pitchFamily="18" charset="0"/>
                <a:cs typeface="Times New Roman" panose="02020603050405020304" pitchFamily="18" charset="0"/>
              </a:rPr>
              <a:t>2022-23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4613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33FDC3-3744-0653-AC82-BE1F6C1E2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960" y="0"/>
            <a:ext cx="9144000" cy="6858000"/>
          </a:xfrm>
          <a:prstGeom prst="rect">
            <a:avLst/>
          </a:prstGeom>
        </p:spPr>
      </p:pic>
      <p:sp>
        <p:nvSpPr>
          <p:cNvPr id="5" name="TextBox 4">
            <a:extLst>
              <a:ext uri="{FF2B5EF4-FFF2-40B4-BE49-F238E27FC236}">
                <a16:creationId xmlns:a16="http://schemas.microsoft.com/office/drawing/2014/main" id="{D7F517C7-182A-FFD9-C344-653A6DB89E8E}"/>
              </a:ext>
            </a:extLst>
          </p:cNvPr>
          <p:cNvSpPr txBox="1"/>
          <p:nvPr/>
        </p:nvSpPr>
        <p:spPr>
          <a:xfrm>
            <a:off x="3490912" y="326201"/>
            <a:ext cx="5210175"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ER DIAGRAM</a:t>
            </a:r>
          </a:p>
        </p:txBody>
      </p:sp>
      <p:pic>
        <p:nvPicPr>
          <p:cNvPr id="3" name="Picture 2">
            <a:extLst>
              <a:ext uri="{FF2B5EF4-FFF2-40B4-BE49-F238E27FC236}">
                <a16:creationId xmlns:a16="http://schemas.microsoft.com/office/drawing/2014/main" id="{EF624330-E620-9704-4072-E89298F56380}"/>
              </a:ext>
            </a:extLst>
          </p:cNvPr>
          <p:cNvPicPr>
            <a:picLocks noChangeAspect="1"/>
          </p:cNvPicPr>
          <p:nvPr/>
        </p:nvPicPr>
        <p:blipFill>
          <a:blip r:embed="rId3"/>
          <a:stretch>
            <a:fillRect/>
          </a:stretch>
        </p:blipFill>
        <p:spPr>
          <a:xfrm>
            <a:off x="1400432" y="1088420"/>
            <a:ext cx="9865192" cy="5561359"/>
          </a:xfrm>
          <a:prstGeom prst="rect">
            <a:avLst/>
          </a:prstGeom>
        </p:spPr>
      </p:pic>
    </p:spTree>
    <p:extLst>
      <p:ext uri="{BB962C8B-B14F-4D97-AF65-F5344CB8AC3E}">
        <p14:creationId xmlns:p14="http://schemas.microsoft.com/office/powerpoint/2010/main" val="37525542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A0EBFC-5FCD-F7F4-285D-0C228B0D1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19" name="TextBox 18">
            <a:extLst>
              <a:ext uri="{FF2B5EF4-FFF2-40B4-BE49-F238E27FC236}">
                <a16:creationId xmlns:a16="http://schemas.microsoft.com/office/drawing/2014/main" id="{65E57979-47D6-FACB-C020-39B383E7D2F3}"/>
              </a:ext>
            </a:extLst>
          </p:cNvPr>
          <p:cNvSpPr txBox="1"/>
          <p:nvPr/>
        </p:nvSpPr>
        <p:spPr>
          <a:xfrm>
            <a:off x="413066" y="1151039"/>
            <a:ext cx="235131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STUDENT</a:t>
            </a:r>
          </a:p>
        </p:txBody>
      </p:sp>
      <p:sp>
        <p:nvSpPr>
          <p:cNvPr id="90" name="TextBox 89">
            <a:extLst>
              <a:ext uri="{FF2B5EF4-FFF2-40B4-BE49-F238E27FC236}">
                <a16:creationId xmlns:a16="http://schemas.microsoft.com/office/drawing/2014/main" id="{A5A198DE-A694-7B6D-93BC-629F5D9BDE79}"/>
              </a:ext>
            </a:extLst>
          </p:cNvPr>
          <p:cNvSpPr txBox="1"/>
          <p:nvPr/>
        </p:nvSpPr>
        <p:spPr>
          <a:xfrm>
            <a:off x="3697254" y="192118"/>
            <a:ext cx="4716619"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SCHEMA DIAGRAM:</a:t>
            </a:r>
          </a:p>
        </p:txBody>
      </p:sp>
      <p:graphicFrame>
        <p:nvGraphicFramePr>
          <p:cNvPr id="7" name="Table 6">
            <a:extLst>
              <a:ext uri="{FF2B5EF4-FFF2-40B4-BE49-F238E27FC236}">
                <a16:creationId xmlns:a16="http://schemas.microsoft.com/office/drawing/2014/main" id="{DD21B97C-3FEC-0A09-3B41-81794D4E1C9B}"/>
              </a:ext>
            </a:extLst>
          </p:cNvPr>
          <p:cNvGraphicFramePr>
            <a:graphicFrameLocks noGrp="1"/>
          </p:cNvGraphicFramePr>
          <p:nvPr>
            <p:extLst>
              <p:ext uri="{D42A27DB-BD31-4B8C-83A1-F6EECF244321}">
                <p14:modId xmlns:p14="http://schemas.microsoft.com/office/powerpoint/2010/main" val="3834776876"/>
              </p:ext>
            </p:extLst>
          </p:nvPr>
        </p:nvGraphicFramePr>
        <p:xfrm>
          <a:off x="490629" y="1628700"/>
          <a:ext cx="7164033"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378972824"/>
                    </a:ext>
                  </a:extLst>
                </a:gridCol>
                <a:gridCol w="208280">
                  <a:extLst>
                    <a:ext uri="{9D8B030D-6E8A-4147-A177-3AD203B41FA5}">
                      <a16:colId xmlns:a16="http://schemas.microsoft.com/office/drawing/2014/main" val="448640141"/>
                    </a:ext>
                  </a:extLst>
                </a:gridCol>
                <a:gridCol w="2114006">
                  <a:extLst>
                    <a:ext uri="{9D8B030D-6E8A-4147-A177-3AD203B41FA5}">
                      <a16:colId xmlns:a16="http://schemas.microsoft.com/office/drawing/2014/main" val="940772565"/>
                    </a:ext>
                  </a:extLst>
                </a:gridCol>
                <a:gridCol w="1221105">
                  <a:extLst>
                    <a:ext uri="{9D8B030D-6E8A-4147-A177-3AD203B41FA5}">
                      <a16:colId xmlns:a16="http://schemas.microsoft.com/office/drawing/2014/main" val="788338861"/>
                    </a:ext>
                  </a:extLst>
                </a:gridCol>
                <a:gridCol w="1746563">
                  <a:extLst>
                    <a:ext uri="{9D8B030D-6E8A-4147-A177-3AD203B41FA5}">
                      <a16:colId xmlns:a16="http://schemas.microsoft.com/office/drawing/2014/main" val="2041206935"/>
                    </a:ext>
                  </a:extLst>
                </a:gridCol>
                <a:gridCol w="504656">
                  <a:extLst>
                    <a:ext uri="{9D8B030D-6E8A-4147-A177-3AD203B41FA5}">
                      <a16:colId xmlns:a16="http://schemas.microsoft.com/office/drawing/2014/main" val="2284643822"/>
                    </a:ext>
                  </a:extLst>
                </a:gridCol>
                <a:gridCol w="208280">
                  <a:extLst>
                    <a:ext uri="{9D8B030D-6E8A-4147-A177-3AD203B41FA5}">
                      <a16:colId xmlns:a16="http://schemas.microsoft.com/office/drawing/2014/main" val="2207171499"/>
                    </a:ext>
                  </a:extLst>
                </a:gridCol>
              </a:tblGrid>
              <a:tr h="370840">
                <a:tc>
                  <a:txBody>
                    <a:bodyPr/>
                    <a:lstStyle/>
                    <a:p>
                      <a:r>
                        <a:rPr lang="en-US" dirty="0"/>
                        <a:t>NAME</a:t>
                      </a:r>
                      <a:endParaRPr lang="en-IN" dirty="0"/>
                    </a:p>
                  </a:txBody>
                  <a:tcPr/>
                </a:tc>
                <a:tc>
                  <a:txBody>
                    <a:bodyPr/>
                    <a:lstStyle/>
                    <a:p>
                      <a:endParaRPr lang="en-IN" u="none" dirty="0"/>
                    </a:p>
                  </a:txBody>
                  <a:tcPr/>
                </a:tc>
                <a:tc>
                  <a:txBody>
                    <a:bodyPr/>
                    <a:lstStyle/>
                    <a:p>
                      <a:r>
                        <a:rPr lang="en-US" u="sng" dirty="0"/>
                        <a:t>USN</a:t>
                      </a:r>
                      <a:endParaRPr lang="en-IN" u="sng" dirty="0"/>
                    </a:p>
                  </a:txBody>
                  <a:tcPr/>
                </a:tc>
                <a:tc>
                  <a:txBody>
                    <a:bodyPr/>
                    <a:lstStyle/>
                    <a:p>
                      <a:r>
                        <a:rPr lang="en-US" dirty="0"/>
                        <a:t>SEMISTER</a:t>
                      </a:r>
                      <a:endParaRPr lang="en-IN" dirty="0"/>
                    </a:p>
                  </a:txBody>
                  <a:tcPr/>
                </a:tc>
                <a:tc>
                  <a:txBody>
                    <a:bodyPr/>
                    <a:lstStyle/>
                    <a:p>
                      <a:r>
                        <a:rPr lang="en-US" dirty="0"/>
                        <a:t>BRANCH</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4953390"/>
                  </a:ext>
                </a:extLst>
              </a:tr>
            </a:tbl>
          </a:graphicData>
        </a:graphic>
      </p:graphicFrame>
      <p:graphicFrame>
        <p:nvGraphicFramePr>
          <p:cNvPr id="2" name="Table 1">
            <a:extLst>
              <a:ext uri="{FF2B5EF4-FFF2-40B4-BE49-F238E27FC236}">
                <a16:creationId xmlns:a16="http://schemas.microsoft.com/office/drawing/2014/main" id="{5EFADBC2-80C2-76BE-39AE-971148C95FFC}"/>
              </a:ext>
            </a:extLst>
          </p:cNvPr>
          <p:cNvGraphicFramePr>
            <a:graphicFrameLocks noGrp="1"/>
          </p:cNvGraphicFramePr>
          <p:nvPr>
            <p:extLst>
              <p:ext uri="{D42A27DB-BD31-4B8C-83A1-F6EECF244321}">
                <p14:modId xmlns:p14="http://schemas.microsoft.com/office/powerpoint/2010/main" val="3786794486"/>
              </p:ext>
            </p:extLst>
          </p:nvPr>
        </p:nvGraphicFramePr>
        <p:xfrm>
          <a:off x="509876" y="2523016"/>
          <a:ext cx="8127999" cy="640080"/>
        </p:xfrm>
        <a:graphic>
          <a:graphicData uri="http://schemas.openxmlformats.org/drawingml/2006/table">
            <a:tbl>
              <a:tblPr firstRow="1" bandRow="1">
                <a:tableStyleId>{5C22544A-7EE6-4342-B048-85BDC9FD1C3A}</a:tableStyleId>
              </a:tblPr>
              <a:tblGrid>
                <a:gridCol w="1423699">
                  <a:extLst>
                    <a:ext uri="{9D8B030D-6E8A-4147-A177-3AD203B41FA5}">
                      <a16:colId xmlns:a16="http://schemas.microsoft.com/office/drawing/2014/main" val="2378972824"/>
                    </a:ext>
                  </a:extLst>
                </a:gridCol>
                <a:gridCol w="1552575">
                  <a:extLst>
                    <a:ext uri="{9D8B030D-6E8A-4147-A177-3AD203B41FA5}">
                      <a16:colId xmlns:a16="http://schemas.microsoft.com/office/drawing/2014/main" val="448640141"/>
                    </a:ext>
                  </a:extLst>
                </a:gridCol>
                <a:gridCol w="4194810">
                  <a:extLst>
                    <a:ext uri="{9D8B030D-6E8A-4147-A177-3AD203B41FA5}">
                      <a16:colId xmlns:a16="http://schemas.microsoft.com/office/drawing/2014/main" val="940772565"/>
                    </a:ext>
                  </a:extLst>
                </a:gridCol>
                <a:gridCol w="217805">
                  <a:extLst>
                    <a:ext uri="{9D8B030D-6E8A-4147-A177-3AD203B41FA5}">
                      <a16:colId xmlns:a16="http://schemas.microsoft.com/office/drawing/2014/main" val="788338861"/>
                    </a:ext>
                  </a:extLst>
                </a:gridCol>
                <a:gridCol w="208280">
                  <a:extLst>
                    <a:ext uri="{9D8B030D-6E8A-4147-A177-3AD203B41FA5}">
                      <a16:colId xmlns:a16="http://schemas.microsoft.com/office/drawing/2014/main" val="2041206935"/>
                    </a:ext>
                  </a:extLst>
                </a:gridCol>
                <a:gridCol w="208280">
                  <a:extLst>
                    <a:ext uri="{9D8B030D-6E8A-4147-A177-3AD203B41FA5}">
                      <a16:colId xmlns:a16="http://schemas.microsoft.com/office/drawing/2014/main" val="2284643822"/>
                    </a:ext>
                  </a:extLst>
                </a:gridCol>
                <a:gridCol w="322550">
                  <a:extLst>
                    <a:ext uri="{9D8B030D-6E8A-4147-A177-3AD203B41FA5}">
                      <a16:colId xmlns:a16="http://schemas.microsoft.com/office/drawing/2014/main" val="2207171499"/>
                    </a:ext>
                  </a:extLst>
                </a:gridCol>
              </a:tblGrid>
              <a:tr h="370840">
                <a:tc>
                  <a:txBody>
                    <a:bodyPr/>
                    <a:lstStyle/>
                    <a:p>
                      <a:r>
                        <a:rPr lang="en-US" u="sng" dirty="0"/>
                        <a:t>COURSE</a:t>
                      </a:r>
                      <a:br>
                        <a:rPr lang="en-US" u="sng" dirty="0"/>
                      </a:br>
                      <a:r>
                        <a:rPr lang="en-US" u="sng" dirty="0"/>
                        <a:t>CODE</a:t>
                      </a:r>
                      <a:endParaRPr lang="en-IN" u="sng" dirty="0"/>
                    </a:p>
                  </a:txBody>
                  <a:tcPr/>
                </a:tc>
                <a:tc>
                  <a:txBody>
                    <a:bodyPr/>
                    <a:lstStyle/>
                    <a:p>
                      <a:r>
                        <a:rPr lang="en-US" u="none" dirty="0"/>
                        <a:t>COURSE NAME</a:t>
                      </a:r>
                      <a:endParaRPr lang="en-IN" u="none" dirty="0"/>
                    </a:p>
                  </a:txBody>
                  <a:tcPr/>
                </a:tc>
                <a:tc>
                  <a:txBody>
                    <a:bodyPr/>
                    <a:lstStyle/>
                    <a:p>
                      <a:r>
                        <a:rPr lang="en-US" u="none" dirty="0"/>
                        <a:t>Department</a:t>
                      </a:r>
                      <a:endParaRPr lang="en-IN" u="none"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4953390"/>
                  </a:ext>
                </a:extLst>
              </a:tr>
            </a:tbl>
          </a:graphicData>
        </a:graphic>
      </p:graphicFrame>
      <p:sp>
        <p:nvSpPr>
          <p:cNvPr id="3" name="TextBox 2">
            <a:extLst>
              <a:ext uri="{FF2B5EF4-FFF2-40B4-BE49-F238E27FC236}">
                <a16:creationId xmlns:a16="http://schemas.microsoft.com/office/drawing/2014/main" id="{F3CE080B-0809-3E7C-B50B-215C7732E07A}"/>
              </a:ext>
            </a:extLst>
          </p:cNvPr>
          <p:cNvSpPr txBox="1"/>
          <p:nvPr/>
        </p:nvSpPr>
        <p:spPr>
          <a:xfrm>
            <a:off x="490629" y="2101530"/>
            <a:ext cx="235131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COURSE</a:t>
            </a:r>
          </a:p>
        </p:txBody>
      </p:sp>
      <p:graphicFrame>
        <p:nvGraphicFramePr>
          <p:cNvPr id="8" name="Table 7">
            <a:extLst>
              <a:ext uri="{FF2B5EF4-FFF2-40B4-BE49-F238E27FC236}">
                <a16:creationId xmlns:a16="http://schemas.microsoft.com/office/drawing/2014/main" id="{874A768A-B603-10A7-B218-F650002972EE}"/>
              </a:ext>
            </a:extLst>
          </p:cNvPr>
          <p:cNvGraphicFramePr>
            <a:graphicFrameLocks noGrp="1"/>
          </p:cNvGraphicFramePr>
          <p:nvPr>
            <p:extLst>
              <p:ext uri="{D42A27DB-BD31-4B8C-83A1-F6EECF244321}">
                <p14:modId xmlns:p14="http://schemas.microsoft.com/office/powerpoint/2010/main" val="2918141810"/>
              </p:ext>
            </p:extLst>
          </p:nvPr>
        </p:nvGraphicFramePr>
        <p:xfrm>
          <a:off x="485578" y="4247808"/>
          <a:ext cx="8127999" cy="370840"/>
        </p:xfrm>
        <a:graphic>
          <a:graphicData uri="http://schemas.openxmlformats.org/drawingml/2006/table">
            <a:tbl>
              <a:tblPr firstRow="1" bandRow="1">
                <a:tableStyleId>{5C22544A-7EE6-4342-B048-85BDC9FD1C3A}</a:tableStyleId>
              </a:tblPr>
              <a:tblGrid>
                <a:gridCol w="1423699">
                  <a:extLst>
                    <a:ext uri="{9D8B030D-6E8A-4147-A177-3AD203B41FA5}">
                      <a16:colId xmlns:a16="http://schemas.microsoft.com/office/drawing/2014/main" val="2378972824"/>
                    </a:ext>
                  </a:extLst>
                </a:gridCol>
                <a:gridCol w="1552575">
                  <a:extLst>
                    <a:ext uri="{9D8B030D-6E8A-4147-A177-3AD203B41FA5}">
                      <a16:colId xmlns:a16="http://schemas.microsoft.com/office/drawing/2014/main" val="448640141"/>
                    </a:ext>
                  </a:extLst>
                </a:gridCol>
                <a:gridCol w="1724025">
                  <a:extLst>
                    <a:ext uri="{9D8B030D-6E8A-4147-A177-3AD203B41FA5}">
                      <a16:colId xmlns:a16="http://schemas.microsoft.com/office/drawing/2014/main" val="940772565"/>
                    </a:ext>
                  </a:extLst>
                </a:gridCol>
                <a:gridCol w="1862623">
                  <a:extLst>
                    <a:ext uri="{9D8B030D-6E8A-4147-A177-3AD203B41FA5}">
                      <a16:colId xmlns:a16="http://schemas.microsoft.com/office/drawing/2014/main" val="788338861"/>
                    </a:ext>
                  </a:extLst>
                </a:gridCol>
                <a:gridCol w="1034247">
                  <a:extLst>
                    <a:ext uri="{9D8B030D-6E8A-4147-A177-3AD203B41FA5}">
                      <a16:colId xmlns:a16="http://schemas.microsoft.com/office/drawing/2014/main" val="2041206935"/>
                    </a:ext>
                  </a:extLst>
                </a:gridCol>
                <a:gridCol w="208280">
                  <a:extLst>
                    <a:ext uri="{9D8B030D-6E8A-4147-A177-3AD203B41FA5}">
                      <a16:colId xmlns:a16="http://schemas.microsoft.com/office/drawing/2014/main" val="2284643822"/>
                    </a:ext>
                  </a:extLst>
                </a:gridCol>
                <a:gridCol w="322550">
                  <a:extLst>
                    <a:ext uri="{9D8B030D-6E8A-4147-A177-3AD203B41FA5}">
                      <a16:colId xmlns:a16="http://schemas.microsoft.com/office/drawing/2014/main" val="2207171499"/>
                    </a:ext>
                  </a:extLst>
                </a:gridCol>
              </a:tblGrid>
              <a:tr h="370840">
                <a:tc>
                  <a:txBody>
                    <a:bodyPr/>
                    <a:lstStyle/>
                    <a:p>
                      <a:r>
                        <a:rPr lang="en-US" b="1" u="none" dirty="0"/>
                        <a:t>HOD</a:t>
                      </a:r>
                      <a:endParaRPr lang="en-IN" b="1" u="none" dirty="0"/>
                    </a:p>
                  </a:txBody>
                  <a:tcPr/>
                </a:tc>
                <a:tc>
                  <a:txBody>
                    <a:bodyPr/>
                    <a:lstStyle/>
                    <a:p>
                      <a:r>
                        <a:rPr lang="en-US" u="none" dirty="0"/>
                        <a:t>FACULTIES</a:t>
                      </a:r>
                      <a:endParaRPr lang="en-IN" u="none" dirty="0"/>
                    </a:p>
                  </a:txBody>
                  <a:tcPr/>
                </a:tc>
                <a:tc>
                  <a:txBody>
                    <a:bodyPr/>
                    <a:lstStyle/>
                    <a:p>
                      <a:r>
                        <a:rPr lang="en-US" u="none" dirty="0"/>
                        <a:t>COURSES(FK)</a:t>
                      </a:r>
                      <a:endParaRPr lang="en-IN" u="none" dirty="0"/>
                    </a:p>
                  </a:txBody>
                  <a:tcPr/>
                </a:tc>
                <a:tc>
                  <a:txBody>
                    <a:bodyPr/>
                    <a:lstStyle/>
                    <a:p>
                      <a:r>
                        <a:rPr lang="en-IN" dirty="0"/>
                        <a:t>BRANCH NAME</a:t>
                      </a:r>
                    </a:p>
                  </a:txBody>
                  <a:tcPr/>
                </a:tc>
                <a:tc>
                  <a:txBody>
                    <a:bodyPr/>
                    <a:lstStyle/>
                    <a:p>
                      <a:r>
                        <a:rPr lang="en-IN" u="sng" dirty="0"/>
                        <a:t>B_ID</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4953390"/>
                  </a:ext>
                </a:extLst>
              </a:tr>
            </a:tbl>
          </a:graphicData>
        </a:graphic>
      </p:graphicFrame>
      <p:graphicFrame>
        <p:nvGraphicFramePr>
          <p:cNvPr id="9" name="Table 8">
            <a:extLst>
              <a:ext uri="{FF2B5EF4-FFF2-40B4-BE49-F238E27FC236}">
                <a16:creationId xmlns:a16="http://schemas.microsoft.com/office/drawing/2014/main" id="{E94CA724-13DF-1943-FC31-034D8E699B8A}"/>
              </a:ext>
            </a:extLst>
          </p:cNvPr>
          <p:cNvGraphicFramePr>
            <a:graphicFrameLocks noGrp="1"/>
          </p:cNvGraphicFramePr>
          <p:nvPr>
            <p:extLst>
              <p:ext uri="{D42A27DB-BD31-4B8C-83A1-F6EECF244321}">
                <p14:modId xmlns:p14="http://schemas.microsoft.com/office/powerpoint/2010/main" val="3779580529"/>
              </p:ext>
            </p:extLst>
          </p:nvPr>
        </p:nvGraphicFramePr>
        <p:xfrm>
          <a:off x="509876" y="5908568"/>
          <a:ext cx="8127999" cy="640080"/>
        </p:xfrm>
        <a:graphic>
          <a:graphicData uri="http://schemas.openxmlformats.org/drawingml/2006/table">
            <a:tbl>
              <a:tblPr firstRow="1" bandRow="1">
                <a:tableStyleId>{5C22544A-7EE6-4342-B048-85BDC9FD1C3A}</a:tableStyleId>
              </a:tblPr>
              <a:tblGrid>
                <a:gridCol w="1423699">
                  <a:extLst>
                    <a:ext uri="{9D8B030D-6E8A-4147-A177-3AD203B41FA5}">
                      <a16:colId xmlns:a16="http://schemas.microsoft.com/office/drawing/2014/main" val="2378972824"/>
                    </a:ext>
                  </a:extLst>
                </a:gridCol>
                <a:gridCol w="1552575">
                  <a:extLst>
                    <a:ext uri="{9D8B030D-6E8A-4147-A177-3AD203B41FA5}">
                      <a16:colId xmlns:a16="http://schemas.microsoft.com/office/drawing/2014/main" val="448640141"/>
                    </a:ext>
                  </a:extLst>
                </a:gridCol>
                <a:gridCol w="1578831">
                  <a:extLst>
                    <a:ext uri="{9D8B030D-6E8A-4147-A177-3AD203B41FA5}">
                      <a16:colId xmlns:a16="http://schemas.microsoft.com/office/drawing/2014/main" val="940772565"/>
                    </a:ext>
                  </a:extLst>
                </a:gridCol>
                <a:gridCol w="2948054">
                  <a:extLst>
                    <a:ext uri="{9D8B030D-6E8A-4147-A177-3AD203B41FA5}">
                      <a16:colId xmlns:a16="http://schemas.microsoft.com/office/drawing/2014/main" val="788338861"/>
                    </a:ext>
                  </a:extLst>
                </a:gridCol>
                <a:gridCol w="208280">
                  <a:extLst>
                    <a:ext uri="{9D8B030D-6E8A-4147-A177-3AD203B41FA5}">
                      <a16:colId xmlns:a16="http://schemas.microsoft.com/office/drawing/2014/main" val="2041206935"/>
                    </a:ext>
                  </a:extLst>
                </a:gridCol>
                <a:gridCol w="208280">
                  <a:extLst>
                    <a:ext uri="{9D8B030D-6E8A-4147-A177-3AD203B41FA5}">
                      <a16:colId xmlns:a16="http://schemas.microsoft.com/office/drawing/2014/main" val="2284643822"/>
                    </a:ext>
                  </a:extLst>
                </a:gridCol>
                <a:gridCol w="208280">
                  <a:extLst>
                    <a:ext uri="{9D8B030D-6E8A-4147-A177-3AD203B41FA5}">
                      <a16:colId xmlns:a16="http://schemas.microsoft.com/office/drawing/2014/main" val="2207171499"/>
                    </a:ext>
                  </a:extLst>
                </a:gridCol>
              </a:tblGrid>
              <a:tr h="370840">
                <a:tc>
                  <a:txBody>
                    <a:bodyPr/>
                    <a:lstStyle/>
                    <a:p>
                      <a:r>
                        <a:rPr lang="en-US" u="sng" dirty="0"/>
                        <a:t>ROOM NO</a:t>
                      </a:r>
                      <a:endParaRPr lang="en-IN" u="sng" dirty="0"/>
                    </a:p>
                  </a:txBody>
                  <a:tcPr/>
                </a:tc>
                <a:tc>
                  <a:txBody>
                    <a:bodyPr/>
                    <a:lstStyle/>
                    <a:p>
                      <a:r>
                        <a:rPr lang="en-US" u="none" dirty="0"/>
                        <a:t>ROOM NAME</a:t>
                      </a:r>
                      <a:endParaRPr lang="en-IN" u="none" dirty="0"/>
                    </a:p>
                  </a:txBody>
                  <a:tcPr/>
                </a:tc>
                <a:tc>
                  <a:txBody>
                    <a:bodyPr/>
                    <a:lstStyle/>
                    <a:p>
                      <a:r>
                        <a:rPr lang="en-US" u="none" dirty="0"/>
                        <a:t>CAPACITY</a:t>
                      </a:r>
                      <a:endParaRPr lang="en-IN" u="none" dirty="0"/>
                    </a:p>
                  </a:txBody>
                  <a:tcPr/>
                </a:tc>
                <a:tc>
                  <a:txBody>
                    <a:bodyPr/>
                    <a:lstStyle/>
                    <a:p>
                      <a:r>
                        <a:rPr lang="en-IN" dirty="0"/>
                        <a:t>Department</a:t>
                      </a:r>
                    </a:p>
                  </a:txBody>
                  <a:tcPr/>
                </a:tc>
                <a:tc>
                  <a:txBody>
                    <a:bodyPr/>
                    <a:lstStyle/>
                    <a:p>
                      <a:endParaRPr lang="en-IN" dirty="0"/>
                    </a:p>
                  </a:txBody>
                  <a:tcPr/>
                </a:tc>
                <a:tc>
                  <a:txBody>
                    <a:bodyPr/>
                    <a:lstStyle/>
                    <a:p>
                      <a:endParaRPr lang="en-IN" dirty="0"/>
                    </a:p>
                  </a:txBody>
                  <a:tcPr/>
                </a:tc>
                <a:tc>
                  <a:txBody>
                    <a:bodyPr/>
                    <a:lstStyle/>
                    <a:p>
                      <a:pPr lvl="1"/>
                      <a:endParaRPr lang="en-IN" dirty="0"/>
                    </a:p>
                  </a:txBody>
                  <a:tcPr/>
                </a:tc>
                <a:extLst>
                  <a:ext uri="{0D108BD9-81ED-4DB2-BD59-A6C34878D82A}">
                    <a16:rowId xmlns:a16="http://schemas.microsoft.com/office/drawing/2014/main" val="2864953390"/>
                  </a:ext>
                </a:extLst>
              </a:tr>
            </a:tbl>
          </a:graphicData>
        </a:graphic>
      </p:graphicFrame>
      <p:sp>
        <p:nvSpPr>
          <p:cNvPr id="11" name="TextBox 10">
            <a:extLst>
              <a:ext uri="{FF2B5EF4-FFF2-40B4-BE49-F238E27FC236}">
                <a16:creationId xmlns:a16="http://schemas.microsoft.com/office/drawing/2014/main" id="{C6B0C34E-EF26-6C1B-ADFC-0BEE1384BBEE}"/>
              </a:ext>
            </a:extLst>
          </p:cNvPr>
          <p:cNvSpPr txBox="1"/>
          <p:nvPr/>
        </p:nvSpPr>
        <p:spPr>
          <a:xfrm>
            <a:off x="413066" y="3863748"/>
            <a:ext cx="235131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BRANCH</a:t>
            </a:r>
          </a:p>
        </p:txBody>
      </p:sp>
      <p:sp>
        <p:nvSpPr>
          <p:cNvPr id="13" name="TextBox 12">
            <a:extLst>
              <a:ext uri="{FF2B5EF4-FFF2-40B4-BE49-F238E27FC236}">
                <a16:creationId xmlns:a16="http://schemas.microsoft.com/office/drawing/2014/main" id="{C2A3DD36-1564-C753-BB1E-9CE0D8410246}"/>
              </a:ext>
            </a:extLst>
          </p:cNvPr>
          <p:cNvSpPr txBox="1"/>
          <p:nvPr/>
        </p:nvSpPr>
        <p:spPr>
          <a:xfrm>
            <a:off x="479741" y="5503305"/>
            <a:ext cx="310068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EXAM HALLS/ROOMS</a:t>
            </a:r>
          </a:p>
        </p:txBody>
      </p:sp>
      <p:cxnSp>
        <p:nvCxnSpPr>
          <p:cNvPr id="27" name="Straight Arrow Connector 26">
            <a:extLst>
              <a:ext uri="{FF2B5EF4-FFF2-40B4-BE49-F238E27FC236}">
                <a16:creationId xmlns:a16="http://schemas.microsoft.com/office/drawing/2014/main" id="{B8C228CF-885D-8373-0DBE-05C0355D80BB}"/>
              </a:ext>
            </a:extLst>
          </p:cNvPr>
          <p:cNvCxnSpPr>
            <a:cxnSpLocks/>
          </p:cNvCxnSpPr>
          <p:nvPr/>
        </p:nvCxnSpPr>
        <p:spPr>
          <a:xfrm flipV="1">
            <a:off x="1171575" y="3221909"/>
            <a:ext cx="0" cy="483316"/>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43F81A2-58B1-3C9E-D336-0A7176BE72B6}"/>
              </a:ext>
            </a:extLst>
          </p:cNvPr>
          <p:cNvCxnSpPr/>
          <p:nvPr/>
        </p:nvCxnSpPr>
        <p:spPr>
          <a:xfrm flipH="1">
            <a:off x="247650" y="3705225"/>
            <a:ext cx="9239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219393-C24C-B851-A8CE-164B8C3AA1A3}"/>
              </a:ext>
            </a:extLst>
          </p:cNvPr>
          <p:cNvCxnSpPr>
            <a:cxnSpLocks/>
          </p:cNvCxnSpPr>
          <p:nvPr/>
        </p:nvCxnSpPr>
        <p:spPr>
          <a:xfrm flipV="1">
            <a:off x="247650" y="3705225"/>
            <a:ext cx="0" cy="144329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776C40-D8CA-57FB-5243-736AF26A4979}"/>
              </a:ext>
            </a:extLst>
          </p:cNvPr>
          <p:cNvCxnSpPr>
            <a:cxnSpLocks/>
          </p:cNvCxnSpPr>
          <p:nvPr/>
        </p:nvCxnSpPr>
        <p:spPr>
          <a:xfrm flipH="1">
            <a:off x="247650" y="5148515"/>
            <a:ext cx="39719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ED1F443-7D4D-7AB4-90E3-FE3A66068A0D}"/>
              </a:ext>
            </a:extLst>
          </p:cNvPr>
          <p:cNvCxnSpPr>
            <a:cxnSpLocks/>
          </p:cNvCxnSpPr>
          <p:nvPr/>
        </p:nvCxnSpPr>
        <p:spPr>
          <a:xfrm>
            <a:off x="4219575" y="4618648"/>
            <a:ext cx="0" cy="524714"/>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2F1895-4CC0-2975-5AEF-5B0C0CC95A48}"/>
              </a:ext>
            </a:extLst>
          </p:cNvPr>
          <p:cNvCxnSpPr>
            <a:cxnSpLocks/>
          </p:cNvCxnSpPr>
          <p:nvPr/>
        </p:nvCxnSpPr>
        <p:spPr>
          <a:xfrm flipV="1">
            <a:off x="9048750" y="2153032"/>
            <a:ext cx="0" cy="3097446"/>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C971899-7747-51E8-CB90-EDFA9865C153}"/>
              </a:ext>
            </a:extLst>
          </p:cNvPr>
          <p:cNvCxnSpPr>
            <a:cxnSpLocks/>
          </p:cNvCxnSpPr>
          <p:nvPr/>
        </p:nvCxnSpPr>
        <p:spPr>
          <a:xfrm>
            <a:off x="5717059" y="2153414"/>
            <a:ext cx="3331691"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2104B4-3599-5A30-3D1B-137F5090D6AB}"/>
              </a:ext>
            </a:extLst>
          </p:cNvPr>
          <p:cNvCxnSpPr>
            <a:cxnSpLocks/>
          </p:cNvCxnSpPr>
          <p:nvPr/>
        </p:nvCxnSpPr>
        <p:spPr>
          <a:xfrm flipH="1">
            <a:off x="7620000" y="5250478"/>
            <a:ext cx="1428750"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B16F8E-FD81-544E-C218-4B7673F87D7C}"/>
              </a:ext>
            </a:extLst>
          </p:cNvPr>
          <p:cNvCxnSpPr>
            <a:cxnSpLocks/>
          </p:cNvCxnSpPr>
          <p:nvPr/>
        </p:nvCxnSpPr>
        <p:spPr>
          <a:xfrm flipV="1">
            <a:off x="5717059" y="1938956"/>
            <a:ext cx="0" cy="214076"/>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C7E6E42-999E-7FF0-05AA-2ECF6C602CF6}"/>
              </a:ext>
            </a:extLst>
          </p:cNvPr>
          <p:cNvCxnSpPr>
            <a:cxnSpLocks/>
          </p:cNvCxnSpPr>
          <p:nvPr/>
        </p:nvCxnSpPr>
        <p:spPr>
          <a:xfrm flipV="1">
            <a:off x="7877175" y="4556882"/>
            <a:ext cx="0" cy="363406"/>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6C92D05-5C3A-D255-927E-F72BEEF7DB6B}"/>
              </a:ext>
            </a:extLst>
          </p:cNvPr>
          <p:cNvCxnSpPr>
            <a:cxnSpLocks/>
          </p:cNvCxnSpPr>
          <p:nvPr/>
        </p:nvCxnSpPr>
        <p:spPr>
          <a:xfrm flipV="1">
            <a:off x="7239000" y="4590099"/>
            <a:ext cx="0" cy="812779"/>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BFE0DA8-F811-4488-85D4-FC8D299F96F9}"/>
              </a:ext>
            </a:extLst>
          </p:cNvPr>
          <p:cNvCxnSpPr>
            <a:cxnSpLocks/>
          </p:cNvCxnSpPr>
          <p:nvPr/>
        </p:nvCxnSpPr>
        <p:spPr>
          <a:xfrm flipV="1">
            <a:off x="7591425" y="4594580"/>
            <a:ext cx="0" cy="655898"/>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48EB750-824E-49F2-E45D-EFC132ED8F09}"/>
              </a:ext>
            </a:extLst>
          </p:cNvPr>
          <p:cNvCxnSpPr>
            <a:cxnSpLocks/>
          </p:cNvCxnSpPr>
          <p:nvPr/>
        </p:nvCxnSpPr>
        <p:spPr>
          <a:xfrm flipV="1">
            <a:off x="6477000" y="3146760"/>
            <a:ext cx="0" cy="917043"/>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156F907-A646-0038-261F-0EF6DA587441}"/>
              </a:ext>
            </a:extLst>
          </p:cNvPr>
          <p:cNvCxnSpPr>
            <a:cxnSpLocks/>
          </p:cNvCxnSpPr>
          <p:nvPr/>
        </p:nvCxnSpPr>
        <p:spPr>
          <a:xfrm flipH="1" flipV="1">
            <a:off x="7877175" y="4920288"/>
            <a:ext cx="990600" cy="7434"/>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1ED0256-9E9C-E261-FBC0-266C8C059A42}"/>
              </a:ext>
            </a:extLst>
          </p:cNvPr>
          <p:cNvCxnSpPr>
            <a:cxnSpLocks/>
          </p:cNvCxnSpPr>
          <p:nvPr/>
        </p:nvCxnSpPr>
        <p:spPr>
          <a:xfrm flipV="1">
            <a:off x="8867775" y="4063803"/>
            <a:ext cx="0" cy="86391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81A1D4C-0C89-09B9-E4FB-DB8B9782149C}"/>
              </a:ext>
            </a:extLst>
          </p:cNvPr>
          <p:cNvCxnSpPr>
            <a:cxnSpLocks/>
          </p:cNvCxnSpPr>
          <p:nvPr/>
        </p:nvCxnSpPr>
        <p:spPr>
          <a:xfrm flipH="1">
            <a:off x="6477000" y="4068956"/>
            <a:ext cx="239077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D52E47D-5CEF-16C5-DF8A-CE0FE2004B1C}"/>
              </a:ext>
            </a:extLst>
          </p:cNvPr>
          <p:cNvCxnSpPr>
            <a:cxnSpLocks/>
          </p:cNvCxnSpPr>
          <p:nvPr/>
        </p:nvCxnSpPr>
        <p:spPr>
          <a:xfrm flipV="1">
            <a:off x="6477000" y="5402878"/>
            <a:ext cx="762000" cy="500537"/>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31581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2DD8D7-8963-AC30-46D0-AAE0A1751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48" y="1255913"/>
            <a:ext cx="6256793" cy="5240871"/>
          </a:xfrm>
          <a:prstGeom prst="rect">
            <a:avLst/>
          </a:prstGeom>
        </p:spPr>
      </p:pic>
      <p:sp>
        <p:nvSpPr>
          <p:cNvPr id="8" name="TextBox 7">
            <a:extLst>
              <a:ext uri="{FF2B5EF4-FFF2-40B4-BE49-F238E27FC236}">
                <a16:creationId xmlns:a16="http://schemas.microsoft.com/office/drawing/2014/main" id="{AC856C12-50F1-660E-0DB7-07ABC06BAA8B}"/>
              </a:ext>
            </a:extLst>
          </p:cNvPr>
          <p:cNvSpPr txBox="1"/>
          <p:nvPr/>
        </p:nvSpPr>
        <p:spPr>
          <a:xfrm>
            <a:off x="4129601" y="183171"/>
            <a:ext cx="447591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MySQL database Tables</a:t>
            </a:r>
          </a:p>
        </p:txBody>
      </p:sp>
    </p:spTree>
    <p:extLst>
      <p:ext uri="{BB962C8B-B14F-4D97-AF65-F5344CB8AC3E}">
        <p14:creationId xmlns:p14="http://schemas.microsoft.com/office/powerpoint/2010/main" val="163994379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E7EC3-B1B9-D53F-315D-8BFBCEA4419E}"/>
              </a:ext>
            </a:extLst>
          </p:cNvPr>
          <p:cNvPicPr>
            <a:picLocks noChangeAspect="1"/>
          </p:cNvPicPr>
          <p:nvPr/>
        </p:nvPicPr>
        <p:blipFill>
          <a:blip r:embed="rId2"/>
          <a:stretch>
            <a:fillRect/>
          </a:stretch>
        </p:blipFill>
        <p:spPr>
          <a:xfrm>
            <a:off x="0" y="-1"/>
            <a:ext cx="8911798" cy="3093057"/>
          </a:xfrm>
          <a:prstGeom prst="rect">
            <a:avLst/>
          </a:prstGeom>
        </p:spPr>
      </p:pic>
      <p:pic>
        <p:nvPicPr>
          <p:cNvPr id="5" name="Picture 4">
            <a:extLst>
              <a:ext uri="{FF2B5EF4-FFF2-40B4-BE49-F238E27FC236}">
                <a16:creationId xmlns:a16="http://schemas.microsoft.com/office/drawing/2014/main" id="{496B2F4B-33A9-88E5-2780-E3727574B31E}"/>
              </a:ext>
            </a:extLst>
          </p:cNvPr>
          <p:cNvPicPr>
            <a:picLocks noChangeAspect="1"/>
          </p:cNvPicPr>
          <p:nvPr/>
        </p:nvPicPr>
        <p:blipFill>
          <a:blip r:embed="rId3"/>
          <a:stretch>
            <a:fillRect/>
          </a:stretch>
        </p:blipFill>
        <p:spPr>
          <a:xfrm>
            <a:off x="3827280" y="3093056"/>
            <a:ext cx="8364721" cy="3764943"/>
          </a:xfrm>
          <a:prstGeom prst="rect">
            <a:avLst/>
          </a:prstGeom>
        </p:spPr>
      </p:pic>
    </p:spTree>
    <p:extLst>
      <p:ext uri="{BB962C8B-B14F-4D97-AF65-F5344CB8AC3E}">
        <p14:creationId xmlns:p14="http://schemas.microsoft.com/office/powerpoint/2010/main" val="229293366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8B5CB-0394-F2DA-F6CA-0481DB76495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2C75D2A-2FA7-9CFB-A5D7-7B770591F8EE}"/>
              </a:ext>
            </a:extLst>
          </p:cNvPr>
          <p:cNvPicPr>
            <a:picLocks noChangeAspect="1"/>
          </p:cNvPicPr>
          <p:nvPr/>
        </p:nvPicPr>
        <p:blipFill>
          <a:blip r:embed="rId2"/>
          <a:stretch>
            <a:fillRect/>
          </a:stretch>
        </p:blipFill>
        <p:spPr>
          <a:xfrm>
            <a:off x="1968417" y="0"/>
            <a:ext cx="10223583" cy="2846567"/>
          </a:xfrm>
          <a:prstGeom prst="rect">
            <a:avLst/>
          </a:prstGeom>
        </p:spPr>
      </p:pic>
      <p:pic>
        <p:nvPicPr>
          <p:cNvPr id="7" name="Picture 6">
            <a:extLst>
              <a:ext uri="{FF2B5EF4-FFF2-40B4-BE49-F238E27FC236}">
                <a16:creationId xmlns:a16="http://schemas.microsoft.com/office/drawing/2014/main" id="{EC163BB0-206D-C872-B3C5-18A6EBEB3D44}"/>
              </a:ext>
            </a:extLst>
          </p:cNvPr>
          <p:cNvPicPr>
            <a:picLocks noChangeAspect="1"/>
          </p:cNvPicPr>
          <p:nvPr/>
        </p:nvPicPr>
        <p:blipFill>
          <a:blip r:embed="rId3"/>
          <a:stretch>
            <a:fillRect/>
          </a:stretch>
        </p:blipFill>
        <p:spPr>
          <a:xfrm>
            <a:off x="0" y="2846567"/>
            <a:ext cx="9617472" cy="4011433"/>
          </a:xfrm>
          <a:prstGeom prst="rect">
            <a:avLst/>
          </a:prstGeom>
        </p:spPr>
      </p:pic>
    </p:spTree>
    <p:extLst>
      <p:ext uri="{BB962C8B-B14F-4D97-AF65-F5344CB8AC3E}">
        <p14:creationId xmlns:p14="http://schemas.microsoft.com/office/powerpoint/2010/main" val="52448055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F41E-85B1-0FCA-863B-3B734C5F8E9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5BA78B-F29A-173B-D66F-6361838902C5}"/>
              </a:ext>
            </a:extLst>
          </p:cNvPr>
          <p:cNvPicPr>
            <a:picLocks noChangeAspect="1"/>
          </p:cNvPicPr>
          <p:nvPr/>
        </p:nvPicPr>
        <p:blipFill>
          <a:blip r:embed="rId2"/>
          <a:stretch>
            <a:fillRect/>
          </a:stretch>
        </p:blipFill>
        <p:spPr>
          <a:xfrm>
            <a:off x="0" y="0"/>
            <a:ext cx="7286766" cy="2356022"/>
          </a:xfrm>
          <a:prstGeom prst="rect">
            <a:avLst/>
          </a:prstGeom>
        </p:spPr>
      </p:pic>
      <p:pic>
        <p:nvPicPr>
          <p:cNvPr id="9" name="Picture 8">
            <a:extLst>
              <a:ext uri="{FF2B5EF4-FFF2-40B4-BE49-F238E27FC236}">
                <a16:creationId xmlns:a16="http://schemas.microsoft.com/office/drawing/2014/main" id="{3FB046F6-E087-29C6-DA39-4D05D24CE17E}"/>
              </a:ext>
            </a:extLst>
          </p:cNvPr>
          <p:cNvPicPr>
            <a:picLocks noChangeAspect="1"/>
          </p:cNvPicPr>
          <p:nvPr/>
        </p:nvPicPr>
        <p:blipFill>
          <a:blip r:embed="rId3"/>
          <a:stretch>
            <a:fillRect/>
          </a:stretch>
        </p:blipFill>
        <p:spPr>
          <a:xfrm>
            <a:off x="7249853" y="0"/>
            <a:ext cx="4931677" cy="6858000"/>
          </a:xfrm>
          <a:prstGeom prst="rect">
            <a:avLst/>
          </a:prstGeom>
        </p:spPr>
      </p:pic>
      <p:pic>
        <p:nvPicPr>
          <p:cNvPr id="11" name="Picture 10">
            <a:extLst>
              <a:ext uri="{FF2B5EF4-FFF2-40B4-BE49-F238E27FC236}">
                <a16:creationId xmlns:a16="http://schemas.microsoft.com/office/drawing/2014/main" id="{F9E02C74-E88B-465F-2101-71E1DDAB417D}"/>
              </a:ext>
            </a:extLst>
          </p:cNvPr>
          <p:cNvPicPr>
            <a:picLocks noChangeAspect="1"/>
          </p:cNvPicPr>
          <p:nvPr/>
        </p:nvPicPr>
        <p:blipFill>
          <a:blip r:embed="rId4"/>
          <a:stretch>
            <a:fillRect/>
          </a:stretch>
        </p:blipFill>
        <p:spPr>
          <a:xfrm>
            <a:off x="0" y="2356021"/>
            <a:ext cx="7289527" cy="2145957"/>
          </a:xfrm>
          <a:prstGeom prst="rect">
            <a:avLst/>
          </a:prstGeom>
        </p:spPr>
      </p:pic>
      <p:pic>
        <p:nvPicPr>
          <p:cNvPr id="13" name="Picture 12">
            <a:extLst>
              <a:ext uri="{FF2B5EF4-FFF2-40B4-BE49-F238E27FC236}">
                <a16:creationId xmlns:a16="http://schemas.microsoft.com/office/drawing/2014/main" id="{8169734F-D599-2D43-EC85-7E57B73240D8}"/>
              </a:ext>
            </a:extLst>
          </p:cNvPr>
          <p:cNvPicPr>
            <a:picLocks noChangeAspect="1"/>
          </p:cNvPicPr>
          <p:nvPr/>
        </p:nvPicPr>
        <p:blipFill>
          <a:blip r:embed="rId5"/>
          <a:stretch>
            <a:fillRect/>
          </a:stretch>
        </p:blipFill>
        <p:spPr>
          <a:xfrm>
            <a:off x="0" y="4501978"/>
            <a:ext cx="7262318" cy="2356022"/>
          </a:xfrm>
          <a:prstGeom prst="rect">
            <a:avLst/>
          </a:prstGeom>
        </p:spPr>
      </p:pic>
    </p:spTree>
    <p:extLst>
      <p:ext uri="{BB962C8B-B14F-4D97-AF65-F5344CB8AC3E}">
        <p14:creationId xmlns:p14="http://schemas.microsoft.com/office/powerpoint/2010/main" val="422848359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D2730-A22B-519D-8B81-ECCA113107FD}"/>
              </a:ext>
            </a:extLst>
          </p:cNvPr>
          <p:cNvPicPr>
            <a:picLocks noChangeAspect="1"/>
          </p:cNvPicPr>
          <p:nvPr/>
        </p:nvPicPr>
        <p:blipFill>
          <a:blip r:embed="rId2"/>
          <a:stretch>
            <a:fillRect/>
          </a:stretch>
        </p:blipFill>
        <p:spPr>
          <a:xfrm>
            <a:off x="5248983" y="0"/>
            <a:ext cx="6943017" cy="6858000"/>
          </a:xfrm>
          <a:prstGeom prst="rect">
            <a:avLst/>
          </a:prstGeom>
        </p:spPr>
      </p:pic>
      <p:sp>
        <p:nvSpPr>
          <p:cNvPr id="4" name="TextBox 3">
            <a:extLst>
              <a:ext uri="{FF2B5EF4-FFF2-40B4-BE49-F238E27FC236}">
                <a16:creationId xmlns:a16="http://schemas.microsoft.com/office/drawing/2014/main" id="{62A3EE74-4653-DF6C-C2CD-4D49ADF1D5D5}"/>
              </a:ext>
            </a:extLst>
          </p:cNvPr>
          <p:cNvSpPr txBox="1"/>
          <p:nvPr/>
        </p:nvSpPr>
        <p:spPr>
          <a:xfrm>
            <a:off x="146881" y="374444"/>
            <a:ext cx="5237919" cy="3785652"/>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Output</a:t>
            </a: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A PDF is generated in the designated folder with seating information.</a:t>
            </a: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43073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15C226-9462-A169-D8E2-BAC932501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 name="TextBox 2">
            <a:extLst>
              <a:ext uri="{FF2B5EF4-FFF2-40B4-BE49-F238E27FC236}">
                <a16:creationId xmlns:a16="http://schemas.microsoft.com/office/drawing/2014/main" id="{164A642B-C7F6-2184-0818-89EB4E3B7EEA}"/>
              </a:ext>
            </a:extLst>
          </p:cNvPr>
          <p:cNvSpPr txBox="1"/>
          <p:nvPr/>
        </p:nvSpPr>
        <p:spPr>
          <a:xfrm>
            <a:off x="4109281" y="669084"/>
            <a:ext cx="3228975"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750405C3-D8A5-C6AD-223B-0474BE6C6826}"/>
              </a:ext>
            </a:extLst>
          </p:cNvPr>
          <p:cNvSpPr txBox="1"/>
          <p:nvPr/>
        </p:nvSpPr>
        <p:spPr>
          <a:xfrm>
            <a:off x="345989" y="1770011"/>
            <a:ext cx="10969711" cy="3903954"/>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project presents an innovative solution leveraging Java and MySQL to automate seat allocation, streamlining a previously manual process. By centralizing data, offering real-time updates, and providing a user-friendly interface, it enhances accuracy and efficiency. This solution mitigates errors, improves standardization, and ensures swift, secure allocation practices. Overall, the project marks a significant advancement in optimizing room allocation procedures, promising increased efficiency and reliability in academic space management.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9103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A4FA9A-8132-FEA3-664E-C216B070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1590675"/>
            <a:ext cx="12407900" cy="9305925"/>
          </a:xfrm>
          <a:prstGeom prst="rect">
            <a:avLst/>
          </a:prstGeom>
        </p:spPr>
      </p:pic>
      <p:sp>
        <p:nvSpPr>
          <p:cNvPr id="2" name="TextBox 1">
            <a:extLst>
              <a:ext uri="{FF2B5EF4-FFF2-40B4-BE49-F238E27FC236}">
                <a16:creationId xmlns:a16="http://schemas.microsoft.com/office/drawing/2014/main" id="{0175FC13-29E3-F20C-8EF2-F87F4A988FB4}"/>
              </a:ext>
            </a:extLst>
          </p:cNvPr>
          <p:cNvSpPr txBox="1"/>
          <p:nvPr/>
        </p:nvSpPr>
        <p:spPr>
          <a:xfrm>
            <a:off x="2134760" y="2767280"/>
            <a:ext cx="7277100" cy="1323439"/>
          </a:xfrm>
          <a:prstGeom prst="rect">
            <a:avLst/>
          </a:prstGeom>
          <a:noFill/>
        </p:spPr>
        <p:txBody>
          <a:bodyPr wrap="square" rtlCol="0">
            <a:spAutoFit/>
          </a:body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1353996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F9A3E-7E51-FABE-1A79-8D83D812A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 name="TextBox 2">
            <a:extLst>
              <a:ext uri="{FF2B5EF4-FFF2-40B4-BE49-F238E27FC236}">
                <a16:creationId xmlns:a16="http://schemas.microsoft.com/office/drawing/2014/main" id="{B00FD469-4A18-BA70-0102-EAB242B799BC}"/>
              </a:ext>
            </a:extLst>
          </p:cNvPr>
          <p:cNvSpPr txBox="1"/>
          <p:nvPr/>
        </p:nvSpPr>
        <p:spPr>
          <a:xfrm>
            <a:off x="742949" y="1438274"/>
            <a:ext cx="7653628" cy="4653646"/>
          </a:xfrm>
          <a:prstGeom prst="rect">
            <a:avLst/>
          </a:prstGeom>
          <a:noFill/>
        </p:spPr>
        <p:txBody>
          <a:bodyPr wrap="square">
            <a:spAutoFit/>
          </a:bodyPr>
          <a:lstStyle/>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SYSTEM ANALYSIS</a:t>
            </a:r>
          </a:p>
          <a:p>
            <a:pPr>
              <a:lnSpc>
                <a:spcPct val="150000"/>
              </a:lnSpc>
            </a:pPr>
            <a:r>
              <a:rPr lang="en-IN" sz="2000" dirty="0">
                <a:latin typeface="Times New Roman" panose="02020603050405020304" pitchFamily="18" charset="0"/>
                <a:cs typeface="Times New Roman" panose="02020603050405020304" pitchFamily="18" charset="0"/>
              </a:rPr>
              <a:t>        1. EXISTING SYSTEM AND THEIR 	DRAWBACKS             	</a:t>
            </a:r>
          </a:p>
          <a:p>
            <a:pPr>
              <a:lnSpc>
                <a:spcPct val="150000"/>
              </a:lnSpc>
            </a:pPr>
            <a:r>
              <a:rPr lang="en-IN" sz="2000" dirty="0">
                <a:latin typeface="Times New Roman" panose="02020603050405020304" pitchFamily="18" charset="0"/>
                <a:cs typeface="Times New Roman" panose="02020603050405020304" pitchFamily="18" charset="0"/>
              </a:rPr>
              <a:t>	2.PROPOSED SYSTEM</a:t>
            </a:r>
          </a:p>
          <a:p>
            <a:pPr>
              <a:lnSpc>
                <a:spcPct val="150000"/>
              </a:lnSpc>
            </a:pPr>
            <a:r>
              <a:rPr lang="en-IN" sz="2000" dirty="0">
                <a:latin typeface="Times New Roman" panose="02020603050405020304" pitchFamily="18" charset="0"/>
                <a:cs typeface="Times New Roman" panose="02020603050405020304" pitchFamily="18" charset="0"/>
              </a:rPr>
              <a:t>4.	REQUIREMENT SPECIFICATION</a:t>
            </a:r>
          </a:p>
          <a:p>
            <a:pPr>
              <a:lnSpc>
                <a:spcPct val="150000"/>
              </a:lnSpc>
            </a:pPr>
            <a:r>
              <a:rPr lang="en-IN" sz="2000" dirty="0">
                <a:latin typeface="Times New Roman" panose="02020603050405020304" pitchFamily="18" charset="0"/>
                <a:cs typeface="Times New Roman" panose="02020603050405020304" pitchFamily="18" charset="0"/>
              </a:rPr>
              <a:t>          1.FUNCTIONAL REQUIREMENTS</a:t>
            </a:r>
          </a:p>
          <a:p>
            <a:pPr>
              <a:lnSpc>
                <a:spcPct val="150000"/>
              </a:lnSpc>
            </a:pPr>
            <a:r>
              <a:rPr lang="en-IN" sz="2000" dirty="0">
                <a:latin typeface="Times New Roman" panose="02020603050405020304" pitchFamily="18" charset="0"/>
                <a:cs typeface="Times New Roman" panose="02020603050405020304" pitchFamily="18" charset="0"/>
              </a:rPr>
              <a:t>          2.NON-FUNCTIONAL REQUIREMENTS</a:t>
            </a:r>
          </a:p>
          <a:p>
            <a:pPr>
              <a:lnSpc>
                <a:spcPct val="150000"/>
              </a:lnSpc>
            </a:pPr>
            <a:r>
              <a:rPr lang="en-IN" sz="2000" dirty="0">
                <a:latin typeface="Times New Roman" panose="02020603050405020304" pitchFamily="18" charset="0"/>
                <a:cs typeface="Times New Roman" panose="02020603050405020304" pitchFamily="18" charset="0"/>
              </a:rPr>
              <a:t>5.	SYSTEM DESIGN</a:t>
            </a:r>
          </a:p>
          <a:p>
            <a:pPr>
              <a:lnSpc>
                <a:spcPct val="150000"/>
              </a:lnSpc>
            </a:pPr>
            <a:r>
              <a:rPr lang="en-IN" sz="2000" dirty="0">
                <a:latin typeface="Times New Roman" panose="02020603050405020304" pitchFamily="18" charset="0"/>
                <a:cs typeface="Times New Roman" panose="02020603050405020304" pitchFamily="18" charset="0"/>
              </a:rPr>
              <a:t>6.	CONCLUSION</a:t>
            </a:r>
          </a:p>
        </p:txBody>
      </p:sp>
      <p:sp>
        <p:nvSpPr>
          <p:cNvPr id="4" name="TextBox 3">
            <a:extLst>
              <a:ext uri="{FF2B5EF4-FFF2-40B4-BE49-F238E27FC236}">
                <a16:creationId xmlns:a16="http://schemas.microsoft.com/office/drawing/2014/main" id="{3D614362-85B5-DE61-7CFD-35A206D4D421}"/>
              </a:ext>
            </a:extLst>
          </p:cNvPr>
          <p:cNvSpPr txBox="1"/>
          <p:nvPr/>
        </p:nvSpPr>
        <p:spPr>
          <a:xfrm>
            <a:off x="4138612" y="481451"/>
            <a:ext cx="3914775"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188018604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E44D3F-8B5E-43AA-9F30-9BD99F3F1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40" y="0"/>
            <a:ext cx="9144000" cy="6858000"/>
          </a:xfrm>
          <a:prstGeom prst="rect">
            <a:avLst/>
          </a:prstGeom>
        </p:spPr>
      </p:pic>
      <p:sp>
        <p:nvSpPr>
          <p:cNvPr id="3" name="TextBox 2">
            <a:extLst>
              <a:ext uri="{FF2B5EF4-FFF2-40B4-BE49-F238E27FC236}">
                <a16:creationId xmlns:a16="http://schemas.microsoft.com/office/drawing/2014/main" id="{D32AB588-74FD-EFE7-A868-25B0DA43CDE3}"/>
              </a:ext>
            </a:extLst>
          </p:cNvPr>
          <p:cNvSpPr txBox="1"/>
          <p:nvPr/>
        </p:nvSpPr>
        <p:spPr>
          <a:xfrm>
            <a:off x="4042611" y="443898"/>
            <a:ext cx="3543300"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B8C569B6-9184-C708-B266-B598D5BB745B}"/>
              </a:ext>
            </a:extLst>
          </p:cNvPr>
          <p:cNvSpPr txBox="1"/>
          <p:nvPr/>
        </p:nvSpPr>
        <p:spPr>
          <a:xfrm>
            <a:off x="672386" y="1687195"/>
            <a:ext cx="987288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In our college, we get a pdf containing the seat allotment of tests and exams.</a:t>
            </a:r>
          </a:p>
          <a:p>
            <a:pPr marL="285750" indent="-28575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This method is ineffective since it needs someone to look after the process of distributing students for every monthly tests and exams.</a:t>
            </a:r>
          </a:p>
          <a:p>
            <a:pPr marL="285750" indent="-28575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Examination seat allotment system is a software project that solves this problem.</a:t>
            </a:r>
          </a:p>
          <a:p>
            <a:pPr marL="285750" indent="-28575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This unique implementation in our college will not only help to reduce the work of staff but also it will increase the accuracy of distribution.</a:t>
            </a:r>
          </a:p>
          <a:p>
            <a:pPr marL="285750" indent="-28575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In this project we are covering so many edge cases where every student will have different seating allotment for different exams with changing room availability without increasing the human efforts.</a:t>
            </a:r>
            <a:endPar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13892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540190-EDD7-08D5-6DBF-0EE4950B5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335" y="0"/>
            <a:ext cx="8887665" cy="6858000"/>
          </a:xfrm>
          <a:prstGeom prst="rect">
            <a:avLst/>
          </a:prstGeom>
        </p:spPr>
      </p:pic>
      <p:sp>
        <p:nvSpPr>
          <p:cNvPr id="2" name="TextBox 1">
            <a:extLst>
              <a:ext uri="{FF2B5EF4-FFF2-40B4-BE49-F238E27FC236}">
                <a16:creationId xmlns:a16="http://schemas.microsoft.com/office/drawing/2014/main" id="{4AAD11D4-ABFC-7BCD-5726-F2A39728ED62}"/>
              </a:ext>
            </a:extLst>
          </p:cNvPr>
          <p:cNvSpPr txBox="1"/>
          <p:nvPr/>
        </p:nvSpPr>
        <p:spPr>
          <a:xfrm>
            <a:off x="3256280" y="302867"/>
            <a:ext cx="5069840"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0F5E7730-1CC5-F70D-DCEC-48C369FECD3F}"/>
              </a:ext>
            </a:extLst>
          </p:cNvPr>
          <p:cNvSpPr txBox="1"/>
          <p:nvPr/>
        </p:nvSpPr>
        <p:spPr>
          <a:xfrm>
            <a:off x="335280" y="1914525"/>
            <a:ext cx="10399395" cy="1697068"/>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problem statement is to develop a user friendly software to distribute the large number of students in different exam rooms that can be used multiple times to reorder the arrangement in case of different constraints.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43090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0C9E8-4749-7984-2C3F-7C564D0B5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846" y="0"/>
            <a:ext cx="9463211" cy="6858000"/>
          </a:xfrm>
          <a:prstGeom prst="rect">
            <a:avLst/>
          </a:prstGeom>
        </p:spPr>
      </p:pic>
      <p:sp>
        <p:nvSpPr>
          <p:cNvPr id="3" name="TextBox 2">
            <a:extLst>
              <a:ext uri="{FF2B5EF4-FFF2-40B4-BE49-F238E27FC236}">
                <a16:creationId xmlns:a16="http://schemas.microsoft.com/office/drawing/2014/main" id="{46F66C7A-9A83-B8E2-E661-BC5F88181959}"/>
              </a:ext>
            </a:extLst>
          </p:cNvPr>
          <p:cNvSpPr txBox="1"/>
          <p:nvPr/>
        </p:nvSpPr>
        <p:spPr>
          <a:xfrm>
            <a:off x="3082926" y="197094"/>
            <a:ext cx="5210175"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EXISTING SOLUTION</a:t>
            </a:r>
          </a:p>
        </p:txBody>
      </p:sp>
      <p:sp>
        <p:nvSpPr>
          <p:cNvPr id="4" name="TextBox 3">
            <a:extLst>
              <a:ext uri="{FF2B5EF4-FFF2-40B4-BE49-F238E27FC236}">
                <a16:creationId xmlns:a16="http://schemas.microsoft.com/office/drawing/2014/main" id="{D5B31A57-1F8C-3BA1-CA3D-462315456F4B}"/>
              </a:ext>
            </a:extLst>
          </p:cNvPr>
          <p:cNvSpPr txBox="1"/>
          <p:nvPr/>
        </p:nvSpPr>
        <p:spPr>
          <a:xfrm>
            <a:off x="568960" y="1063617"/>
            <a:ext cx="10006449" cy="4708981"/>
          </a:xfrm>
          <a:prstGeom prst="rect">
            <a:avLst/>
          </a:prstGeom>
          <a:noFill/>
        </p:spPr>
        <p:txBody>
          <a:bodyPr wrap="square" rtlCol="0">
            <a:sp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For the seat allotment in our college. The staff of the examination section need to manually distribute the students to their exam halls. This process need to repeated for every exam since different exam halls and rooms are available in different days.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2400" u="sng" dirty="0">
                <a:latin typeface="Times New Roman" panose="02020603050405020304" pitchFamily="18" charset="0"/>
                <a:ea typeface="Calibri" panose="020F0502020204030204" pitchFamily="34" charset="0"/>
                <a:cs typeface="Times New Roman" panose="02020603050405020304" pitchFamily="18" charset="0"/>
              </a:rPr>
              <a:t>Drawbacks</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Time-Consuming	 	Manual processes are slow.</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Error-Prone 			Prone to human mistakes.</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Data Redundancy	 	Multiple entries for similar data.</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Tracking Difficulty 	Challenges in change tracking.</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Allocation Delays		Dependent on faculty timing.</a:t>
            </a:r>
          </a:p>
        </p:txBody>
      </p:sp>
    </p:spTree>
    <p:extLst>
      <p:ext uri="{BB962C8B-B14F-4D97-AF65-F5344CB8AC3E}">
        <p14:creationId xmlns:p14="http://schemas.microsoft.com/office/powerpoint/2010/main" val="1217131560"/>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6C1D98-BB96-4A99-BF0E-CCE65F0B4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440" y="0"/>
            <a:ext cx="9144000" cy="6858000"/>
          </a:xfrm>
          <a:prstGeom prst="rect">
            <a:avLst/>
          </a:prstGeom>
        </p:spPr>
      </p:pic>
      <p:sp>
        <p:nvSpPr>
          <p:cNvPr id="3" name="TextBox 2">
            <a:extLst>
              <a:ext uri="{FF2B5EF4-FFF2-40B4-BE49-F238E27FC236}">
                <a16:creationId xmlns:a16="http://schemas.microsoft.com/office/drawing/2014/main" id="{96765A7C-8EC2-F2FF-DDA0-9A381C2229AF}"/>
              </a:ext>
            </a:extLst>
          </p:cNvPr>
          <p:cNvSpPr txBox="1"/>
          <p:nvPr/>
        </p:nvSpPr>
        <p:spPr>
          <a:xfrm>
            <a:off x="3834447" y="122337"/>
            <a:ext cx="4710113"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Functional Requirements:</a:t>
            </a:r>
          </a:p>
        </p:txBody>
      </p:sp>
      <p:sp>
        <p:nvSpPr>
          <p:cNvPr id="4" name="TextBox 3">
            <a:extLst>
              <a:ext uri="{FF2B5EF4-FFF2-40B4-BE49-F238E27FC236}">
                <a16:creationId xmlns:a16="http://schemas.microsoft.com/office/drawing/2014/main" id="{91327403-A020-046D-34ED-A9B19E0A5631}"/>
              </a:ext>
            </a:extLst>
          </p:cNvPr>
          <p:cNvSpPr txBox="1"/>
          <p:nvPr/>
        </p:nvSpPr>
        <p:spPr>
          <a:xfrm>
            <a:off x="257175" y="859215"/>
            <a:ext cx="10461625" cy="56323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 Authentication: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Enable login for authorized faculty members.</a:t>
            </a:r>
          </a:p>
          <a:p>
            <a:pPr marL="342900" indent="-342900">
              <a:lnSpc>
                <a:spcPct val="1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Input Interface: Provide a user-friendly interface for faculty to input student registration numbers and course codes.</a:t>
            </a:r>
          </a:p>
          <a:p>
            <a:pPr marL="342900" indent="-342900">
              <a:lnSpc>
                <a:spcPct val="150000"/>
              </a:lnSpc>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Database Connectivity: Establish connectivity with the college's MySQL database to fetch student, course, and room data.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files are kept in cabinets in different sections which makes it difficult to locate when mixed up.</a:t>
            </a:r>
          </a:p>
          <a:p>
            <a:pPr marL="342900" indent="-34290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Seat Allocation Algorithm :Implement logic to allocate seats based on available rooms, course sizes, and room capacities.</a:t>
            </a:r>
          </a:p>
          <a:p>
            <a:pPr marL="342900" indent="-34290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Real-time Updates :Ensure instant updates on room availability based on the current database information.</a:t>
            </a:r>
          </a:p>
          <a:p>
            <a:pPr marL="342900" indent="-34290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File Generation: To generate PDF or CSV documents detailing seat allocations for faculty review.</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861874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1D9B1-9909-C6C4-0BA3-252F06C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7" y="0"/>
            <a:ext cx="9144000" cy="6858000"/>
          </a:xfrm>
          <a:prstGeom prst="rect">
            <a:avLst/>
          </a:prstGeom>
        </p:spPr>
      </p:pic>
      <p:sp>
        <p:nvSpPr>
          <p:cNvPr id="3" name="TextBox 2">
            <a:extLst>
              <a:ext uri="{FF2B5EF4-FFF2-40B4-BE49-F238E27FC236}">
                <a16:creationId xmlns:a16="http://schemas.microsoft.com/office/drawing/2014/main" id="{3D4FC07D-EA68-821A-541E-66CEB9B66E92}"/>
              </a:ext>
            </a:extLst>
          </p:cNvPr>
          <p:cNvSpPr txBox="1"/>
          <p:nvPr/>
        </p:nvSpPr>
        <p:spPr>
          <a:xfrm>
            <a:off x="3181991" y="373987"/>
            <a:ext cx="5828017"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REQUIREMENTS</a:t>
            </a:r>
            <a:endParaRPr lang="en-IN" sz="3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06584D-0939-B473-C8FB-9DC3C8F375B5}"/>
              </a:ext>
            </a:extLst>
          </p:cNvPr>
          <p:cNvSpPr txBox="1"/>
          <p:nvPr/>
        </p:nvSpPr>
        <p:spPr>
          <a:xfrm>
            <a:off x="254000" y="990370"/>
            <a:ext cx="11330925" cy="5011949"/>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Programming Language: Java for application development.</a:t>
            </a:r>
          </a:p>
          <a:p>
            <a:pPr>
              <a:lnSpc>
                <a:spcPct val="150000"/>
              </a:lnSpc>
            </a:pPr>
            <a:r>
              <a:rPr lang="en-IN" sz="2400" dirty="0">
                <a:latin typeface="Times New Roman" panose="02020603050405020304" pitchFamily="18" charset="0"/>
                <a:cs typeface="Times New Roman" panose="02020603050405020304" pitchFamily="18" charset="0"/>
              </a:rPr>
              <a:t>Database Management System: MySQL for data storage and retrieval.</a:t>
            </a:r>
          </a:p>
          <a:p>
            <a:pPr>
              <a:lnSpc>
                <a:spcPct val="150000"/>
              </a:lnSpc>
            </a:pPr>
            <a:r>
              <a:rPr lang="en-IN" sz="2400" dirty="0">
                <a:latin typeface="Times New Roman" panose="02020603050405020304" pitchFamily="18" charset="0"/>
                <a:cs typeface="Times New Roman" panose="02020603050405020304" pitchFamily="18" charset="0"/>
              </a:rPr>
              <a:t>Libraries: </a:t>
            </a:r>
            <a:r>
              <a:rPr lang="en-IN" sz="2400" dirty="0" err="1">
                <a:latin typeface="Times New Roman" panose="02020603050405020304" pitchFamily="18" charset="0"/>
                <a:cs typeface="Times New Roman" panose="02020603050405020304" pitchFamily="18" charset="0"/>
              </a:rPr>
              <a:t>iText</a:t>
            </a:r>
            <a:r>
              <a:rPr lang="en-IN" sz="2400" dirty="0">
                <a:latin typeface="Times New Roman" panose="02020603050405020304" pitchFamily="18" charset="0"/>
                <a:cs typeface="Times New Roman" panose="02020603050405020304" pitchFamily="18" charset="0"/>
              </a:rPr>
              <a:t> for PDF/Excel generation. JDBC for database connectivity.</a:t>
            </a:r>
          </a:p>
          <a:p>
            <a:pPr>
              <a:lnSpc>
                <a:spcPct val="150000"/>
              </a:lnSpc>
            </a:pPr>
            <a:r>
              <a:rPr lang="en-IN" sz="2400" dirty="0">
                <a:latin typeface="Times New Roman" panose="02020603050405020304" pitchFamily="18" charset="0"/>
                <a:cs typeface="Times New Roman" panose="02020603050405020304" pitchFamily="18" charset="0"/>
              </a:rPr>
              <a:t>Hardware Requirements: Computing Resources</a:t>
            </a:r>
          </a:p>
          <a:p>
            <a:pPr>
              <a:lnSpc>
                <a:spcPct val="150000"/>
              </a:lnSpc>
            </a:pPr>
            <a:r>
              <a:rPr lang="en-IN" sz="2400" dirty="0">
                <a:latin typeface="Times New Roman" panose="02020603050405020304" pitchFamily="18" charset="0"/>
                <a:cs typeface="Times New Roman" panose="02020603050405020304" pitchFamily="18" charset="0"/>
              </a:rPr>
              <a:t>Minimum: Standard desktop/laptop configuration with Java development environment.</a:t>
            </a:r>
          </a:p>
          <a:p>
            <a:pPr>
              <a:lnSpc>
                <a:spcPct val="150000"/>
              </a:lnSpc>
            </a:pPr>
            <a:r>
              <a:rPr lang="en-IN" sz="2400" dirty="0">
                <a:latin typeface="Times New Roman" panose="02020603050405020304" pitchFamily="18" charset="0"/>
                <a:cs typeface="Times New Roman" panose="02020603050405020304" pitchFamily="18" charset="0"/>
              </a:rPr>
              <a:t>Recommended: Higher processing power for faster data processing.</a:t>
            </a:r>
          </a:p>
          <a:p>
            <a:pPr>
              <a:lnSpc>
                <a:spcPct val="150000"/>
              </a:lnSpc>
            </a:pPr>
            <a:r>
              <a:rPr lang="en-IN" sz="2400" dirty="0">
                <a:latin typeface="Times New Roman" panose="02020603050405020304" pitchFamily="18" charset="0"/>
                <a:cs typeface="Times New Roman" panose="02020603050405020304" pitchFamily="18" charset="0"/>
              </a:rPr>
              <a:t>Network Connectivity: Stable internet connectivity to access the college's MySQL database.</a:t>
            </a:r>
          </a:p>
          <a:p>
            <a:pPr>
              <a:lnSpc>
                <a:spcPct val="150000"/>
              </a:lnSpc>
            </a:pPr>
            <a:r>
              <a:rPr lang="en-IN" sz="2400" dirty="0">
                <a:latin typeface="Times New Roman" panose="02020603050405020304" pitchFamily="18" charset="0"/>
                <a:cs typeface="Times New Roman" panose="02020603050405020304" pitchFamily="18" charset="0"/>
              </a:rPr>
              <a:t>Storage: Adequate storage space to store the application and generated files.</a:t>
            </a:r>
          </a:p>
        </p:txBody>
      </p:sp>
    </p:spTree>
    <p:extLst>
      <p:ext uri="{BB962C8B-B14F-4D97-AF65-F5344CB8AC3E}">
        <p14:creationId xmlns:p14="http://schemas.microsoft.com/office/powerpoint/2010/main" val="77055426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E5B2EF-51DB-4849-6E32-D84F07BA0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760" y="0"/>
            <a:ext cx="9144000" cy="6858000"/>
          </a:xfrm>
          <a:prstGeom prst="rect">
            <a:avLst/>
          </a:prstGeom>
        </p:spPr>
      </p:pic>
      <p:sp>
        <p:nvSpPr>
          <p:cNvPr id="3" name="TextBox 2">
            <a:extLst>
              <a:ext uri="{FF2B5EF4-FFF2-40B4-BE49-F238E27FC236}">
                <a16:creationId xmlns:a16="http://schemas.microsoft.com/office/drawing/2014/main" id="{E8E802C9-9A51-4EE2-4CF2-7064FDD6A7D7}"/>
              </a:ext>
            </a:extLst>
          </p:cNvPr>
          <p:cNvSpPr txBox="1"/>
          <p:nvPr/>
        </p:nvSpPr>
        <p:spPr>
          <a:xfrm>
            <a:off x="672386" y="1724025"/>
            <a:ext cx="10239375" cy="415498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Automation: Eliminates manual desk counting and document creation.</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Database Integration: Centralizes data, preventing inconsistencies.</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User-Friendly Interface: Faculty inputs student and course details conveniently.</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Real-time Updates: Provides immediate room availability.</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Overcoming Old Problems</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Error Reduction: Minimizes human errors for accurate data.</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Centralization: Mitigates redundancies and inconsistencies.</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Efficiency: Saves time compared to previous manual methods.</a:t>
            </a:r>
          </a:p>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Standardization: Ensures consistent allocation practices. This solution significantly improves accuracy, efficiency, and standardization, addressing previous drawbacks of the manual seat allocation system.</a:t>
            </a:r>
          </a:p>
        </p:txBody>
      </p:sp>
      <p:sp>
        <p:nvSpPr>
          <p:cNvPr id="5" name="TextBox 4">
            <a:extLst>
              <a:ext uri="{FF2B5EF4-FFF2-40B4-BE49-F238E27FC236}">
                <a16:creationId xmlns:a16="http://schemas.microsoft.com/office/drawing/2014/main" id="{F0EA28E6-3A0F-8EBC-45DF-B1AFBCEDAE0A}"/>
              </a:ext>
            </a:extLst>
          </p:cNvPr>
          <p:cNvSpPr txBox="1"/>
          <p:nvPr/>
        </p:nvSpPr>
        <p:spPr>
          <a:xfrm>
            <a:off x="812800" y="266065"/>
            <a:ext cx="8818879" cy="1015663"/>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Proposed Solution:</a:t>
            </a:r>
          </a:p>
          <a:p>
            <a:r>
              <a:rPr lang="en-US" sz="3000" b="1" dirty="0">
                <a:latin typeface="Times New Roman" panose="02020603050405020304" pitchFamily="18" charset="0"/>
                <a:cs typeface="Times New Roman" panose="02020603050405020304" pitchFamily="18" charset="0"/>
              </a:rPr>
              <a:t>	    </a:t>
            </a:r>
            <a:r>
              <a:rPr lang="en-US" sz="3000" u="sng" dirty="0">
                <a:latin typeface="Times New Roman" panose="02020603050405020304" pitchFamily="18" charset="0"/>
                <a:cs typeface="Times New Roman" panose="02020603050405020304" pitchFamily="18" charset="0"/>
              </a:rPr>
              <a:t>Java and MySQL Application for Seat Allocation</a:t>
            </a:r>
            <a:endParaRPr lang="en-IN" sz="3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7630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45B3E-9A4D-7673-906F-CF57F910D86F}"/>
              </a:ext>
            </a:extLst>
          </p:cNvPr>
          <p:cNvSpPr txBox="1"/>
          <p:nvPr/>
        </p:nvSpPr>
        <p:spPr>
          <a:xfrm>
            <a:off x="2879558" y="208548"/>
            <a:ext cx="5498621" cy="861774"/>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PYTHON CODE SOLUTION</a:t>
            </a:r>
            <a:endParaRPr lang="en-IN" sz="32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AFF04B-C563-2FE5-70A3-43FBA9D6CA7D}"/>
              </a:ext>
            </a:extLst>
          </p:cNvPr>
          <p:cNvSpPr txBox="1"/>
          <p:nvPr/>
        </p:nvSpPr>
        <p:spPr>
          <a:xfrm>
            <a:off x="543707" y="980903"/>
            <a:ext cx="10278624"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are manually entering all the details that are required for the generation of </a:t>
            </a:r>
            <a:r>
              <a:rPr lang="en-IN" sz="2000" dirty="0">
                <a:latin typeface="Times New Roman" panose="02020603050405020304" pitchFamily="18" charset="0"/>
                <a:cs typeface="Times New Roman" panose="02020603050405020304" pitchFamily="18" charset="0"/>
              </a:rPr>
              <a:t>the PDF.</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details include several available rooms, the number of students, number of seats in each room.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collecting all the data with the help of some loops we can iterate over the USN of each student and allocate the seats for them.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allocation with the help of Python libraries we can generate a pdf and share the pdf with students.</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124211-6AFA-C103-D246-5E2EDE17A1F8}"/>
              </a:ext>
            </a:extLst>
          </p:cNvPr>
          <p:cNvSpPr txBox="1"/>
          <p:nvPr/>
        </p:nvSpPr>
        <p:spPr>
          <a:xfrm>
            <a:off x="2479040" y="4184692"/>
            <a:ext cx="5330562" cy="800219"/>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SOFTWARE REQUIREMENTS </a:t>
            </a:r>
            <a:endParaRPr lang="en-IN"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7CE1C4-A98F-EA11-C802-B7F4D1A42848}"/>
              </a:ext>
            </a:extLst>
          </p:cNvPr>
          <p:cNvSpPr txBox="1"/>
          <p:nvPr/>
        </p:nvSpPr>
        <p:spPr>
          <a:xfrm>
            <a:off x="762000" y="4826000"/>
            <a:ext cx="6563015" cy="984885"/>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code execution environment we are using </a:t>
            </a:r>
            <a:r>
              <a:rPr lang="en-US" sz="2000" dirty="0" err="1">
                <a:latin typeface="Times New Roman" panose="02020603050405020304" pitchFamily="18" charset="0"/>
                <a:cs typeface="Times New Roman" panose="02020603050405020304" pitchFamily="18" charset="0"/>
              </a:rPr>
              <a:t>Pycharm</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need report lab and OS libraries for PDF generation.</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08727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11084</TotalTime>
  <Words>963</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Aharoni</vt:lpstr>
      <vt:lpstr>Arial</vt:lpstr>
      <vt:lpstr>Calibri</vt:lpstr>
      <vt:lpstr>Century Gothic</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Rakshitha H A</dc:creator>
  <cp:lastModifiedBy>Pavan B</cp:lastModifiedBy>
  <cp:revision>20</cp:revision>
  <dcterms:created xsi:type="dcterms:W3CDTF">2023-05-04T16:36:38Z</dcterms:created>
  <dcterms:modified xsi:type="dcterms:W3CDTF">2024-02-23T06:11:49Z</dcterms:modified>
</cp:coreProperties>
</file>