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DM Sans Bold" charset="1" panose="00000000000000000000"/>
      <p:regular r:id="rId22"/>
    </p:embeddedFont>
    <p:embeddedFont>
      <p:font typeface="DM Sans" charset="1" panose="00000000000000000000"/>
      <p:regular r:id="rId23"/>
    </p:embeddedFont>
    <p:embeddedFont>
      <p:font typeface="Shuneet Square Medium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75881" y="3233491"/>
            <a:ext cx="11136238" cy="1923129"/>
            <a:chOff x="0" y="0"/>
            <a:chExt cx="14848317" cy="256417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4848317" cy="2564172"/>
              <a:chOff x="0" y="0"/>
              <a:chExt cx="17068167" cy="294752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7068167" cy="3046581"/>
              </a:xfrm>
              <a:custGeom>
                <a:avLst/>
                <a:gdLst/>
                <a:ahLst/>
                <a:cxnLst/>
                <a:rect r="r" b="b" t="t" l="l"/>
                <a:pathLst>
                  <a:path h="3046581" w="17068167">
                    <a:moveTo>
                      <a:pt x="16445867" y="2476351"/>
                    </a:moveTo>
                    <a:cubicBezTo>
                      <a:pt x="16445867" y="2470001"/>
                      <a:pt x="16447137" y="2464920"/>
                      <a:pt x="16447137" y="2457301"/>
                    </a:cubicBezTo>
                    <a:lnTo>
                      <a:pt x="16447137" y="490220"/>
                    </a:lnTo>
                    <a:cubicBezTo>
                      <a:pt x="16447137" y="220980"/>
                      <a:pt x="16237587" y="0"/>
                      <a:pt x="15981048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2457301"/>
                    </a:lnTo>
                    <a:cubicBezTo>
                      <a:pt x="0" y="2726541"/>
                      <a:pt x="209550" y="2947520"/>
                      <a:pt x="466090" y="2947520"/>
                    </a:cubicBezTo>
                    <a:lnTo>
                      <a:pt x="15979777" y="2947520"/>
                    </a:lnTo>
                    <a:cubicBezTo>
                      <a:pt x="16092807" y="2947520"/>
                      <a:pt x="16196946" y="2904341"/>
                      <a:pt x="16276957" y="2834491"/>
                    </a:cubicBezTo>
                    <a:cubicBezTo>
                      <a:pt x="16407767" y="2905610"/>
                      <a:pt x="16720187" y="3046581"/>
                      <a:pt x="17066896" y="2839570"/>
                    </a:cubicBezTo>
                    <a:cubicBezTo>
                      <a:pt x="17068167" y="2839570"/>
                      <a:pt x="16755748" y="2840841"/>
                      <a:pt x="16445867" y="2476351"/>
                    </a:cubicBezTo>
                    <a:close/>
                  </a:path>
                </a:pathLst>
              </a:custGeom>
              <a:solidFill>
                <a:srgbClr val="35A1F4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349359" y="330820"/>
              <a:ext cx="13452172" cy="20073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439"/>
                </a:lnSpc>
              </a:pPr>
              <a:r>
                <a:rPr lang="en-US" b="true" sz="10399" spc="-103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Data</a:t>
              </a:r>
              <a:r>
                <a:rPr lang="en-US" b="true" sz="10399" spc="-103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Analysis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607494" y="6145552"/>
            <a:ext cx="10724299" cy="2915118"/>
            <a:chOff x="0" y="0"/>
            <a:chExt cx="14299066" cy="3886825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4299066" cy="3886825"/>
              <a:chOff x="0" y="0"/>
              <a:chExt cx="15455251" cy="420110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5455252" cy="4201103"/>
              </a:xfrm>
              <a:custGeom>
                <a:avLst/>
                <a:gdLst/>
                <a:ahLst/>
                <a:cxnLst/>
                <a:rect r="r" b="b" t="t" l="l"/>
                <a:pathLst>
                  <a:path h="4201103" w="15455252">
                    <a:moveTo>
                      <a:pt x="15150452" y="0"/>
                    </a:moveTo>
                    <a:lnTo>
                      <a:pt x="304800" y="0"/>
                    </a:lnTo>
                    <a:cubicBezTo>
                      <a:pt x="135890" y="0"/>
                      <a:pt x="0" y="135890"/>
                      <a:pt x="0" y="304800"/>
                    </a:cubicBezTo>
                    <a:lnTo>
                      <a:pt x="0" y="3896303"/>
                    </a:lnTo>
                    <a:cubicBezTo>
                      <a:pt x="0" y="4065213"/>
                      <a:pt x="135890" y="4201103"/>
                      <a:pt x="304800" y="4201103"/>
                    </a:cubicBezTo>
                    <a:lnTo>
                      <a:pt x="15150452" y="4201103"/>
                    </a:lnTo>
                    <a:cubicBezTo>
                      <a:pt x="15319361" y="4201103"/>
                      <a:pt x="15455252" y="4065213"/>
                      <a:pt x="15455252" y="3896303"/>
                    </a:cubicBezTo>
                    <a:lnTo>
                      <a:pt x="15455252" y="304800"/>
                    </a:lnTo>
                    <a:cubicBezTo>
                      <a:pt x="15455252" y="135890"/>
                      <a:pt x="15319361" y="0"/>
                      <a:pt x="15150452" y="0"/>
                    </a:cubicBezTo>
                    <a:close/>
                  </a:path>
                </a:pathLst>
              </a:custGeom>
              <a:solidFill>
                <a:srgbClr val="EDF0F2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321081" y="481430"/>
              <a:ext cx="8121855" cy="28572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39"/>
                </a:lnSpc>
              </a:pPr>
              <a:r>
                <a:rPr lang="en-US" b="true" sz="3099" spc="-3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Optimizing revenue of a online retail comapany  by leveraging insights from  sales dataset</a:t>
              </a:r>
            </a:p>
            <a:p>
              <a:pPr algn="ctr" marL="0" indent="0" lvl="0">
                <a:lnSpc>
                  <a:spcPts val="43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833114" y="5704115"/>
            <a:ext cx="4997358" cy="3797992"/>
          </a:xfrm>
          <a:custGeom>
            <a:avLst/>
            <a:gdLst/>
            <a:ahLst/>
            <a:cxnLst/>
            <a:rect r="r" b="b" t="t" l="l"/>
            <a:pathLst>
              <a:path h="3797992" w="4997358">
                <a:moveTo>
                  <a:pt x="0" y="0"/>
                </a:moveTo>
                <a:lnTo>
                  <a:pt x="4997358" y="0"/>
                </a:lnTo>
                <a:lnTo>
                  <a:pt x="4997358" y="3797992"/>
                </a:lnTo>
                <a:lnTo>
                  <a:pt x="0" y="3797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326257" y="98107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23/04/2025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81075"/>
            <a:ext cx="435545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</a:pPr>
            <a:r>
              <a:rPr lang="en-US" b="true" sz="2399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Phuc Nguyen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04785"/>
            <a:ext cx="10844174" cy="5598305"/>
          </a:xfrm>
          <a:custGeom>
            <a:avLst/>
            <a:gdLst/>
            <a:ahLst/>
            <a:cxnLst/>
            <a:rect r="r" b="b" t="t" l="l"/>
            <a:pathLst>
              <a:path h="5598305" w="10844174">
                <a:moveTo>
                  <a:pt x="0" y="0"/>
                </a:moveTo>
                <a:lnTo>
                  <a:pt x="10844174" y="0"/>
                </a:lnTo>
                <a:lnTo>
                  <a:pt x="10844174" y="5598305"/>
                </a:lnTo>
                <a:lnTo>
                  <a:pt x="0" y="55983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99441"/>
            <a:ext cx="8992503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3.3</a:t>
            </a:r>
            <a:r>
              <a:rPr lang="en-US" b="true" sz="2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Lapsed Segment (Recency from 91-180 days)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71657" y="1538110"/>
            <a:ext cx="5845030" cy="753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Insights: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Moderately disengaged gr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oup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PF = 2.34: most of these customers purchased more than once, but not often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Many have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n’t purchased in 3–6 months →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at risk of being lost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Declining order value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AOV is $337.81, lower than Recent ($407.72) and Very Recent ($519.62)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Indicates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potential drop in interest, loyalty, or relevance of current products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Smaller proportion of loyal buyers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Only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4.5%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have made ≥30 orders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Meanwhile, 9% are near one-time buyers (≤2 orders)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542226"/>
            <a:ext cx="7866980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Recommendations: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Win-back campaigns 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with bold offers (e.g. 20% off)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Remind past interests 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and create urgency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 bundles or tiered discounts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to boost return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Identify drop-off reasons 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via quick surveys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28041"/>
            <a:ext cx="11042957" cy="5687123"/>
          </a:xfrm>
          <a:custGeom>
            <a:avLst/>
            <a:gdLst/>
            <a:ahLst/>
            <a:cxnLst/>
            <a:rect r="r" b="b" t="t" l="l"/>
            <a:pathLst>
              <a:path h="5687123" w="11042957">
                <a:moveTo>
                  <a:pt x="0" y="0"/>
                </a:moveTo>
                <a:lnTo>
                  <a:pt x="11042957" y="0"/>
                </a:lnTo>
                <a:lnTo>
                  <a:pt x="11042957" y="5687123"/>
                </a:lnTo>
                <a:lnTo>
                  <a:pt x="0" y="5687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73985"/>
            <a:ext cx="8992503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3.4</a:t>
            </a:r>
            <a:r>
              <a:rPr lang="en-US" b="true" sz="2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Inactive Segment (Recency &gt;180 days)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71657" y="1612654"/>
            <a:ext cx="5845030" cy="8787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Insights: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Lowest engagement acr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oss all segments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PF = 1.50 → majority are one-time or at most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two-time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buyers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Likely c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hurn or being permanently lost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Surpris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ingly high AOV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Despite being inactive, AOV = $429.53, which is higher than: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Lapsed ($337.81)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Recent ($407.72)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Suggests these may be one-time wholesale or gift buyers with large orders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High unit price = high-value products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AUP 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= $4.88, the highest among all segments → purchases may have been fewer items, but more expensive ones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616770"/>
            <a:ext cx="9584308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Recommendations: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Target high-AOV one-timers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with personalized reminders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 strong reactivation offers 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like flash sales or deep discounts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Reduce contact frequency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if unresponsive to save costs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Collect feedback 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through quick win-back surveys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461010" cy="463278"/>
            <a:chOff x="0" y="0"/>
            <a:chExt cx="614680" cy="61770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14680" cy="61770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07390" y="28575"/>
              <a:ext cx="399901" cy="493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5"/>
                </a:lnSpc>
                <a:spcBef>
                  <a:spcPct val="0"/>
                </a:spcBef>
              </a:pPr>
              <a:r>
                <a:rPr lang="en-US" b="true" sz="220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4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901868" y="2725295"/>
            <a:ext cx="10069997" cy="4420630"/>
          </a:xfrm>
          <a:custGeom>
            <a:avLst/>
            <a:gdLst/>
            <a:ahLst/>
            <a:cxnLst/>
            <a:rect r="r" b="b" t="t" l="l"/>
            <a:pathLst>
              <a:path h="4420630" w="10069997">
                <a:moveTo>
                  <a:pt x="0" y="0"/>
                </a:moveTo>
                <a:lnTo>
                  <a:pt x="10069997" y="0"/>
                </a:lnTo>
                <a:lnTo>
                  <a:pt x="10069997" y="4420630"/>
                </a:lnTo>
                <a:lnTo>
                  <a:pt x="0" y="4420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01868" y="990600"/>
            <a:ext cx="600401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</a:pPr>
            <a:r>
              <a:rPr lang="en-US" b="true" sz="2699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Time-b</a:t>
            </a:r>
            <a:r>
              <a:rPr lang="en-US" b="true" sz="2699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ased</a:t>
            </a:r>
            <a:r>
              <a:rPr lang="en-US" b="true" sz="2699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01868" y="1943100"/>
            <a:ext cx="5609115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4.1</a:t>
            </a: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Monthly Revenue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71865" y="2826757"/>
            <a:ext cx="5287435" cy="459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Insights:</a:t>
            </a:r>
          </a:p>
          <a:p>
            <a:pPr algn="just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limbs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steadily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November is the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peak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month</a:t>
            </a:r>
          </a:p>
          <a:p>
            <a:pPr algn="just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Quantity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increased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steadily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in line with revenue, while the number of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orders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remained relatively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stable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→ </a:t>
            </a:r>
          </a:p>
          <a:p>
            <a:pPr algn="just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January to July, majority: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retails</a:t>
            </a:r>
          </a:p>
          <a:p>
            <a:pPr algn="just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August to November,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wholesales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buyers dominant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25278" y="7422150"/>
            <a:ext cx="10037415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Recommendations: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Target wh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olesalers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early with July bulk-buy campaigns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Prep inventory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for Aug–Nov peak demand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Shift messaging seasonally: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personal gifts (H1) → bulk/holiday (H2)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77391"/>
            <a:ext cx="11000137" cy="4940739"/>
          </a:xfrm>
          <a:custGeom>
            <a:avLst/>
            <a:gdLst/>
            <a:ahLst/>
            <a:cxnLst/>
            <a:rect r="r" b="b" t="t" l="l"/>
            <a:pathLst>
              <a:path h="4940739" w="11000137">
                <a:moveTo>
                  <a:pt x="0" y="0"/>
                </a:moveTo>
                <a:lnTo>
                  <a:pt x="11000137" y="0"/>
                </a:lnTo>
                <a:lnTo>
                  <a:pt x="11000137" y="4940740"/>
                </a:lnTo>
                <a:lnTo>
                  <a:pt x="0" y="4940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81075"/>
            <a:ext cx="4112865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4.3 Revenue by Weekday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57558" y="2133931"/>
            <a:ext cx="4455015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Insight: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Tuesday and Thursday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are top-performing days; Sunday is the weakest.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413431"/>
            <a:ext cx="16563561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Recommendations: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Launch new products or promotions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on Tuesdays/Thursdays for maximum impact.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Schedule ads/posts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during these high-performing days using data-driven automation.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Sunday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for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storytelling content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(blog posts, behind-the-scenes) or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light engagement 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→ test content-driven brand touchpoints.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1180" y="1613528"/>
            <a:ext cx="11030665" cy="4923030"/>
          </a:xfrm>
          <a:custGeom>
            <a:avLst/>
            <a:gdLst/>
            <a:ahLst/>
            <a:cxnLst/>
            <a:rect r="r" b="b" t="t" l="l"/>
            <a:pathLst>
              <a:path h="4923030" w="11030665">
                <a:moveTo>
                  <a:pt x="0" y="0"/>
                </a:moveTo>
                <a:lnTo>
                  <a:pt x="11030665" y="0"/>
                </a:lnTo>
                <a:lnTo>
                  <a:pt x="11030665" y="4923031"/>
                </a:lnTo>
                <a:lnTo>
                  <a:pt x="0" y="4923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01180" y="981075"/>
            <a:ext cx="3367906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4.3 Revenue by Hour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44934" y="1786062"/>
            <a:ext cx="4514366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24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nsight: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Most purchases happen between </a:t>
            </a:r>
            <a:r>
              <a:rPr lang="en-US" b="true" sz="2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9AM–2PM </a:t>
            </a: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(UK time).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1180" y="6888984"/>
            <a:ext cx="10756181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Schedule email blasts and promotions</a:t>
            </a: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to hit inboxes between </a:t>
            </a:r>
            <a:r>
              <a:rPr lang="en-US" b="true" sz="2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8–9AM.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 scheduling: </a:t>
            </a: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Focus Facebook/Google ads budget between </a:t>
            </a:r>
            <a:r>
              <a:rPr lang="en-US" b="true" sz="2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9AM–2PM</a:t>
            </a: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Live chat/Customer support </a:t>
            </a: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availability should prioritize this window.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54906" y="681037"/>
            <a:ext cx="16104394" cy="807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Outcomes:</a:t>
            </a: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Product Strategy</a:t>
            </a:r>
          </a:p>
          <a:p>
            <a:pPr algn="l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Promote PAPER CRAFT, LITTLE BIRDIE with bundles, bulk deals, and ad focus</a:t>
            </a:r>
          </a:p>
          <a:p>
            <a:pPr algn="l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Highlight </a:t>
            </a: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REGENCY CAKESTAND 3 TIER</a:t>
            </a: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in premium, gift-oriented campaigns</a:t>
            </a:r>
          </a:p>
          <a:p>
            <a:pPr algn="l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Cross-sell consistent sellers in seasonal bundles</a:t>
            </a:r>
          </a:p>
          <a:p>
            <a:pPr algn="l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Ensure stock, track monthly bestsellers, and optimize packaging to drive repeat purchases</a:t>
            </a:r>
          </a:p>
          <a:p>
            <a:pPr algn="l">
              <a:lnSpc>
                <a:spcPts val="3779"/>
              </a:lnSpc>
            </a:pP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Customer Segmentation (Recency-based)</a:t>
            </a:r>
          </a:p>
          <a:p>
            <a:pPr algn="l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Very Recent (0–30):</a:t>
            </a: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High-value, loyal → focus on upsell &amp; retention</a:t>
            </a:r>
          </a:p>
          <a:p>
            <a:pPr algn="l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Recent (31–90):</a:t>
            </a: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Still active → re-engage with offers</a:t>
            </a:r>
          </a:p>
          <a:p>
            <a:pPr algn="l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Lapsed (91–180): </a:t>
            </a: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Fading → win-back with reminders/discounts</a:t>
            </a:r>
          </a:p>
          <a:p>
            <a:pPr algn="l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Inactive (&gt;180):</a:t>
            </a: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Mostly one-timers → target high-AOV only, reduce outreach to others</a:t>
            </a:r>
          </a:p>
          <a:p>
            <a:pPr algn="l">
              <a:lnSpc>
                <a:spcPts val="3779"/>
              </a:lnSpc>
            </a:pP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Time-Based Revenue Insights</a:t>
            </a:r>
          </a:p>
          <a:p>
            <a:pPr algn="l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Sales peak in Nov</a:t>
            </a: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→ prep campaigns &amp; stock for Q4</a:t>
            </a:r>
          </a:p>
          <a:p>
            <a:pPr algn="l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Best days:</a:t>
            </a: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Tues &amp; Thurs → schedule key launches and ads</a:t>
            </a:r>
          </a:p>
          <a:p>
            <a:pPr algn="l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Top hours:</a:t>
            </a: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9AM–2PM → push emails/ads in this window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26084" y="5143500"/>
            <a:ext cx="3578832" cy="1826664"/>
            <a:chOff x="0" y="0"/>
            <a:chExt cx="8508386" cy="43427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08386" cy="4441807"/>
            </a:xfrm>
            <a:custGeom>
              <a:avLst/>
              <a:gdLst/>
              <a:ahLst/>
              <a:cxnLst/>
              <a:rect r="r" b="b" t="t" l="l"/>
              <a:pathLst>
                <a:path h="4441807" w="8508386">
                  <a:moveTo>
                    <a:pt x="7886086" y="3871577"/>
                  </a:moveTo>
                  <a:cubicBezTo>
                    <a:pt x="7886086" y="3865227"/>
                    <a:pt x="7887356" y="3860147"/>
                    <a:pt x="7887356" y="3852527"/>
                  </a:cubicBezTo>
                  <a:lnTo>
                    <a:pt x="7887356" y="490220"/>
                  </a:lnTo>
                  <a:cubicBezTo>
                    <a:pt x="7887356" y="220980"/>
                    <a:pt x="7677806" y="0"/>
                    <a:pt x="7421266" y="0"/>
                  </a:cubicBezTo>
                  <a:lnTo>
                    <a:pt x="467360" y="0"/>
                  </a:lnTo>
                  <a:cubicBezTo>
                    <a:pt x="210820" y="0"/>
                    <a:pt x="0" y="220980"/>
                    <a:pt x="0" y="490220"/>
                  </a:cubicBezTo>
                  <a:lnTo>
                    <a:pt x="0" y="3852527"/>
                  </a:lnTo>
                  <a:cubicBezTo>
                    <a:pt x="0" y="4121767"/>
                    <a:pt x="209550" y="4342747"/>
                    <a:pt x="466090" y="4342747"/>
                  </a:cubicBezTo>
                  <a:lnTo>
                    <a:pt x="7419996" y="4342747"/>
                  </a:lnTo>
                  <a:cubicBezTo>
                    <a:pt x="7533025" y="4342747"/>
                    <a:pt x="7637166" y="4299567"/>
                    <a:pt x="7717175" y="4229717"/>
                  </a:cubicBezTo>
                  <a:cubicBezTo>
                    <a:pt x="7847985" y="4300837"/>
                    <a:pt x="8160406" y="4441807"/>
                    <a:pt x="8507116" y="4234797"/>
                  </a:cubicBezTo>
                  <a:cubicBezTo>
                    <a:pt x="8508386" y="4234797"/>
                    <a:pt x="8195966" y="4236067"/>
                    <a:pt x="7886086" y="3871577"/>
                  </a:cubicBezTo>
                  <a:close/>
                </a:path>
              </a:pathLst>
            </a:custGeom>
            <a:solidFill>
              <a:srgbClr val="FFB00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347210" y="3315794"/>
            <a:ext cx="7593580" cy="1474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440"/>
              </a:lnSpc>
            </a:pPr>
            <a:r>
              <a:rPr lang="en-US" b="true" sz="10399" spc="-103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28559" y="5433261"/>
            <a:ext cx="2462149" cy="118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 spc="-33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Q&amp;A Session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21344" y="4844732"/>
            <a:ext cx="4847018" cy="53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9"/>
              </a:lnSpc>
            </a:pPr>
            <a:r>
              <a:rPr lang="en-US" sz="3099" u="none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21344" y="6165278"/>
            <a:ext cx="4847018" cy="53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9"/>
              </a:lnSpc>
            </a:pPr>
            <a:r>
              <a:rPr lang="en-US" sz="3099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Data Analysis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219638" y="4836800"/>
            <a:ext cx="613399" cy="613399"/>
            <a:chOff x="0" y="0"/>
            <a:chExt cx="817866" cy="817866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817866" cy="817866"/>
              <a:chOff x="0" y="0"/>
              <a:chExt cx="635000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B001"/>
              </a:solidFill>
            </p:spPr>
          </p:sp>
        </p:grpSp>
        <p:sp>
          <p:nvSpPr>
            <p:cNvPr name="TextBox 7" id="7"/>
            <p:cNvSpPr txBox="true"/>
            <p:nvPr/>
          </p:nvSpPr>
          <p:spPr>
            <a:xfrm rot="0">
              <a:off x="142888" y="66991"/>
              <a:ext cx="532090" cy="6362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05"/>
                </a:lnSpc>
                <a:spcBef>
                  <a:spcPct val="0"/>
                </a:spcBef>
              </a:pPr>
              <a:r>
                <a:rPr lang="en-US" b="true" sz="2932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219638" y="6155838"/>
            <a:ext cx="613399" cy="616416"/>
            <a:chOff x="0" y="0"/>
            <a:chExt cx="817866" cy="82188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817866" cy="821889"/>
              <a:chOff x="0" y="0"/>
              <a:chExt cx="6350000" cy="63500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142888" y="66991"/>
              <a:ext cx="532090" cy="640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05"/>
                </a:lnSpc>
                <a:spcBef>
                  <a:spcPct val="0"/>
                </a:spcBef>
              </a:pPr>
              <a:r>
                <a:rPr lang="en-US" b="true" sz="2932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614720" y="3083321"/>
            <a:ext cx="7058560" cy="1104955"/>
            <a:chOff x="0" y="0"/>
            <a:chExt cx="9411414" cy="1473273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9411414" cy="1473273"/>
              <a:chOff x="0" y="0"/>
              <a:chExt cx="21001538" cy="328760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1001538" cy="3386664"/>
              </a:xfrm>
              <a:custGeom>
                <a:avLst/>
                <a:gdLst/>
                <a:ahLst/>
                <a:cxnLst/>
                <a:rect r="r" b="b" t="t" l="l"/>
                <a:pathLst>
                  <a:path h="3386664" w="21001538">
                    <a:moveTo>
                      <a:pt x="20379238" y="2816434"/>
                    </a:moveTo>
                    <a:cubicBezTo>
                      <a:pt x="20379238" y="2810084"/>
                      <a:pt x="20380508" y="2805004"/>
                      <a:pt x="20380508" y="2797384"/>
                    </a:cubicBezTo>
                    <a:lnTo>
                      <a:pt x="20380508" y="490220"/>
                    </a:lnTo>
                    <a:cubicBezTo>
                      <a:pt x="20380508" y="220980"/>
                      <a:pt x="20170958" y="0"/>
                      <a:pt x="19914419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2797384"/>
                    </a:lnTo>
                    <a:cubicBezTo>
                      <a:pt x="0" y="3066624"/>
                      <a:pt x="209550" y="3287604"/>
                      <a:pt x="466090" y="3287604"/>
                    </a:cubicBezTo>
                    <a:lnTo>
                      <a:pt x="19913147" y="3287604"/>
                    </a:lnTo>
                    <a:cubicBezTo>
                      <a:pt x="20026178" y="3287604"/>
                      <a:pt x="20130317" y="3244424"/>
                      <a:pt x="20210328" y="3174574"/>
                    </a:cubicBezTo>
                    <a:cubicBezTo>
                      <a:pt x="20341138" y="3245694"/>
                      <a:pt x="20653558" y="3386664"/>
                      <a:pt x="21000267" y="3179654"/>
                    </a:cubicBezTo>
                    <a:cubicBezTo>
                      <a:pt x="21001538" y="3179654"/>
                      <a:pt x="20689119" y="3180924"/>
                      <a:pt x="20379238" y="2816434"/>
                    </a:cubicBezTo>
                    <a:close/>
                  </a:path>
                </a:pathLst>
              </a:custGeom>
              <a:solidFill>
                <a:srgbClr val="FF6363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807924" y="158007"/>
              <a:ext cx="7795566" cy="10620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b="true" sz="4800" spc="-4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Today's Agenda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221344" y="7541657"/>
            <a:ext cx="4847018" cy="53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9"/>
              </a:lnSpc>
            </a:pPr>
            <a:r>
              <a:rPr lang="en-US" sz="3099">
                <a:solidFill>
                  <a:srgbClr val="100F0D"/>
                </a:solidFill>
                <a:latin typeface="DM Sans"/>
                <a:ea typeface="DM Sans"/>
                <a:cs typeface="DM Sans"/>
                <a:sym typeface="DM Sans"/>
              </a:rPr>
              <a:t>Outcomes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219638" y="7534254"/>
            <a:ext cx="613399" cy="613734"/>
            <a:chOff x="0" y="0"/>
            <a:chExt cx="817866" cy="818313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817866" cy="818313"/>
              <a:chOff x="0" y="0"/>
              <a:chExt cx="6350000" cy="63500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35A1F4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142888" y="66991"/>
              <a:ext cx="532090" cy="6367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05"/>
                </a:lnSpc>
                <a:spcBef>
                  <a:spcPct val="0"/>
                </a:spcBef>
              </a:pPr>
              <a:r>
                <a:rPr lang="en-US" b="true" sz="2932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5820310" cy="1104955"/>
            <a:chOff x="0" y="0"/>
            <a:chExt cx="7760414" cy="147327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7760414" cy="1473273"/>
              <a:chOff x="0" y="0"/>
              <a:chExt cx="17317337" cy="3287604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7317337" cy="3386664"/>
              </a:xfrm>
              <a:custGeom>
                <a:avLst/>
                <a:gdLst/>
                <a:ahLst/>
                <a:cxnLst/>
                <a:rect r="r" b="b" t="t" l="l"/>
                <a:pathLst>
                  <a:path h="3386664" w="17317337">
                    <a:moveTo>
                      <a:pt x="16695037" y="2816434"/>
                    </a:moveTo>
                    <a:cubicBezTo>
                      <a:pt x="16695037" y="2810084"/>
                      <a:pt x="16696306" y="2805004"/>
                      <a:pt x="16696306" y="2797384"/>
                    </a:cubicBezTo>
                    <a:lnTo>
                      <a:pt x="16696306" y="490220"/>
                    </a:lnTo>
                    <a:cubicBezTo>
                      <a:pt x="16696306" y="220980"/>
                      <a:pt x="16486756" y="0"/>
                      <a:pt x="16230217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2797384"/>
                    </a:lnTo>
                    <a:cubicBezTo>
                      <a:pt x="0" y="3066624"/>
                      <a:pt x="209550" y="3287604"/>
                      <a:pt x="466090" y="3287604"/>
                    </a:cubicBezTo>
                    <a:lnTo>
                      <a:pt x="16228947" y="3287604"/>
                    </a:lnTo>
                    <a:cubicBezTo>
                      <a:pt x="16341978" y="3287604"/>
                      <a:pt x="16446117" y="3244424"/>
                      <a:pt x="16526128" y="3174574"/>
                    </a:cubicBezTo>
                    <a:cubicBezTo>
                      <a:pt x="16656937" y="3245694"/>
                      <a:pt x="16969356" y="3386664"/>
                      <a:pt x="17316067" y="3179654"/>
                    </a:cubicBezTo>
                    <a:cubicBezTo>
                      <a:pt x="17317337" y="3179654"/>
                      <a:pt x="17004917" y="3180924"/>
                      <a:pt x="16695037" y="2816434"/>
                    </a:cubicBezTo>
                    <a:close/>
                  </a:path>
                </a:pathLst>
              </a:custGeom>
              <a:solidFill>
                <a:srgbClr val="541FC4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947624" y="158007"/>
              <a:ext cx="5865166" cy="10620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20"/>
                </a:lnSpc>
                <a:spcBef>
                  <a:spcPct val="0"/>
                </a:spcBef>
              </a:pPr>
              <a:r>
                <a:rPr lang="en-US" b="true" sz="4800" spc="-4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Introduction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8153" y="1028700"/>
            <a:ext cx="7571845" cy="4898293"/>
            <a:chOff x="0" y="0"/>
            <a:chExt cx="4380627" cy="28338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80627" cy="2833866"/>
            </a:xfrm>
            <a:custGeom>
              <a:avLst/>
              <a:gdLst/>
              <a:ahLst/>
              <a:cxnLst/>
              <a:rect r="r" b="b" t="t" l="l"/>
              <a:pathLst>
                <a:path h="2833866" w="4380627">
                  <a:moveTo>
                    <a:pt x="4256167" y="2833866"/>
                  </a:moveTo>
                  <a:lnTo>
                    <a:pt x="124460" y="2833866"/>
                  </a:lnTo>
                  <a:cubicBezTo>
                    <a:pt x="55880" y="2833866"/>
                    <a:pt x="0" y="2777986"/>
                    <a:pt x="0" y="270940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256167" y="0"/>
                  </a:lnTo>
                  <a:cubicBezTo>
                    <a:pt x="4324747" y="0"/>
                    <a:pt x="4380627" y="55880"/>
                    <a:pt x="4380627" y="124460"/>
                  </a:cubicBezTo>
                  <a:lnTo>
                    <a:pt x="4380627" y="2709406"/>
                  </a:lnTo>
                  <a:cubicBezTo>
                    <a:pt x="4380627" y="2777986"/>
                    <a:pt x="4324747" y="2833866"/>
                    <a:pt x="4256167" y="2833866"/>
                  </a:cubicBezTo>
                  <a:close/>
                </a:path>
              </a:pathLst>
            </a:custGeom>
            <a:solidFill>
              <a:srgbClr val="100F0D">
                <a:alpha val="4706"/>
              </a:srgbClr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138043" y="1295832"/>
            <a:ext cx="6527339" cy="4351560"/>
          </a:xfrm>
          <a:custGeom>
            <a:avLst/>
            <a:gdLst/>
            <a:ahLst/>
            <a:cxnLst/>
            <a:rect r="r" b="b" t="t" l="l"/>
            <a:pathLst>
              <a:path h="4351560" w="6527339">
                <a:moveTo>
                  <a:pt x="0" y="0"/>
                </a:moveTo>
                <a:lnTo>
                  <a:pt x="6527340" y="0"/>
                </a:lnTo>
                <a:lnTo>
                  <a:pt x="6527340" y="4351559"/>
                </a:lnTo>
                <a:lnTo>
                  <a:pt x="0" y="4351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969163"/>
            <a:ext cx="6588247" cy="35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b="true" sz="2899" spc="-2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Objective:</a:t>
            </a:r>
          </a:p>
          <a:p>
            <a:pPr algn="just" marL="0" indent="0" lvl="0">
              <a:lnSpc>
                <a:spcPts val="4059"/>
              </a:lnSpc>
              <a:spcBef>
                <a:spcPct val="0"/>
              </a:spcBef>
            </a:pPr>
            <a:r>
              <a:rPr lang="en-US" sz="2899" spc="-28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Optimizing revenue by leveraging insights from top-selling products, customer behaviors and time-based revenue analysis</a:t>
            </a:r>
          </a:p>
          <a:p>
            <a:pPr algn="just" marL="0" indent="0" lvl="0">
              <a:lnSpc>
                <a:spcPts val="4059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767089" y="5546657"/>
            <a:ext cx="741908" cy="202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0"/>
              </a:lnSpc>
            </a:pPr>
            <a:r>
              <a:rPr lang="en-US" sz="1392">
                <a:solidFill>
                  <a:srgbClr val="FFFFFF"/>
                </a:solidFill>
                <a:latin typeface="Shuneet Square Medium"/>
                <a:ea typeface="Shuneet Square Medium"/>
                <a:cs typeface="Shuneet Square Medium"/>
                <a:sym typeface="Shuneet Square Medium"/>
              </a:rPr>
              <a:t>Tomas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330878"/>
            <a:ext cx="16230600" cy="2853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b="true" sz="2899" spc="-2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Dataset:</a:t>
            </a:r>
          </a:p>
          <a:p>
            <a:pPr algn="just" marL="626107" indent="-313054" lvl="1">
              <a:lnSpc>
                <a:spcPts val="4755"/>
              </a:lnSpc>
              <a:buFont typeface="Arial"/>
              <a:buChar char="•"/>
            </a:pPr>
            <a:r>
              <a:rPr lang="en-US" b="true" sz="2899" spc="-2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Name: </a:t>
            </a:r>
            <a:r>
              <a:rPr lang="en-US" sz="2899" spc="-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UK Online Retail Sales and Cust</a:t>
            </a:r>
            <a:r>
              <a:rPr lang="en-US" sz="2899" spc="-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omer Transaction Data</a:t>
            </a:r>
          </a:p>
          <a:p>
            <a:pPr algn="just" marL="626107" indent="-313054" lvl="1">
              <a:lnSpc>
                <a:spcPts val="4755"/>
              </a:lnSpc>
              <a:buFont typeface="Arial"/>
              <a:buChar char="•"/>
            </a:pPr>
            <a:r>
              <a:rPr lang="en-US" b="true" sz="2899" spc="-2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Source:</a:t>
            </a:r>
            <a:r>
              <a:rPr lang="en-US" sz="2899" spc="-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https://www.kaggle.com/datasets/thedevastator/online-retail-transaction-data</a:t>
            </a:r>
          </a:p>
          <a:p>
            <a:pPr algn="just" marL="626107" indent="-313054" lvl="1">
              <a:lnSpc>
                <a:spcPts val="4755"/>
              </a:lnSpc>
              <a:buFont typeface="Arial"/>
              <a:buChar char="•"/>
            </a:pPr>
            <a:r>
              <a:rPr lang="en-US" b="true" sz="2899" spc="-2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Description:</a:t>
            </a:r>
            <a:r>
              <a:rPr lang="en-US" sz="2899" spc="-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InvoiceNo, StockCode, Description, Quantity, InvoiceDate, UnitPrice, CustomerID,  Country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17613" y="3090881"/>
            <a:ext cx="6004013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</a:pPr>
            <a:r>
              <a:rPr lang="en-US" b="true" sz="2699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O</a:t>
            </a:r>
            <a:r>
              <a:rPr lang="en-US" b="true" sz="2699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verall Statistics</a:t>
            </a:r>
          </a:p>
          <a:p>
            <a:pPr algn="l" marL="0" indent="0" lvl="0">
              <a:lnSpc>
                <a:spcPts val="37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117613" y="4381528"/>
            <a:ext cx="6004013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</a:pPr>
            <a:r>
              <a:rPr lang="en-US" b="true" sz="2699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Top 10</a:t>
            </a:r>
            <a:r>
              <a:rPr lang="en-US" b="true" sz="2699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 Selling Products</a:t>
            </a:r>
          </a:p>
          <a:p>
            <a:pPr algn="l" marL="0" indent="0" lvl="0">
              <a:lnSpc>
                <a:spcPts val="37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117613" y="5611184"/>
            <a:ext cx="6004013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</a:pPr>
            <a:r>
              <a:rPr lang="en-US" b="true" sz="2699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Pur</a:t>
            </a:r>
            <a:r>
              <a:rPr lang="en-US" b="true" sz="2699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ch</a:t>
            </a:r>
            <a:r>
              <a:rPr lang="en-US" b="true" sz="2699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ase</a:t>
            </a:r>
            <a:r>
              <a:rPr lang="en-US" b="true" sz="2699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 behavior</a:t>
            </a:r>
          </a:p>
          <a:p>
            <a:pPr algn="l" marL="0" indent="0" lvl="0">
              <a:lnSpc>
                <a:spcPts val="3779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5166374" y="1028700"/>
            <a:ext cx="7134250" cy="1132964"/>
            <a:chOff x="0" y="0"/>
            <a:chExt cx="9512334" cy="1510619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9512334" cy="1510619"/>
              <a:chOff x="0" y="0"/>
              <a:chExt cx="21226740" cy="337094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1226740" cy="3470001"/>
              </a:xfrm>
              <a:custGeom>
                <a:avLst/>
                <a:gdLst/>
                <a:ahLst/>
                <a:cxnLst/>
                <a:rect r="r" b="b" t="t" l="l"/>
                <a:pathLst>
                  <a:path h="3470001" w="21226740">
                    <a:moveTo>
                      <a:pt x="20604440" y="2899771"/>
                    </a:moveTo>
                    <a:cubicBezTo>
                      <a:pt x="20604440" y="2893421"/>
                      <a:pt x="20605710" y="2888341"/>
                      <a:pt x="20605710" y="2880721"/>
                    </a:cubicBezTo>
                    <a:lnTo>
                      <a:pt x="20605710" y="490220"/>
                    </a:lnTo>
                    <a:cubicBezTo>
                      <a:pt x="20605710" y="220980"/>
                      <a:pt x="20396160" y="0"/>
                      <a:pt x="20139620" y="0"/>
                    </a:cubicBezTo>
                    <a:lnTo>
                      <a:pt x="467360" y="0"/>
                    </a:lnTo>
                    <a:cubicBezTo>
                      <a:pt x="210820" y="0"/>
                      <a:pt x="0" y="220980"/>
                      <a:pt x="0" y="490220"/>
                    </a:cubicBezTo>
                    <a:lnTo>
                      <a:pt x="0" y="2880721"/>
                    </a:lnTo>
                    <a:cubicBezTo>
                      <a:pt x="0" y="3149961"/>
                      <a:pt x="209550" y="3370941"/>
                      <a:pt x="466090" y="3370941"/>
                    </a:cubicBezTo>
                    <a:lnTo>
                      <a:pt x="20138351" y="3370941"/>
                    </a:lnTo>
                    <a:cubicBezTo>
                      <a:pt x="20251379" y="3370941"/>
                      <a:pt x="20355520" y="3327761"/>
                      <a:pt x="20435529" y="3257911"/>
                    </a:cubicBezTo>
                    <a:cubicBezTo>
                      <a:pt x="20566340" y="3329031"/>
                      <a:pt x="20878760" y="3470001"/>
                      <a:pt x="21225470" y="3262991"/>
                    </a:cubicBezTo>
                    <a:cubicBezTo>
                      <a:pt x="21226740" y="3262991"/>
                      <a:pt x="20914320" y="3264261"/>
                      <a:pt x="20604440" y="2899771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990354" y="176680"/>
              <a:ext cx="7531626" cy="10620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719"/>
                </a:lnSpc>
                <a:spcBef>
                  <a:spcPct val="0"/>
                </a:spcBef>
              </a:pPr>
              <a:r>
                <a:rPr lang="en-US" b="true" sz="4800" spc="-4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Data</a:t>
              </a:r>
              <a:r>
                <a:rPr lang="en-US" b="true" sz="4800" spc="-48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Analysis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244445" y="3119456"/>
            <a:ext cx="461010" cy="461010"/>
            <a:chOff x="0" y="0"/>
            <a:chExt cx="614680" cy="61468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614680" cy="614680"/>
              <a:chOff x="0" y="0"/>
              <a:chExt cx="635000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107390" y="38516"/>
              <a:ext cx="399901" cy="490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5"/>
                </a:lnSpc>
                <a:spcBef>
                  <a:spcPct val="0"/>
                </a:spcBef>
              </a:pPr>
              <a:r>
                <a:rPr lang="en-US" b="true" sz="220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244445" y="4407835"/>
            <a:ext cx="461010" cy="463278"/>
            <a:chOff x="0" y="0"/>
            <a:chExt cx="614680" cy="617704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614680" cy="617704"/>
              <a:chOff x="0" y="0"/>
              <a:chExt cx="6350000" cy="63500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107390" y="38516"/>
              <a:ext cx="399901" cy="493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5"/>
                </a:lnSpc>
                <a:spcBef>
                  <a:spcPct val="0"/>
                </a:spcBef>
              </a:pPr>
              <a:r>
                <a:rPr lang="en-US" b="true" sz="220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244445" y="5637491"/>
            <a:ext cx="461010" cy="463278"/>
            <a:chOff x="0" y="0"/>
            <a:chExt cx="614680" cy="617704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614680" cy="617704"/>
              <a:chOff x="0" y="0"/>
              <a:chExt cx="6350000" cy="63500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107390" y="38516"/>
              <a:ext cx="399901" cy="493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5"/>
                </a:lnSpc>
                <a:spcBef>
                  <a:spcPct val="0"/>
                </a:spcBef>
              </a:pPr>
              <a:r>
                <a:rPr lang="en-US" b="true" sz="220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117613" y="6824669"/>
            <a:ext cx="6004013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</a:pPr>
            <a:r>
              <a:rPr lang="en-US" b="true" sz="2699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Time-b</a:t>
            </a:r>
            <a:r>
              <a:rPr lang="en-US" b="true" sz="2699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ased</a:t>
            </a:r>
            <a:r>
              <a:rPr lang="en-US" b="true" sz="2699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 analysis</a:t>
            </a:r>
          </a:p>
          <a:p>
            <a:pPr algn="l" marL="0" indent="0" lvl="0">
              <a:lnSpc>
                <a:spcPts val="3779"/>
              </a:lnSpc>
            </a:pPr>
          </a:p>
          <a:p>
            <a:pPr algn="l" marL="0" indent="0" lvl="0">
              <a:lnSpc>
                <a:spcPts val="3779"/>
              </a:lnSpc>
            </a:pPr>
          </a:p>
        </p:txBody>
      </p:sp>
      <p:grpSp>
        <p:nvGrpSpPr>
          <p:cNvPr name="Group 22" id="22"/>
          <p:cNvGrpSpPr/>
          <p:nvPr/>
        </p:nvGrpSpPr>
        <p:grpSpPr>
          <a:xfrm rot="0">
            <a:off x="6263495" y="6862769"/>
            <a:ext cx="461010" cy="463278"/>
            <a:chOff x="0" y="0"/>
            <a:chExt cx="614680" cy="617704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614680" cy="617704"/>
              <a:chOff x="0" y="0"/>
              <a:chExt cx="6350000" cy="63500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107390" y="28575"/>
              <a:ext cx="399901" cy="493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5"/>
                </a:lnSpc>
                <a:spcBef>
                  <a:spcPct val="0"/>
                </a:spcBef>
              </a:pPr>
              <a:r>
                <a:rPr lang="en-US" b="true" sz="220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461010" cy="461010"/>
            <a:chOff x="0" y="0"/>
            <a:chExt cx="614680" cy="61468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14680" cy="614680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07390" y="38516"/>
              <a:ext cx="399901" cy="4900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5"/>
                </a:lnSpc>
                <a:spcBef>
                  <a:spcPct val="0"/>
                </a:spcBef>
              </a:pPr>
              <a:r>
                <a:rPr lang="en-US" b="true" sz="220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910216" y="1984587"/>
            <a:ext cx="10815438" cy="5399463"/>
          </a:xfrm>
          <a:custGeom>
            <a:avLst/>
            <a:gdLst/>
            <a:ahLst/>
            <a:cxnLst/>
            <a:rect r="r" b="b" t="t" l="l"/>
            <a:pathLst>
              <a:path h="5399463" w="10815438">
                <a:moveTo>
                  <a:pt x="0" y="0"/>
                </a:moveTo>
                <a:lnTo>
                  <a:pt x="10815438" y="0"/>
                </a:lnTo>
                <a:lnTo>
                  <a:pt x="10815438" y="5399463"/>
                </a:lnTo>
                <a:lnTo>
                  <a:pt x="0" y="5399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01868" y="1053042"/>
            <a:ext cx="6004013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</a:pPr>
            <a:r>
              <a:rPr lang="en-US" b="true" sz="2699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O</a:t>
            </a:r>
            <a:r>
              <a:rPr lang="en-US" b="true" sz="2699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verall Statistics</a:t>
            </a:r>
          </a:p>
          <a:p>
            <a:pPr algn="l" marL="0" indent="0" lvl="0">
              <a:lnSpc>
                <a:spcPts val="37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901868" y="7850505"/>
            <a:ext cx="17259300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 Revenue: 8.76M → </a:t>
            </a: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strong</a:t>
            </a: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performer among small to mid-sized e-commerce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4,300 customers and 400,000 orders → </a:t>
            </a: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significant</a:t>
            </a: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operational scale for a non-store online</a:t>
            </a:r>
          </a:p>
          <a:p>
            <a:pPr algn="l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3,800 distinct product codes → </a:t>
            </a: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diverse</a:t>
            </a: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product catalog for a non-store online retailer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461010" cy="463278"/>
            <a:chOff x="0" y="0"/>
            <a:chExt cx="614680" cy="61770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14680" cy="61770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07390" y="38516"/>
              <a:ext cx="399901" cy="493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5"/>
                </a:lnSpc>
                <a:spcBef>
                  <a:spcPct val="0"/>
                </a:spcBef>
              </a:pPr>
              <a:r>
                <a:rPr lang="en-US" b="true" sz="220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896146" y="1735155"/>
            <a:ext cx="7363154" cy="5522365"/>
          </a:xfrm>
          <a:custGeom>
            <a:avLst/>
            <a:gdLst/>
            <a:ahLst/>
            <a:cxnLst/>
            <a:rect r="r" b="b" t="t" l="l"/>
            <a:pathLst>
              <a:path h="5522365" w="7363154">
                <a:moveTo>
                  <a:pt x="0" y="0"/>
                </a:moveTo>
                <a:lnTo>
                  <a:pt x="7363154" y="0"/>
                </a:lnTo>
                <a:lnTo>
                  <a:pt x="7363154" y="5522366"/>
                </a:lnTo>
                <a:lnTo>
                  <a:pt x="0" y="55223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1792305"/>
            <a:ext cx="8860785" cy="3447150"/>
            <a:chOff x="0" y="0"/>
            <a:chExt cx="11814380" cy="45962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034117" y="0"/>
              <a:ext cx="5780262" cy="4596200"/>
            </a:xfrm>
            <a:custGeom>
              <a:avLst/>
              <a:gdLst/>
              <a:ahLst/>
              <a:cxnLst/>
              <a:rect r="r" b="b" t="t" l="l"/>
              <a:pathLst>
                <a:path h="4596200" w="5780262">
                  <a:moveTo>
                    <a:pt x="0" y="0"/>
                  </a:moveTo>
                  <a:lnTo>
                    <a:pt x="5780263" y="0"/>
                  </a:lnTo>
                  <a:lnTo>
                    <a:pt x="5780263" y="4596200"/>
                  </a:lnTo>
                  <a:lnTo>
                    <a:pt x="0" y="4596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34117" cy="4596200"/>
            </a:xfrm>
            <a:custGeom>
              <a:avLst/>
              <a:gdLst/>
              <a:ahLst/>
              <a:cxnLst/>
              <a:rect r="r" b="b" t="t" l="l"/>
              <a:pathLst>
                <a:path h="4596200" w="6034117">
                  <a:moveTo>
                    <a:pt x="0" y="0"/>
                  </a:moveTo>
                  <a:lnTo>
                    <a:pt x="6034117" y="0"/>
                  </a:lnTo>
                  <a:lnTo>
                    <a:pt x="6034117" y="4596200"/>
                  </a:lnTo>
                  <a:lnTo>
                    <a:pt x="0" y="4596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901868" y="1002393"/>
            <a:ext cx="6004013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</a:pPr>
            <a:r>
              <a:rPr lang="en-US" b="true" sz="2699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Top 10</a:t>
            </a:r>
            <a:r>
              <a:rPr lang="en-US" b="true" sz="2699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 Selling Products</a:t>
            </a:r>
          </a:p>
          <a:p>
            <a:pPr algn="l" marL="0" indent="0" lvl="0">
              <a:lnSpc>
                <a:spcPts val="37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89124" y="5781146"/>
            <a:ext cx="7429500" cy="333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Dominates both revenue and volume: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PAPER CRAFT , LITTLE BIRDIE (£2.08)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Hero product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igh revenue but aren’t high in quantity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REGENCY CAKESTAND 3 TIER (£12.75)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No.2 in Total Sales (£142,592.95)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Not in Top 10 by Quantity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54301" y="7427066"/>
            <a:ext cx="8233699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op in both lists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WHITE HANGING HEART T-LIGHT HOLDER (£2.55)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JUMBO BAG RED RETROSPOT (£1.95)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MEDIUM CERAMIC TOP STORAGE JAR (£1.25)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fast-moving, well-priced, and widely liked.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461010" cy="463278"/>
            <a:chOff x="0" y="0"/>
            <a:chExt cx="614680" cy="61770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14680" cy="617704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07390" y="38516"/>
              <a:ext cx="399901" cy="4930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5"/>
                </a:lnSpc>
                <a:spcBef>
                  <a:spcPct val="0"/>
                </a:spcBef>
              </a:pPr>
              <a:r>
                <a:rPr lang="en-US" b="true" sz="2204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615199" y="1933938"/>
            <a:ext cx="11057602" cy="4636567"/>
          </a:xfrm>
          <a:custGeom>
            <a:avLst/>
            <a:gdLst/>
            <a:ahLst/>
            <a:cxnLst/>
            <a:rect r="r" b="b" t="t" l="l"/>
            <a:pathLst>
              <a:path h="4636567" w="11057602">
                <a:moveTo>
                  <a:pt x="0" y="0"/>
                </a:moveTo>
                <a:lnTo>
                  <a:pt x="11057602" y="0"/>
                </a:lnTo>
                <a:lnTo>
                  <a:pt x="11057602" y="4636567"/>
                </a:lnTo>
                <a:lnTo>
                  <a:pt x="0" y="46365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01868" y="1002393"/>
            <a:ext cx="600401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</a:pPr>
            <a:r>
              <a:rPr lang="en-US" b="true" sz="2699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Pur</a:t>
            </a:r>
            <a:r>
              <a:rPr lang="en-US" b="true" sz="2699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ch</a:t>
            </a:r>
            <a:r>
              <a:rPr lang="en-US" b="true" sz="2699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ase</a:t>
            </a:r>
            <a:r>
              <a:rPr lang="en-US" b="true" sz="2699" u="none">
                <a:solidFill>
                  <a:srgbClr val="100F0D"/>
                </a:solidFill>
                <a:latin typeface="DM Sans Bold"/>
                <a:ea typeface="DM Sans Bold"/>
                <a:cs typeface="DM Sans Bold"/>
                <a:sym typeface="DM Sans Bold"/>
              </a:rPr>
              <a:t> behavior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175969"/>
            <a:ext cx="16016909" cy="1568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7" indent="-291463" lvl="1">
              <a:lnSpc>
                <a:spcPts val="4238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egment customers based on </a:t>
            </a: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Recency</a:t>
            </a: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which measures the number of days since each customer’s most recent purchase.</a:t>
            </a:r>
          </a:p>
          <a:p>
            <a:pPr algn="l" marL="582927" indent="-291463" lvl="1">
              <a:lnSpc>
                <a:spcPts val="4238"/>
              </a:lnSpc>
              <a:buFont typeface="Arial"/>
              <a:buChar char="•"/>
            </a:pPr>
            <a:r>
              <a:rPr lang="en-US" b="true" sz="2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Reference date</a:t>
            </a: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for calculating recency: one day after the last date in your dataset.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28416"/>
            <a:ext cx="10844174" cy="5530529"/>
          </a:xfrm>
          <a:custGeom>
            <a:avLst/>
            <a:gdLst/>
            <a:ahLst/>
            <a:cxnLst/>
            <a:rect r="r" b="b" t="t" l="l"/>
            <a:pathLst>
              <a:path h="5530529" w="10844174">
                <a:moveTo>
                  <a:pt x="0" y="0"/>
                </a:moveTo>
                <a:lnTo>
                  <a:pt x="10844174" y="0"/>
                </a:lnTo>
                <a:lnTo>
                  <a:pt x="10844174" y="5530528"/>
                </a:lnTo>
                <a:lnTo>
                  <a:pt x="0" y="5530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23072"/>
            <a:ext cx="9487272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3.1 </a:t>
            </a:r>
            <a:r>
              <a:rPr lang="en-US" b="true" sz="2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Very Recent Segment (Recency from 0-30 days)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72874" y="1761741"/>
            <a:ext cx="5386426" cy="669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Insights:</a:t>
            </a:r>
          </a:p>
          <a:p>
            <a:pPr algn="just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High Engagement Gr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oup</a:t>
            </a:r>
          </a:p>
          <a:p>
            <a:pPr algn="just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largest group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making up 37.54% of total customers</a:t>
            </a:r>
          </a:p>
          <a:p>
            <a:pPr algn="just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Likely contains both r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etail and wholesale</a:t>
            </a:r>
          </a:p>
          <a:p>
            <a:pPr algn="just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Likely contributes strongly to revenue</a:t>
            </a:r>
          </a:p>
          <a:p>
            <a:pPr algn="just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Recent purchasers and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AOV is high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($519.62) → large share of recent revenue</a:t>
            </a:r>
          </a:p>
          <a:p>
            <a:pPr algn="just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Overlap with high-frequency buyers</a:t>
            </a:r>
          </a:p>
          <a:p>
            <a:pPr algn="just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Many ≥ 30 Orders group (25.77%) →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loyalty drivers</a:t>
            </a: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774388"/>
            <a:ext cx="13678056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Recommendations: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 those with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≥30 orders 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→ Invite to join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loyalty program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one-time buyers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→ Offer 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next-purchase discounts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recommend relevant products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20808"/>
            <a:ext cx="8992503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3.2</a:t>
            </a:r>
            <a:r>
              <a:rPr lang="en-US" b="true" sz="2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Recent Segment (Recency from 31-90 days)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72874" y="1659477"/>
            <a:ext cx="5386426" cy="8787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Insights: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Moderately Engaged Gr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oup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Purchase frequency = 3.10 → bought more than once, but not frequently.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ncludes both repeat retail customers and small wholesale buyers.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Solid AOV but Lower than Very Recent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AOV = $407.72 vs. $519.62 (Very Recent)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Important for mid-level revenue → nudged to re-engage before they lapse</a:t>
            </a:r>
          </a:p>
          <a:p>
            <a:pPr algn="l" marL="518158" indent="-259079" lvl="1">
              <a:lnSpc>
                <a:spcPts val="3359"/>
              </a:lnSpc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At-risk of churn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 sweet spot for reactivation</a:t>
            </a:r>
          </a:p>
          <a:p>
            <a:pPr algn="l" marL="1036317" indent="-345439" lvl="2">
              <a:lnSpc>
                <a:spcPts val="3359"/>
              </a:lnSpc>
              <a:buFont typeface="Arial"/>
              <a:buChar char="⚬"/>
            </a:pP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Nnot cold yet, but may soon Lapsed or Inactive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1707102"/>
            <a:ext cx="10844174" cy="5638971"/>
          </a:xfrm>
          <a:custGeom>
            <a:avLst/>
            <a:gdLst/>
            <a:ahLst/>
            <a:cxnLst/>
            <a:rect r="r" b="b" t="t" l="l"/>
            <a:pathLst>
              <a:path h="5638971" w="10844174">
                <a:moveTo>
                  <a:pt x="0" y="0"/>
                </a:moveTo>
                <a:lnTo>
                  <a:pt x="10844174" y="0"/>
                </a:lnTo>
                <a:lnTo>
                  <a:pt x="10844174" y="5638970"/>
                </a:lnTo>
                <a:lnTo>
                  <a:pt x="0" y="5638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663593"/>
            <a:ext cx="10622012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Recommendations: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Re-engagement emails 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with discounts (10%) and new product updates</a:t>
            </a:r>
          </a:p>
          <a:p>
            <a:pPr algn="l" marL="518158" indent="-259079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</a:t>
            </a:r>
            <a:r>
              <a:rPr lang="en-US" b="true" sz="23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oyalty incentives</a:t>
            </a:r>
            <a:r>
              <a:rPr lang="en-US" sz="2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and automated follow-ups at 45/60/75 days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DAGk_E15XL8</dc:identifier>
  <dcterms:modified xsi:type="dcterms:W3CDTF">2011-08-01T06:04:30Z</dcterms:modified>
  <cp:revision>1</cp:revision>
  <dc:title>Analysis of results</dc:title>
</cp:coreProperties>
</file>