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87"/>
  </p:notesMasterIdLst>
  <p:handoutMasterIdLst>
    <p:handoutMasterId r:id="rId88"/>
  </p:handoutMasterIdLst>
  <p:sldIdLst>
    <p:sldId id="1292" r:id="rId2"/>
    <p:sldId id="1395" r:id="rId3"/>
    <p:sldId id="1303" r:id="rId4"/>
    <p:sldId id="1304" r:id="rId5"/>
    <p:sldId id="1305" r:id="rId6"/>
    <p:sldId id="1306" r:id="rId7"/>
    <p:sldId id="1307" r:id="rId8"/>
    <p:sldId id="1308" r:id="rId9"/>
    <p:sldId id="1309" r:id="rId10"/>
    <p:sldId id="1310" r:id="rId11"/>
    <p:sldId id="1311" r:id="rId12"/>
    <p:sldId id="1312" r:id="rId13"/>
    <p:sldId id="1313" r:id="rId14"/>
    <p:sldId id="1314" r:id="rId15"/>
    <p:sldId id="1315" r:id="rId16"/>
    <p:sldId id="1316" r:id="rId17"/>
    <p:sldId id="1317" r:id="rId18"/>
    <p:sldId id="1318" r:id="rId19"/>
    <p:sldId id="1319" r:id="rId20"/>
    <p:sldId id="1320" r:id="rId21"/>
    <p:sldId id="1321" r:id="rId22"/>
    <p:sldId id="1323" r:id="rId23"/>
    <p:sldId id="1412" r:id="rId24"/>
    <p:sldId id="1413" r:id="rId25"/>
    <p:sldId id="1324" r:id="rId26"/>
    <p:sldId id="1396" r:id="rId27"/>
    <p:sldId id="1397" r:id="rId28"/>
    <p:sldId id="1398" r:id="rId29"/>
    <p:sldId id="1399" r:id="rId30"/>
    <p:sldId id="1400" r:id="rId31"/>
    <p:sldId id="1401" r:id="rId32"/>
    <p:sldId id="1402" r:id="rId33"/>
    <p:sldId id="1404" r:id="rId34"/>
    <p:sldId id="1405" r:id="rId35"/>
    <p:sldId id="1406" r:id="rId36"/>
    <p:sldId id="1407" r:id="rId37"/>
    <p:sldId id="1408" r:id="rId38"/>
    <p:sldId id="1409" r:id="rId39"/>
    <p:sldId id="1410" r:id="rId40"/>
    <p:sldId id="1411" r:id="rId41"/>
    <p:sldId id="1298" r:id="rId42"/>
    <p:sldId id="1299" r:id="rId43"/>
    <p:sldId id="1294" r:id="rId44"/>
    <p:sldId id="1293" r:id="rId45"/>
    <p:sldId id="1300" r:id="rId46"/>
    <p:sldId id="1302" r:id="rId47"/>
    <p:sldId id="518" r:id="rId48"/>
    <p:sldId id="1351" r:id="rId49"/>
    <p:sldId id="257" r:id="rId50"/>
    <p:sldId id="298" r:id="rId51"/>
    <p:sldId id="258" r:id="rId52"/>
    <p:sldId id="259" r:id="rId53"/>
    <p:sldId id="260" r:id="rId54"/>
    <p:sldId id="262" r:id="rId55"/>
    <p:sldId id="264" r:id="rId56"/>
    <p:sldId id="266" r:id="rId57"/>
    <p:sldId id="267" r:id="rId58"/>
    <p:sldId id="269" r:id="rId59"/>
    <p:sldId id="325" r:id="rId60"/>
    <p:sldId id="270" r:id="rId61"/>
    <p:sldId id="271" r:id="rId62"/>
    <p:sldId id="299" r:id="rId63"/>
    <p:sldId id="326" r:id="rId64"/>
    <p:sldId id="327" r:id="rId65"/>
    <p:sldId id="274" r:id="rId66"/>
    <p:sldId id="276" r:id="rId67"/>
    <p:sldId id="277" r:id="rId68"/>
    <p:sldId id="279" r:id="rId69"/>
    <p:sldId id="281" r:id="rId70"/>
    <p:sldId id="282" r:id="rId71"/>
    <p:sldId id="329" r:id="rId72"/>
    <p:sldId id="284" r:id="rId73"/>
    <p:sldId id="286" r:id="rId74"/>
    <p:sldId id="287" r:id="rId75"/>
    <p:sldId id="288" r:id="rId76"/>
    <p:sldId id="289" r:id="rId77"/>
    <p:sldId id="315" r:id="rId78"/>
    <p:sldId id="330" r:id="rId79"/>
    <p:sldId id="1338" r:id="rId80"/>
    <p:sldId id="1344" r:id="rId81"/>
    <p:sldId id="1339" r:id="rId82"/>
    <p:sldId id="1345" r:id="rId83"/>
    <p:sldId id="1393" r:id="rId84"/>
    <p:sldId id="1340" r:id="rId85"/>
    <p:sldId id="478"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dowu Osoneye" initials="IO" lastIdx="1" clrIdx="0"/>
  <p:cmAuthor id="2" name="Idowu Osoneye" initials="IO [2]" lastIdx="1" clrIdx="1"/>
  <p:cmAuthor id="3" name="Idowu Osoneye" initials="IO [3]" lastIdx="1" clrIdx="2"/>
  <p:cmAuthor id="4" name="Idowu Osoneye" initials="IO [4]" lastIdx="1" clrIdx="3"/>
  <p:cmAuthor id="5" name="Idowu Osoneye" initials="IO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4B71"/>
    <a:srgbClr val="0432FF"/>
    <a:srgbClr val="A4CCFF"/>
    <a:srgbClr val="000090"/>
    <a:srgbClr val="3C89D2"/>
    <a:srgbClr val="F28222"/>
    <a:srgbClr val="009DDA"/>
    <a:srgbClr val="000000"/>
    <a:srgbClr val="E7C282"/>
    <a:srgbClr val="E6BF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8"/>
    <p:restoredTop sz="88855"/>
  </p:normalViewPr>
  <p:slideViewPr>
    <p:cSldViewPr snapToGrid="0" snapToObjects="1">
      <p:cViewPr varScale="1">
        <p:scale>
          <a:sx n="100" d="100"/>
          <a:sy n="100" d="100"/>
        </p:scale>
        <p:origin x="1016" y="16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4" d="100"/>
          <a:sy n="64"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F7EF48-17A6-F842-A462-23778AE80EE6}" type="doc">
      <dgm:prSet loTypeId="urn:microsoft.com/office/officeart/2005/8/layout/list1" loCatId="" qsTypeId="urn:microsoft.com/office/officeart/2005/8/quickstyle/simple3" qsCatId="simple" csTypeId="urn:microsoft.com/office/officeart/2005/8/colors/accent1_2" csCatId="accent1" phldr="1"/>
      <dgm:spPr/>
      <dgm:t>
        <a:bodyPr/>
        <a:lstStyle/>
        <a:p>
          <a:endParaRPr lang="en-GB"/>
        </a:p>
      </dgm:t>
    </dgm:pt>
    <dgm:pt modelId="{919F4D5F-DAD3-794B-B986-F9EA6EF1DA7D}">
      <dgm:prSet phldrT="[Text]"/>
      <dgm:spPr/>
      <dgm:t>
        <a:bodyPr/>
        <a:lstStyle/>
        <a:p>
          <a:r>
            <a:rPr lang="en-GB" dirty="0"/>
            <a:t>Entrance control tests</a:t>
          </a:r>
        </a:p>
      </dgm:t>
    </dgm:pt>
    <dgm:pt modelId="{BB6F9C93-6F59-A947-AA75-29096F5C6D8E}" type="parTrans" cxnId="{05B34734-E143-DF4C-9612-89FB975CDD9D}">
      <dgm:prSet/>
      <dgm:spPr/>
      <dgm:t>
        <a:bodyPr/>
        <a:lstStyle/>
        <a:p>
          <a:endParaRPr lang="en-GB"/>
        </a:p>
      </dgm:t>
    </dgm:pt>
    <dgm:pt modelId="{19234346-2B6D-9B43-AF63-3CBA84AD5D5A}" type="sibTrans" cxnId="{05B34734-E143-DF4C-9612-89FB975CDD9D}">
      <dgm:prSet/>
      <dgm:spPr/>
      <dgm:t>
        <a:bodyPr/>
        <a:lstStyle/>
        <a:p>
          <a:endParaRPr lang="en-GB"/>
        </a:p>
      </dgm:t>
    </dgm:pt>
    <dgm:pt modelId="{6012B622-D21D-0E47-B9D9-31BF7584B5B2}">
      <dgm:prSet phldrT="[Text]"/>
      <dgm:spPr/>
      <dgm:t>
        <a:bodyPr/>
        <a:lstStyle/>
        <a:p>
          <a:r>
            <a:rPr lang="en-GB" dirty="0"/>
            <a:t>Warehousing practices auditing</a:t>
          </a:r>
        </a:p>
      </dgm:t>
    </dgm:pt>
    <dgm:pt modelId="{6490A199-5435-2947-A4B0-08DF30C44FD6}" type="parTrans" cxnId="{43216246-A587-0248-B254-92F782DF9F95}">
      <dgm:prSet/>
      <dgm:spPr/>
      <dgm:t>
        <a:bodyPr/>
        <a:lstStyle/>
        <a:p>
          <a:endParaRPr lang="en-GB"/>
        </a:p>
      </dgm:t>
    </dgm:pt>
    <dgm:pt modelId="{EC768D8C-676A-8E46-8DB2-D4BAAD87A40C}" type="sibTrans" cxnId="{43216246-A587-0248-B254-92F782DF9F95}">
      <dgm:prSet/>
      <dgm:spPr/>
      <dgm:t>
        <a:bodyPr/>
        <a:lstStyle/>
        <a:p>
          <a:endParaRPr lang="en-GB"/>
        </a:p>
      </dgm:t>
    </dgm:pt>
    <dgm:pt modelId="{0809D19A-FD82-9E4D-A474-33B502575911}">
      <dgm:prSet/>
      <dgm:spPr/>
      <dgm:t>
        <a:bodyPr/>
        <a:lstStyle/>
        <a:p>
          <a:r>
            <a:rPr lang="en-GB" dirty="0"/>
            <a:t>Supplier quality management</a:t>
          </a:r>
        </a:p>
      </dgm:t>
    </dgm:pt>
    <dgm:pt modelId="{00691BA3-5C99-7B40-98AE-3FF108C4815A}" type="parTrans" cxnId="{D8331CB2-FB12-DC46-B599-993F6351FC04}">
      <dgm:prSet/>
      <dgm:spPr/>
      <dgm:t>
        <a:bodyPr/>
        <a:lstStyle/>
        <a:p>
          <a:endParaRPr lang="en-GB"/>
        </a:p>
      </dgm:t>
    </dgm:pt>
    <dgm:pt modelId="{9A39CBC9-0DF2-4940-94BD-69393E2CFE9F}" type="sibTrans" cxnId="{D8331CB2-FB12-DC46-B599-993F6351FC04}">
      <dgm:prSet/>
      <dgm:spPr/>
      <dgm:t>
        <a:bodyPr/>
        <a:lstStyle/>
        <a:p>
          <a:endParaRPr lang="en-GB"/>
        </a:p>
      </dgm:t>
    </dgm:pt>
    <dgm:pt modelId="{9DC16A57-BA7A-484A-8063-0FDE14C37C7A}">
      <dgm:prSet/>
      <dgm:spPr/>
      <dgm:t>
        <a:bodyPr/>
        <a:lstStyle/>
        <a:p>
          <a:r>
            <a:rPr lang="en-GB" dirty="0"/>
            <a:t>Stock rotation management</a:t>
          </a:r>
        </a:p>
      </dgm:t>
    </dgm:pt>
    <dgm:pt modelId="{F8836632-F2BE-B74E-ACCE-043663F7FD63}" type="parTrans" cxnId="{3452B77C-7E81-9E4C-AE5D-F66B4670BD3B}">
      <dgm:prSet/>
      <dgm:spPr/>
      <dgm:t>
        <a:bodyPr/>
        <a:lstStyle/>
        <a:p>
          <a:endParaRPr lang="en-GB"/>
        </a:p>
      </dgm:t>
    </dgm:pt>
    <dgm:pt modelId="{1AA23699-FDFC-0D4B-B9E1-DA3126CEE2D1}" type="sibTrans" cxnId="{3452B77C-7E81-9E4C-AE5D-F66B4670BD3B}">
      <dgm:prSet/>
      <dgm:spPr/>
      <dgm:t>
        <a:bodyPr/>
        <a:lstStyle/>
        <a:p>
          <a:endParaRPr lang="en-GB"/>
        </a:p>
      </dgm:t>
    </dgm:pt>
    <dgm:pt modelId="{987C436F-3825-8A44-A4D5-0832387D35E3}">
      <dgm:prSet/>
      <dgm:spPr/>
      <dgm:t>
        <a:bodyPr/>
        <a:lstStyle/>
        <a:p>
          <a:r>
            <a:rPr lang="en-GB" dirty="0"/>
            <a:t>Environmental monitoring of warehouse</a:t>
          </a:r>
        </a:p>
      </dgm:t>
    </dgm:pt>
    <dgm:pt modelId="{1E226DF4-3861-6A47-9B13-32AD7A967DA7}" type="parTrans" cxnId="{7C4EBEB9-1B5E-0A43-B378-532048AD6C90}">
      <dgm:prSet/>
      <dgm:spPr/>
      <dgm:t>
        <a:bodyPr/>
        <a:lstStyle/>
        <a:p>
          <a:endParaRPr lang="en-GB"/>
        </a:p>
      </dgm:t>
    </dgm:pt>
    <dgm:pt modelId="{7EF40866-F659-9A4C-962D-E5A4ECE4D2C8}" type="sibTrans" cxnId="{7C4EBEB9-1B5E-0A43-B378-532048AD6C90}">
      <dgm:prSet/>
      <dgm:spPr/>
      <dgm:t>
        <a:bodyPr/>
        <a:lstStyle/>
        <a:p>
          <a:endParaRPr lang="en-GB"/>
        </a:p>
      </dgm:t>
    </dgm:pt>
    <dgm:pt modelId="{859F0B4B-4027-7349-ACF2-0B42C53FFCA3}">
      <dgm:prSet/>
      <dgm:spPr/>
      <dgm:t>
        <a:bodyPr/>
        <a:lstStyle/>
        <a:p>
          <a:r>
            <a:rPr lang="en-GB" dirty="0"/>
            <a:t>Hygiene management</a:t>
          </a:r>
        </a:p>
      </dgm:t>
    </dgm:pt>
    <dgm:pt modelId="{F1DC1D53-B92A-3E4F-8966-F0689F61A300}" type="parTrans" cxnId="{FB56327D-176C-D944-B74B-0D832947E38D}">
      <dgm:prSet/>
      <dgm:spPr/>
      <dgm:t>
        <a:bodyPr/>
        <a:lstStyle/>
        <a:p>
          <a:endParaRPr lang="en-GB"/>
        </a:p>
      </dgm:t>
    </dgm:pt>
    <dgm:pt modelId="{B5A7A18A-A22F-6C40-A16C-3EB6AD5E1747}" type="sibTrans" cxnId="{FB56327D-176C-D944-B74B-0D832947E38D}">
      <dgm:prSet/>
      <dgm:spPr/>
      <dgm:t>
        <a:bodyPr/>
        <a:lstStyle/>
        <a:p>
          <a:endParaRPr lang="en-GB"/>
        </a:p>
      </dgm:t>
    </dgm:pt>
    <dgm:pt modelId="{8477C9D3-811B-7D49-8213-8257D24DD670}">
      <dgm:prSet/>
      <dgm:spPr/>
      <dgm:t>
        <a:bodyPr/>
        <a:lstStyle/>
        <a:p>
          <a:r>
            <a:rPr lang="en-GB" dirty="0"/>
            <a:t>Pest management</a:t>
          </a:r>
        </a:p>
      </dgm:t>
    </dgm:pt>
    <dgm:pt modelId="{15EE791D-EEE8-E648-96AA-04E54171BDA3}" type="parTrans" cxnId="{AFF6EC85-79F3-D845-8ACC-40BDE169BE6E}">
      <dgm:prSet/>
      <dgm:spPr/>
      <dgm:t>
        <a:bodyPr/>
        <a:lstStyle/>
        <a:p>
          <a:endParaRPr lang="en-GB"/>
        </a:p>
      </dgm:t>
    </dgm:pt>
    <dgm:pt modelId="{F5F677FA-67B0-CD41-B76D-6D8CC208802D}" type="sibTrans" cxnId="{AFF6EC85-79F3-D845-8ACC-40BDE169BE6E}">
      <dgm:prSet/>
      <dgm:spPr/>
      <dgm:t>
        <a:bodyPr/>
        <a:lstStyle/>
        <a:p>
          <a:endParaRPr lang="en-GB"/>
        </a:p>
      </dgm:t>
    </dgm:pt>
    <dgm:pt modelId="{62242DDF-7E5D-214A-BDF0-A058C2FE9702}" type="pres">
      <dgm:prSet presAssocID="{16F7EF48-17A6-F842-A462-23778AE80EE6}" presName="linear" presStyleCnt="0">
        <dgm:presLayoutVars>
          <dgm:dir/>
          <dgm:animLvl val="lvl"/>
          <dgm:resizeHandles val="exact"/>
        </dgm:presLayoutVars>
      </dgm:prSet>
      <dgm:spPr/>
    </dgm:pt>
    <dgm:pt modelId="{9F89F319-FBF0-EA4F-A79A-836E29604A6D}" type="pres">
      <dgm:prSet presAssocID="{919F4D5F-DAD3-794B-B986-F9EA6EF1DA7D}" presName="parentLin" presStyleCnt="0"/>
      <dgm:spPr/>
    </dgm:pt>
    <dgm:pt modelId="{47359E65-97C5-3244-B5FD-760B1BBF0D14}" type="pres">
      <dgm:prSet presAssocID="{919F4D5F-DAD3-794B-B986-F9EA6EF1DA7D}" presName="parentLeftMargin" presStyleLbl="node1" presStyleIdx="0" presStyleCnt="7"/>
      <dgm:spPr/>
    </dgm:pt>
    <dgm:pt modelId="{9DE50B47-6F9C-2347-878F-EBFFE4E0409E}" type="pres">
      <dgm:prSet presAssocID="{919F4D5F-DAD3-794B-B986-F9EA6EF1DA7D}" presName="parentText" presStyleLbl="node1" presStyleIdx="0" presStyleCnt="7">
        <dgm:presLayoutVars>
          <dgm:chMax val="0"/>
          <dgm:bulletEnabled val="1"/>
        </dgm:presLayoutVars>
      </dgm:prSet>
      <dgm:spPr/>
    </dgm:pt>
    <dgm:pt modelId="{EE7E07C6-DAF9-764C-AF99-00338FAFBEC9}" type="pres">
      <dgm:prSet presAssocID="{919F4D5F-DAD3-794B-B986-F9EA6EF1DA7D}" presName="negativeSpace" presStyleCnt="0"/>
      <dgm:spPr/>
    </dgm:pt>
    <dgm:pt modelId="{016AEB03-ED09-6249-9DC9-82CA318B7155}" type="pres">
      <dgm:prSet presAssocID="{919F4D5F-DAD3-794B-B986-F9EA6EF1DA7D}" presName="childText" presStyleLbl="conFgAcc1" presStyleIdx="0" presStyleCnt="7">
        <dgm:presLayoutVars>
          <dgm:bulletEnabled val="1"/>
        </dgm:presLayoutVars>
      </dgm:prSet>
      <dgm:spPr/>
    </dgm:pt>
    <dgm:pt modelId="{B6235A78-4628-7044-B703-59D4843AC510}" type="pres">
      <dgm:prSet presAssocID="{19234346-2B6D-9B43-AF63-3CBA84AD5D5A}" presName="spaceBetweenRectangles" presStyleCnt="0"/>
      <dgm:spPr/>
    </dgm:pt>
    <dgm:pt modelId="{351AE577-C1B8-7F4F-8472-0D7EF84DE8E1}" type="pres">
      <dgm:prSet presAssocID="{6012B622-D21D-0E47-B9D9-31BF7584B5B2}" presName="parentLin" presStyleCnt="0"/>
      <dgm:spPr/>
    </dgm:pt>
    <dgm:pt modelId="{0A3BDB9C-60C3-0241-8418-E352479407AC}" type="pres">
      <dgm:prSet presAssocID="{6012B622-D21D-0E47-B9D9-31BF7584B5B2}" presName="parentLeftMargin" presStyleLbl="node1" presStyleIdx="0" presStyleCnt="7"/>
      <dgm:spPr/>
    </dgm:pt>
    <dgm:pt modelId="{274E98A2-447F-3E45-A00A-0E03E70211D9}" type="pres">
      <dgm:prSet presAssocID="{6012B622-D21D-0E47-B9D9-31BF7584B5B2}" presName="parentText" presStyleLbl="node1" presStyleIdx="1" presStyleCnt="7">
        <dgm:presLayoutVars>
          <dgm:chMax val="0"/>
          <dgm:bulletEnabled val="1"/>
        </dgm:presLayoutVars>
      </dgm:prSet>
      <dgm:spPr/>
    </dgm:pt>
    <dgm:pt modelId="{70DDE0EC-7270-674D-8930-9B1679CCA5A6}" type="pres">
      <dgm:prSet presAssocID="{6012B622-D21D-0E47-B9D9-31BF7584B5B2}" presName="negativeSpace" presStyleCnt="0"/>
      <dgm:spPr/>
    </dgm:pt>
    <dgm:pt modelId="{64FF5113-256F-4B4B-AB10-78CAEDA6B2EE}" type="pres">
      <dgm:prSet presAssocID="{6012B622-D21D-0E47-B9D9-31BF7584B5B2}" presName="childText" presStyleLbl="conFgAcc1" presStyleIdx="1" presStyleCnt="7">
        <dgm:presLayoutVars>
          <dgm:bulletEnabled val="1"/>
        </dgm:presLayoutVars>
      </dgm:prSet>
      <dgm:spPr/>
    </dgm:pt>
    <dgm:pt modelId="{C0237D9A-799D-9344-BA0A-3FDFDFBBEAEB}" type="pres">
      <dgm:prSet presAssocID="{EC768D8C-676A-8E46-8DB2-D4BAAD87A40C}" presName="spaceBetweenRectangles" presStyleCnt="0"/>
      <dgm:spPr/>
    </dgm:pt>
    <dgm:pt modelId="{FA0486A9-971E-6A4D-99B7-C4C0DAA208CC}" type="pres">
      <dgm:prSet presAssocID="{9DC16A57-BA7A-484A-8063-0FDE14C37C7A}" presName="parentLin" presStyleCnt="0"/>
      <dgm:spPr/>
    </dgm:pt>
    <dgm:pt modelId="{5BDB6FBD-028E-F64E-AE2C-A8E29E58523E}" type="pres">
      <dgm:prSet presAssocID="{9DC16A57-BA7A-484A-8063-0FDE14C37C7A}" presName="parentLeftMargin" presStyleLbl="node1" presStyleIdx="1" presStyleCnt="7"/>
      <dgm:spPr/>
    </dgm:pt>
    <dgm:pt modelId="{8DDFF5E0-781A-DE40-9179-F7158650DD52}" type="pres">
      <dgm:prSet presAssocID="{9DC16A57-BA7A-484A-8063-0FDE14C37C7A}" presName="parentText" presStyleLbl="node1" presStyleIdx="2" presStyleCnt="7">
        <dgm:presLayoutVars>
          <dgm:chMax val="0"/>
          <dgm:bulletEnabled val="1"/>
        </dgm:presLayoutVars>
      </dgm:prSet>
      <dgm:spPr/>
    </dgm:pt>
    <dgm:pt modelId="{B48F6E86-17BB-ED4E-950C-4BDE8882C5F7}" type="pres">
      <dgm:prSet presAssocID="{9DC16A57-BA7A-484A-8063-0FDE14C37C7A}" presName="negativeSpace" presStyleCnt="0"/>
      <dgm:spPr/>
    </dgm:pt>
    <dgm:pt modelId="{034D5217-540B-994E-9B4A-BEA7E66510B3}" type="pres">
      <dgm:prSet presAssocID="{9DC16A57-BA7A-484A-8063-0FDE14C37C7A}" presName="childText" presStyleLbl="conFgAcc1" presStyleIdx="2" presStyleCnt="7">
        <dgm:presLayoutVars>
          <dgm:bulletEnabled val="1"/>
        </dgm:presLayoutVars>
      </dgm:prSet>
      <dgm:spPr/>
    </dgm:pt>
    <dgm:pt modelId="{71F1440A-CE73-E848-9C96-B7C9142A03E7}" type="pres">
      <dgm:prSet presAssocID="{1AA23699-FDFC-0D4B-B9E1-DA3126CEE2D1}" presName="spaceBetweenRectangles" presStyleCnt="0"/>
      <dgm:spPr/>
    </dgm:pt>
    <dgm:pt modelId="{72D1A22D-469B-B342-8109-418BCA705C87}" type="pres">
      <dgm:prSet presAssocID="{987C436F-3825-8A44-A4D5-0832387D35E3}" presName="parentLin" presStyleCnt="0"/>
      <dgm:spPr/>
    </dgm:pt>
    <dgm:pt modelId="{EC671C80-2C8C-0040-9EF6-F81E84D420CD}" type="pres">
      <dgm:prSet presAssocID="{987C436F-3825-8A44-A4D5-0832387D35E3}" presName="parentLeftMargin" presStyleLbl="node1" presStyleIdx="2" presStyleCnt="7"/>
      <dgm:spPr/>
    </dgm:pt>
    <dgm:pt modelId="{9C8CB00B-EE16-DB4B-98C8-FB4A5D6A46F2}" type="pres">
      <dgm:prSet presAssocID="{987C436F-3825-8A44-A4D5-0832387D35E3}" presName="parentText" presStyleLbl="node1" presStyleIdx="3" presStyleCnt="7">
        <dgm:presLayoutVars>
          <dgm:chMax val="0"/>
          <dgm:bulletEnabled val="1"/>
        </dgm:presLayoutVars>
      </dgm:prSet>
      <dgm:spPr/>
    </dgm:pt>
    <dgm:pt modelId="{0978F3D0-5702-6143-BDC3-541BAF574D07}" type="pres">
      <dgm:prSet presAssocID="{987C436F-3825-8A44-A4D5-0832387D35E3}" presName="negativeSpace" presStyleCnt="0"/>
      <dgm:spPr/>
    </dgm:pt>
    <dgm:pt modelId="{7DD8A9B6-88EB-134A-828A-5E44918FBA20}" type="pres">
      <dgm:prSet presAssocID="{987C436F-3825-8A44-A4D5-0832387D35E3}" presName="childText" presStyleLbl="conFgAcc1" presStyleIdx="3" presStyleCnt="7">
        <dgm:presLayoutVars>
          <dgm:bulletEnabled val="1"/>
        </dgm:presLayoutVars>
      </dgm:prSet>
      <dgm:spPr/>
    </dgm:pt>
    <dgm:pt modelId="{32082407-FAA0-E645-9A2C-07D6AB8066DF}" type="pres">
      <dgm:prSet presAssocID="{7EF40866-F659-9A4C-962D-E5A4ECE4D2C8}" presName="spaceBetweenRectangles" presStyleCnt="0"/>
      <dgm:spPr/>
    </dgm:pt>
    <dgm:pt modelId="{75F7591E-043E-EC43-A35B-ED951619E79A}" type="pres">
      <dgm:prSet presAssocID="{859F0B4B-4027-7349-ACF2-0B42C53FFCA3}" presName="parentLin" presStyleCnt="0"/>
      <dgm:spPr/>
    </dgm:pt>
    <dgm:pt modelId="{3D99C895-0468-C844-8B18-FC3FDC6B0458}" type="pres">
      <dgm:prSet presAssocID="{859F0B4B-4027-7349-ACF2-0B42C53FFCA3}" presName="parentLeftMargin" presStyleLbl="node1" presStyleIdx="3" presStyleCnt="7"/>
      <dgm:spPr/>
    </dgm:pt>
    <dgm:pt modelId="{6DCEE8F3-D286-E342-B1B8-F4B9175B219B}" type="pres">
      <dgm:prSet presAssocID="{859F0B4B-4027-7349-ACF2-0B42C53FFCA3}" presName="parentText" presStyleLbl="node1" presStyleIdx="4" presStyleCnt="7">
        <dgm:presLayoutVars>
          <dgm:chMax val="0"/>
          <dgm:bulletEnabled val="1"/>
        </dgm:presLayoutVars>
      </dgm:prSet>
      <dgm:spPr/>
    </dgm:pt>
    <dgm:pt modelId="{8F42991A-6194-0C4B-99E5-5B403C486DBA}" type="pres">
      <dgm:prSet presAssocID="{859F0B4B-4027-7349-ACF2-0B42C53FFCA3}" presName="negativeSpace" presStyleCnt="0"/>
      <dgm:spPr/>
    </dgm:pt>
    <dgm:pt modelId="{E427F5EC-6669-2E4E-B777-101581E45F39}" type="pres">
      <dgm:prSet presAssocID="{859F0B4B-4027-7349-ACF2-0B42C53FFCA3}" presName="childText" presStyleLbl="conFgAcc1" presStyleIdx="4" presStyleCnt="7">
        <dgm:presLayoutVars>
          <dgm:bulletEnabled val="1"/>
        </dgm:presLayoutVars>
      </dgm:prSet>
      <dgm:spPr/>
    </dgm:pt>
    <dgm:pt modelId="{626318E1-7206-3E46-BE2D-F4E3099A0CC0}" type="pres">
      <dgm:prSet presAssocID="{B5A7A18A-A22F-6C40-A16C-3EB6AD5E1747}" presName="spaceBetweenRectangles" presStyleCnt="0"/>
      <dgm:spPr/>
    </dgm:pt>
    <dgm:pt modelId="{8C9A3781-B934-934D-88ED-BC52B77840BE}" type="pres">
      <dgm:prSet presAssocID="{8477C9D3-811B-7D49-8213-8257D24DD670}" presName="parentLin" presStyleCnt="0"/>
      <dgm:spPr/>
    </dgm:pt>
    <dgm:pt modelId="{FD65972A-5CC4-154A-877C-D48C2F20AE5F}" type="pres">
      <dgm:prSet presAssocID="{8477C9D3-811B-7D49-8213-8257D24DD670}" presName="parentLeftMargin" presStyleLbl="node1" presStyleIdx="4" presStyleCnt="7"/>
      <dgm:spPr/>
    </dgm:pt>
    <dgm:pt modelId="{E0A5F9C1-07D3-D945-8C9A-924921D74FB3}" type="pres">
      <dgm:prSet presAssocID="{8477C9D3-811B-7D49-8213-8257D24DD670}" presName="parentText" presStyleLbl="node1" presStyleIdx="5" presStyleCnt="7">
        <dgm:presLayoutVars>
          <dgm:chMax val="0"/>
          <dgm:bulletEnabled val="1"/>
        </dgm:presLayoutVars>
      </dgm:prSet>
      <dgm:spPr/>
    </dgm:pt>
    <dgm:pt modelId="{E105CF74-0C8B-FB4E-A06B-B6C51D3FDBF2}" type="pres">
      <dgm:prSet presAssocID="{8477C9D3-811B-7D49-8213-8257D24DD670}" presName="negativeSpace" presStyleCnt="0"/>
      <dgm:spPr/>
    </dgm:pt>
    <dgm:pt modelId="{6F0D8522-E172-8D45-BCFE-DA1D42482499}" type="pres">
      <dgm:prSet presAssocID="{8477C9D3-811B-7D49-8213-8257D24DD670}" presName="childText" presStyleLbl="conFgAcc1" presStyleIdx="5" presStyleCnt="7">
        <dgm:presLayoutVars>
          <dgm:bulletEnabled val="1"/>
        </dgm:presLayoutVars>
      </dgm:prSet>
      <dgm:spPr/>
    </dgm:pt>
    <dgm:pt modelId="{E85B8C59-D9A9-E246-96E5-AB1318CF40D1}" type="pres">
      <dgm:prSet presAssocID="{F5F677FA-67B0-CD41-B76D-6D8CC208802D}" presName="spaceBetweenRectangles" presStyleCnt="0"/>
      <dgm:spPr/>
    </dgm:pt>
    <dgm:pt modelId="{29F1ABA2-903B-C141-806B-DDE0F7755C1E}" type="pres">
      <dgm:prSet presAssocID="{0809D19A-FD82-9E4D-A474-33B502575911}" presName="parentLin" presStyleCnt="0"/>
      <dgm:spPr/>
    </dgm:pt>
    <dgm:pt modelId="{9003A005-2C47-7941-8C8A-E8E5DE886411}" type="pres">
      <dgm:prSet presAssocID="{0809D19A-FD82-9E4D-A474-33B502575911}" presName="parentLeftMargin" presStyleLbl="node1" presStyleIdx="5" presStyleCnt="7"/>
      <dgm:spPr/>
    </dgm:pt>
    <dgm:pt modelId="{D4A72E0C-FFBE-9B4E-A891-5F9D328399CE}" type="pres">
      <dgm:prSet presAssocID="{0809D19A-FD82-9E4D-A474-33B502575911}" presName="parentText" presStyleLbl="node1" presStyleIdx="6" presStyleCnt="7">
        <dgm:presLayoutVars>
          <dgm:chMax val="0"/>
          <dgm:bulletEnabled val="1"/>
        </dgm:presLayoutVars>
      </dgm:prSet>
      <dgm:spPr/>
    </dgm:pt>
    <dgm:pt modelId="{2D3CFB48-4B38-6046-8239-C929AF09694D}" type="pres">
      <dgm:prSet presAssocID="{0809D19A-FD82-9E4D-A474-33B502575911}" presName="negativeSpace" presStyleCnt="0"/>
      <dgm:spPr/>
    </dgm:pt>
    <dgm:pt modelId="{5DB307CE-B459-4E4D-8BBC-6BBC3E66BEA0}" type="pres">
      <dgm:prSet presAssocID="{0809D19A-FD82-9E4D-A474-33B502575911}" presName="childText" presStyleLbl="conFgAcc1" presStyleIdx="6" presStyleCnt="7">
        <dgm:presLayoutVars>
          <dgm:bulletEnabled val="1"/>
        </dgm:presLayoutVars>
      </dgm:prSet>
      <dgm:spPr/>
    </dgm:pt>
  </dgm:ptLst>
  <dgm:cxnLst>
    <dgm:cxn modelId="{DE194D11-65B8-D547-BE35-2962908CEA52}" type="presOf" srcId="{8477C9D3-811B-7D49-8213-8257D24DD670}" destId="{E0A5F9C1-07D3-D945-8C9A-924921D74FB3}" srcOrd="1" destOrd="0" presId="urn:microsoft.com/office/officeart/2005/8/layout/list1"/>
    <dgm:cxn modelId="{9DBF8F17-9444-3642-A286-1EFBAD1C01BA}" type="presOf" srcId="{16F7EF48-17A6-F842-A462-23778AE80EE6}" destId="{62242DDF-7E5D-214A-BDF0-A058C2FE9702}" srcOrd="0" destOrd="0" presId="urn:microsoft.com/office/officeart/2005/8/layout/list1"/>
    <dgm:cxn modelId="{05B34734-E143-DF4C-9612-89FB975CDD9D}" srcId="{16F7EF48-17A6-F842-A462-23778AE80EE6}" destId="{919F4D5F-DAD3-794B-B986-F9EA6EF1DA7D}" srcOrd="0" destOrd="0" parTransId="{BB6F9C93-6F59-A947-AA75-29096F5C6D8E}" sibTransId="{19234346-2B6D-9B43-AF63-3CBA84AD5D5A}"/>
    <dgm:cxn modelId="{188D483F-333B-A640-BA02-8C58F65E3DEE}" type="presOf" srcId="{6012B622-D21D-0E47-B9D9-31BF7584B5B2}" destId="{274E98A2-447F-3E45-A00A-0E03E70211D9}" srcOrd="1" destOrd="0" presId="urn:microsoft.com/office/officeart/2005/8/layout/list1"/>
    <dgm:cxn modelId="{43216246-A587-0248-B254-92F782DF9F95}" srcId="{16F7EF48-17A6-F842-A462-23778AE80EE6}" destId="{6012B622-D21D-0E47-B9D9-31BF7584B5B2}" srcOrd="1" destOrd="0" parTransId="{6490A199-5435-2947-A4B0-08DF30C44FD6}" sibTransId="{EC768D8C-676A-8E46-8DB2-D4BAAD87A40C}"/>
    <dgm:cxn modelId="{3DF49152-6318-384C-81CA-9949BBD2B26B}" type="presOf" srcId="{0809D19A-FD82-9E4D-A474-33B502575911}" destId="{9003A005-2C47-7941-8C8A-E8E5DE886411}" srcOrd="0" destOrd="0" presId="urn:microsoft.com/office/officeart/2005/8/layout/list1"/>
    <dgm:cxn modelId="{A19D5D55-C326-B34C-8DFF-5C8130936BD5}" type="presOf" srcId="{987C436F-3825-8A44-A4D5-0832387D35E3}" destId="{EC671C80-2C8C-0040-9EF6-F81E84D420CD}" srcOrd="0" destOrd="0" presId="urn:microsoft.com/office/officeart/2005/8/layout/list1"/>
    <dgm:cxn modelId="{D6A9FF5D-22E7-2643-BFC8-F6DDFA332CF4}" type="presOf" srcId="{859F0B4B-4027-7349-ACF2-0B42C53FFCA3}" destId="{3D99C895-0468-C844-8B18-FC3FDC6B0458}" srcOrd="0" destOrd="0" presId="urn:microsoft.com/office/officeart/2005/8/layout/list1"/>
    <dgm:cxn modelId="{72C2FE6E-4DFC-2C47-983A-063E4E9740AF}" type="presOf" srcId="{9DC16A57-BA7A-484A-8063-0FDE14C37C7A}" destId="{5BDB6FBD-028E-F64E-AE2C-A8E29E58523E}" srcOrd="0" destOrd="0" presId="urn:microsoft.com/office/officeart/2005/8/layout/list1"/>
    <dgm:cxn modelId="{B477A274-A915-4F42-817A-9AF3E9BC13F0}" type="presOf" srcId="{8477C9D3-811B-7D49-8213-8257D24DD670}" destId="{FD65972A-5CC4-154A-877C-D48C2F20AE5F}" srcOrd="0" destOrd="0" presId="urn:microsoft.com/office/officeart/2005/8/layout/list1"/>
    <dgm:cxn modelId="{3452B77C-7E81-9E4C-AE5D-F66B4670BD3B}" srcId="{16F7EF48-17A6-F842-A462-23778AE80EE6}" destId="{9DC16A57-BA7A-484A-8063-0FDE14C37C7A}" srcOrd="2" destOrd="0" parTransId="{F8836632-F2BE-B74E-ACCE-043663F7FD63}" sibTransId="{1AA23699-FDFC-0D4B-B9E1-DA3126CEE2D1}"/>
    <dgm:cxn modelId="{FB56327D-176C-D944-B74B-0D832947E38D}" srcId="{16F7EF48-17A6-F842-A462-23778AE80EE6}" destId="{859F0B4B-4027-7349-ACF2-0B42C53FFCA3}" srcOrd="4" destOrd="0" parTransId="{F1DC1D53-B92A-3E4F-8966-F0689F61A300}" sibTransId="{B5A7A18A-A22F-6C40-A16C-3EB6AD5E1747}"/>
    <dgm:cxn modelId="{AFF6EC85-79F3-D845-8ACC-40BDE169BE6E}" srcId="{16F7EF48-17A6-F842-A462-23778AE80EE6}" destId="{8477C9D3-811B-7D49-8213-8257D24DD670}" srcOrd="5" destOrd="0" parTransId="{15EE791D-EEE8-E648-96AA-04E54171BDA3}" sibTransId="{F5F677FA-67B0-CD41-B76D-6D8CC208802D}"/>
    <dgm:cxn modelId="{69F41F96-10E6-6448-8F99-3D1D95147CD1}" type="presOf" srcId="{919F4D5F-DAD3-794B-B986-F9EA6EF1DA7D}" destId="{47359E65-97C5-3244-B5FD-760B1BBF0D14}" srcOrd="0" destOrd="0" presId="urn:microsoft.com/office/officeart/2005/8/layout/list1"/>
    <dgm:cxn modelId="{D8331CB2-FB12-DC46-B599-993F6351FC04}" srcId="{16F7EF48-17A6-F842-A462-23778AE80EE6}" destId="{0809D19A-FD82-9E4D-A474-33B502575911}" srcOrd="6" destOrd="0" parTransId="{00691BA3-5C99-7B40-98AE-3FF108C4815A}" sibTransId="{9A39CBC9-0DF2-4940-94BD-69393E2CFE9F}"/>
    <dgm:cxn modelId="{A939D6B2-34AE-7D41-B817-1FE495B18477}" type="presOf" srcId="{919F4D5F-DAD3-794B-B986-F9EA6EF1DA7D}" destId="{9DE50B47-6F9C-2347-878F-EBFFE4E0409E}" srcOrd="1" destOrd="0" presId="urn:microsoft.com/office/officeart/2005/8/layout/list1"/>
    <dgm:cxn modelId="{7C4EBEB9-1B5E-0A43-B378-532048AD6C90}" srcId="{16F7EF48-17A6-F842-A462-23778AE80EE6}" destId="{987C436F-3825-8A44-A4D5-0832387D35E3}" srcOrd="3" destOrd="0" parTransId="{1E226DF4-3861-6A47-9B13-32AD7A967DA7}" sibTransId="{7EF40866-F659-9A4C-962D-E5A4ECE4D2C8}"/>
    <dgm:cxn modelId="{CE4215BD-3CF5-9741-93A1-A437F9B6D227}" type="presOf" srcId="{9DC16A57-BA7A-484A-8063-0FDE14C37C7A}" destId="{8DDFF5E0-781A-DE40-9179-F7158650DD52}" srcOrd="1" destOrd="0" presId="urn:microsoft.com/office/officeart/2005/8/layout/list1"/>
    <dgm:cxn modelId="{52E01CC1-3A5C-5B4C-8B89-3B716B6D9D64}" type="presOf" srcId="{6012B622-D21D-0E47-B9D9-31BF7584B5B2}" destId="{0A3BDB9C-60C3-0241-8418-E352479407AC}" srcOrd="0" destOrd="0" presId="urn:microsoft.com/office/officeart/2005/8/layout/list1"/>
    <dgm:cxn modelId="{0290FCD1-6BC1-AC46-A5D2-20AED67571C5}" type="presOf" srcId="{859F0B4B-4027-7349-ACF2-0B42C53FFCA3}" destId="{6DCEE8F3-D286-E342-B1B8-F4B9175B219B}" srcOrd="1" destOrd="0" presId="urn:microsoft.com/office/officeart/2005/8/layout/list1"/>
    <dgm:cxn modelId="{0C2941E8-2F67-B245-95DA-65F051BF961F}" type="presOf" srcId="{0809D19A-FD82-9E4D-A474-33B502575911}" destId="{D4A72E0C-FFBE-9B4E-A891-5F9D328399CE}" srcOrd="1" destOrd="0" presId="urn:microsoft.com/office/officeart/2005/8/layout/list1"/>
    <dgm:cxn modelId="{25EBA9EF-CB80-6A44-8F85-5105B6A43132}" type="presOf" srcId="{987C436F-3825-8A44-A4D5-0832387D35E3}" destId="{9C8CB00B-EE16-DB4B-98C8-FB4A5D6A46F2}" srcOrd="1" destOrd="0" presId="urn:microsoft.com/office/officeart/2005/8/layout/list1"/>
    <dgm:cxn modelId="{78930706-3CA8-2645-9096-1BCAD50D0C73}" type="presParOf" srcId="{62242DDF-7E5D-214A-BDF0-A058C2FE9702}" destId="{9F89F319-FBF0-EA4F-A79A-836E29604A6D}" srcOrd="0" destOrd="0" presId="urn:microsoft.com/office/officeart/2005/8/layout/list1"/>
    <dgm:cxn modelId="{0CC84FD6-2E8A-3E44-9DD3-5C3F763DF1F3}" type="presParOf" srcId="{9F89F319-FBF0-EA4F-A79A-836E29604A6D}" destId="{47359E65-97C5-3244-B5FD-760B1BBF0D14}" srcOrd="0" destOrd="0" presId="urn:microsoft.com/office/officeart/2005/8/layout/list1"/>
    <dgm:cxn modelId="{C2C677B6-6041-364C-893E-442CA7EC07AB}" type="presParOf" srcId="{9F89F319-FBF0-EA4F-A79A-836E29604A6D}" destId="{9DE50B47-6F9C-2347-878F-EBFFE4E0409E}" srcOrd="1" destOrd="0" presId="urn:microsoft.com/office/officeart/2005/8/layout/list1"/>
    <dgm:cxn modelId="{282BEF17-F812-8C46-90E7-F6AF36724927}" type="presParOf" srcId="{62242DDF-7E5D-214A-BDF0-A058C2FE9702}" destId="{EE7E07C6-DAF9-764C-AF99-00338FAFBEC9}" srcOrd="1" destOrd="0" presId="urn:microsoft.com/office/officeart/2005/8/layout/list1"/>
    <dgm:cxn modelId="{CC2A7E86-BF4F-1A48-B78E-3BBB98848F06}" type="presParOf" srcId="{62242DDF-7E5D-214A-BDF0-A058C2FE9702}" destId="{016AEB03-ED09-6249-9DC9-82CA318B7155}" srcOrd="2" destOrd="0" presId="urn:microsoft.com/office/officeart/2005/8/layout/list1"/>
    <dgm:cxn modelId="{E7306A96-4796-0B44-9FBB-2B956D21F959}" type="presParOf" srcId="{62242DDF-7E5D-214A-BDF0-A058C2FE9702}" destId="{B6235A78-4628-7044-B703-59D4843AC510}" srcOrd="3" destOrd="0" presId="urn:microsoft.com/office/officeart/2005/8/layout/list1"/>
    <dgm:cxn modelId="{BCC3B654-20AD-3B41-83AA-04228D960871}" type="presParOf" srcId="{62242DDF-7E5D-214A-BDF0-A058C2FE9702}" destId="{351AE577-C1B8-7F4F-8472-0D7EF84DE8E1}" srcOrd="4" destOrd="0" presId="urn:microsoft.com/office/officeart/2005/8/layout/list1"/>
    <dgm:cxn modelId="{D1DEB460-1BC8-B64C-A4D8-7D603A459064}" type="presParOf" srcId="{351AE577-C1B8-7F4F-8472-0D7EF84DE8E1}" destId="{0A3BDB9C-60C3-0241-8418-E352479407AC}" srcOrd="0" destOrd="0" presId="urn:microsoft.com/office/officeart/2005/8/layout/list1"/>
    <dgm:cxn modelId="{263E40AB-2FB3-E242-B218-586F921F6FC1}" type="presParOf" srcId="{351AE577-C1B8-7F4F-8472-0D7EF84DE8E1}" destId="{274E98A2-447F-3E45-A00A-0E03E70211D9}" srcOrd="1" destOrd="0" presId="urn:microsoft.com/office/officeart/2005/8/layout/list1"/>
    <dgm:cxn modelId="{47BD492F-A5AD-6A46-988A-C237E56E4920}" type="presParOf" srcId="{62242DDF-7E5D-214A-BDF0-A058C2FE9702}" destId="{70DDE0EC-7270-674D-8930-9B1679CCA5A6}" srcOrd="5" destOrd="0" presId="urn:microsoft.com/office/officeart/2005/8/layout/list1"/>
    <dgm:cxn modelId="{8B30A8B7-734E-4949-B59F-04BE854D966B}" type="presParOf" srcId="{62242DDF-7E5D-214A-BDF0-A058C2FE9702}" destId="{64FF5113-256F-4B4B-AB10-78CAEDA6B2EE}" srcOrd="6" destOrd="0" presId="urn:microsoft.com/office/officeart/2005/8/layout/list1"/>
    <dgm:cxn modelId="{F03E2060-588B-8845-85CE-761B0EBCEB3F}" type="presParOf" srcId="{62242DDF-7E5D-214A-BDF0-A058C2FE9702}" destId="{C0237D9A-799D-9344-BA0A-3FDFDFBBEAEB}" srcOrd="7" destOrd="0" presId="urn:microsoft.com/office/officeart/2005/8/layout/list1"/>
    <dgm:cxn modelId="{D2E48B84-AFBF-634D-9601-05928A795BA7}" type="presParOf" srcId="{62242DDF-7E5D-214A-BDF0-A058C2FE9702}" destId="{FA0486A9-971E-6A4D-99B7-C4C0DAA208CC}" srcOrd="8" destOrd="0" presId="urn:microsoft.com/office/officeart/2005/8/layout/list1"/>
    <dgm:cxn modelId="{6C232912-EC46-454E-9854-109517C8CF37}" type="presParOf" srcId="{FA0486A9-971E-6A4D-99B7-C4C0DAA208CC}" destId="{5BDB6FBD-028E-F64E-AE2C-A8E29E58523E}" srcOrd="0" destOrd="0" presId="urn:microsoft.com/office/officeart/2005/8/layout/list1"/>
    <dgm:cxn modelId="{D1B5C2DD-32DE-D14C-A635-8168DC5AB05B}" type="presParOf" srcId="{FA0486A9-971E-6A4D-99B7-C4C0DAA208CC}" destId="{8DDFF5E0-781A-DE40-9179-F7158650DD52}" srcOrd="1" destOrd="0" presId="urn:microsoft.com/office/officeart/2005/8/layout/list1"/>
    <dgm:cxn modelId="{563952DF-7BA3-244D-AFE6-CEFCE9B35BAC}" type="presParOf" srcId="{62242DDF-7E5D-214A-BDF0-A058C2FE9702}" destId="{B48F6E86-17BB-ED4E-950C-4BDE8882C5F7}" srcOrd="9" destOrd="0" presId="urn:microsoft.com/office/officeart/2005/8/layout/list1"/>
    <dgm:cxn modelId="{81CC5A8E-B479-F04C-9084-F25D2E641D34}" type="presParOf" srcId="{62242DDF-7E5D-214A-BDF0-A058C2FE9702}" destId="{034D5217-540B-994E-9B4A-BEA7E66510B3}" srcOrd="10" destOrd="0" presId="urn:microsoft.com/office/officeart/2005/8/layout/list1"/>
    <dgm:cxn modelId="{9869A75B-6673-374B-8BFE-EA1D66C103F2}" type="presParOf" srcId="{62242DDF-7E5D-214A-BDF0-A058C2FE9702}" destId="{71F1440A-CE73-E848-9C96-B7C9142A03E7}" srcOrd="11" destOrd="0" presId="urn:microsoft.com/office/officeart/2005/8/layout/list1"/>
    <dgm:cxn modelId="{DCEC1484-A6F7-C740-BE19-04756FF83724}" type="presParOf" srcId="{62242DDF-7E5D-214A-BDF0-A058C2FE9702}" destId="{72D1A22D-469B-B342-8109-418BCA705C87}" srcOrd="12" destOrd="0" presId="urn:microsoft.com/office/officeart/2005/8/layout/list1"/>
    <dgm:cxn modelId="{3BA18852-7800-D449-91F2-7D56BE31ADB9}" type="presParOf" srcId="{72D1A22D-469B-B342-8109-418BCA705C87}" destId="{EC671C80-2C8C-0040-9EF6-F81E84D420CD}" srcOrd="0" destOrd="0" presId="urn:microsoft.com/office/officeart/2005/8/layout/list1"/>
    <dgm:cxn modelId="{2A742DE8-D99E-DD4C-A811-98D8955E3EB5}" type="presParOf" srcId="{72D1A22D-469B-B342-8109-418BCA705C87}" destId="{9C8CB00B-EE16-DB4B-98C8-FB4A5D6A46F2}" srcOrd="1" destOrd="0" presId="urn:microsoft.com/office/officeart/2005/8/layout/list1"/>
    <dgm:cxn modelId="{A113CFFA-65D0-0D42-9103-A083E78453F5}" type="presParOf" srcId="{62242DDF-7E5D-214A-BDF0-A058C2FE9702}" destId="{0978F3D0-5702-6143-BDC3-541BAF574D07}" srcOrd="13" destOrd="0" presId="urn:microsoft.com/office/officeart/2005/8/layout/list1"/>
    <dgm:cxn modelId="{B52C458B-9B38-4949-B46F-245A780037D4}" type="presParOf" srcId="{62242DDF-7E5D-214A-BDF0-A058C2FE9702}" destId="{7DD8A9B6-88EB-134A-828A-5E44918FBA20}" srcOrd="14" destOrd="0" presId="urn:microsoft.com/office/officeart/2005/8/layout/list1"/>
    <dgm:cxn modelId="{4F47C145-4878-7F45-B91F-AA24211A9BC6}" type="presParOf" srcId="{62242DDF-7E5D-214A-BDF0-A058C2FE9702}" destId="{32082407-FAA0-E645-9A2C-07D6AB8066DF}" srcOrd="15" destOrd="0" presId="urn:microsoft.com/office/officeart/2005/8/layout/list1"/>
    <dgm:cxn modelId="{CFC9C80A-D76A-6F4E-ADE8-0B786A664269}" type="presParOf" srcId="{62242DDF-7E5D-214A-BDF0-A058C2FE9702}" destId="{75F7591E-043E-EC43-A35B-ED951619E79A}" srcOrd="16" destOrd="0" presId="urn:microsoft.com/office/officeart/2005/8/layout/list1"/>
    <dgm:cxn modelId="{D661BAAE-189E-4D4C-BCD9-7D87E4AAC519}" type="presParOf" srcId="{75F7591E-043E-EC43-A35B-ED951619E79A}" destId="{3D99C895-0468-C844-8B18-FC3FDC6B0458}" srcOrd="0" destOrd="0" presId="urn:microsoft.com/office/officeart/2005/8/layout/list1"/>
    <dgm:cxn modelId="{2A43502D-F675-9842-A24C-C04B41B24A93}" type="presParOf" srcId="{75F7591E-043E-EC43-A35B-ED951619E79A}" destId="{6DCEE8F3-D286-E342-B1B8-F4B9175B219B}" srcOrd="1" destOrd="0" presId="urn:microsoft.com/office/officeart/2005/8/layout/list1"/>
    <dgm:cxn modelId="{2F9F4461-555C-3D49-B095-780C6450532C}" type="presParOf" srcId="{62242DDF-7E5D-214A-BDF0-A058C2FE9702}" destId="{8F42991A-6194-0C4B-99E5-5B403C486DBA}" srcOrd="17" destOrd="0" presId="urn:microsoft.com/office/officeart/2005/8/layout/list1"/>
    <dgm:cxn modelId="{9F135F87-60E4-7045-A36E-28A58BC0D7DF}" type="presParOf" srcId="{62242DDF-7E5D-214A-BDF0-A058C2FE9702}" destId="{E427F5EC-6669-2E4E-B777-101581E45F39}" srcOrd="18" destOrd="0" presId="urn:microsoft.com/office/officeart/2005/8/layout/list1"/>
    <dgm:cxn modelId="{7F7D04F4-6E01-9B41-A46D-50FF20489EFD}" type="presParOf" srcId="{62242DDF-7E5D-214A-BDF0-A058C2FE9702}" destId="{626318E1-7206-3E46-BE2D-F4E3099A0CC0}" srcOrd="19" destOrd="0" presId="urn:microsoft.com/office/officeart/2005/8/layout/list1"/>
    <dgm:cxn modelId="{92608E77-B938-0A43-923A-C0CA70783E62}" type="presParOf" srcId="{62242DDF-7E5D-214A-BDF0-A058C2FE9702}" destId="{8C9A3781-B934-934D-88ED-BC52B77840BE}" srcOrd="20" destOrd="0" presId="urn:microsoft.com/office/officeart/2005/8/layout/list1"/>
    <dgm:cxn modelId="{D158C9D9-E4E3-4048-BE19-67D5498792F9}" type="presParOf" srcId="{8C9A3781-B934-934D-88ED-BC52B77840BE}" destId="{FD65972A-5CC4-154A-877C-D48C2F20AE5F}" srcOrd="0" destOrd="0" presId="urn:microsoft.com/office/officeart/2005/8/layout/list1"/>
    <dgm:cxn modelId="{434EC70D-7439-8A42-A427-5F10AC47EE71}" type="presParOf" srcId="{8C9A3781-B934-934D-88ED-BC52B77840BE}" destId="{E0A5F9C1-07D3-D945-8C9A-924921D74FB3}" srcOrd="1" destOrd="0" presId="urn:microsoft.com/office/officeart/2005/8/layout/list1"/>
    <dgm:cxn modelId="{F450CC95-0F38-B84F-BBEE-C1D7511292EE}" type="presParOf" srcId="{62242DDF-7E5D-214A-BDF0-A058C2FE9702}" destId="{E105CF74-0C8B-FB4E-A06B-B6C51D3FDBF2}" srcOrd="21" destOrd="0" presId="urn:microsoft.com/office/officeart/2005/8/layout/list1"/>
    <dgm:cxn modelId="{958D3920-446E-7140-9555-A143D834B0AE}" type="presParOf" srcId="{62242DDF-7E5D-214A-BDF0-A058C2FE9702}" destId="{6F0D8522-E172-8D45-BCFE-DA1D42482499}" srcOrd="22" destOrd="0" presId="urn:microsoft.com/office/officeart/2005/8/layout/list1"/>
    <dgm:cxn modelId="{34BBF4F1-F5DD-9D45-A2C1-4B8EEB558A9B}" type="presParOf" srcId="{62242DDF-7E5D-214A-BDF0-A058C2FE9702}" destId="{E85B8C59-D9A9-E246-96E5-AB1318CF40D1}" srcOrd="23" destOrd="0" presId="urn:microsoft.com/office/officeart/2005/8/layout/list1"/>
    <dgm:cxn modelId="{B84FD8A2-1907-094F-93E2-6356350CFAF0}" type="presParOf" srcId="{62242DDF-7E5D-214A-BDF0-A058C2FE9702}" destId="{29F1ABA2-903B-C141-806B-DDE0F7755C1E}" srcOrd="24" destOrd="0" presId="urn:microsoft.com/office/officeart/2005/8/layout/list1"/>
    <dgm:cxn modelId="{746AA99F-0E84-9440-A35E-E774F0D18520}" type="presParOf" srcId="{29F1ABA2-903B-C141-806B-DDE0F7755C1E}" destId="{9003A005-2C47-7941-8C8A-E8E5DE886411}" srcOrd="0" destOrd="0" presId="urn:microsoft.com/office/officeart/2005/8/layout/list1"/>
    <dgm:cxn modelId="{4F0BB5F7-357A-F24E-BB47-ED9EC4EF5B95}" type="presParOf" srcId="{29F1ABA2-903B-C141-806B-DDE0F7755C1E}" destId="{D4A72E0C-FFBE-9B4E-A891-5F9D328399CE}" srcOrd="1" destOrd="0" presId="urn:microsoft.com/office/officeart/2005/8/layout/list1"/>
    <dgm:cxn modelId="{C306F810-4B35-B04B-8080-740C681C1905}" type="presParOf" srcId="{62242DDF-7E5D-214A-BDF0-A058C2FE9702}" destId="{2D3CFB48-4B38-6046-8239-C929AF09694D}" srcOrd="25" destOrd="0" presId="urn:microsoft.com/office/officeart/2005/8/layout/list1"/>
    <dgm:cxn modelId="{A240D788-EAC4-4F45-8D51-8850ABB0B8F9}" type="presParOf" srcId="{62242DDF-7E5D-214A-BDF0-A058C2FE9702}" destId="{5DB307CE-B459-4E4D-8BBC-6BBC3E66BEA0}"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AEB03-ED09-6249-9DC9-82CA318B7155}">
      <dsp:nvSpPr>
        <dsp:cNvPr id="0" name=""/>
        <dsp:cNvSpPr/>
      </dsp:nvSpPr>
      <dsp:spPr>
        <a:xfrm>
          <a:off x="0" y="274437"/>
          <a:ext cx="8728075"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E50B47-6F9C-2347-878F-EBFFE4E0409E}">
      <dsp:nvSpPr>
        <dsp:cNvPr id="0" name=""/>
        <dsp:cNvSpPr/>
      </dsp:nvSpPr>
      <dsp:spPr>
        <a:xfrm>
          <a:off x="436403" y="38277"/>
          <a:ext cx="6109652" cy="4723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930" tIns="0" rIns="230930" bIns="0" numCol="1" spcCol="1270" anchor="ctr" anchorCtr="0">
          <a:noAutofit/>
        </a:bodyPr>
        <a:lstStyle/>
        <a:p>
          <a:pPr marL="0" lvl="0" indent="0" algn="l" defTabSz="711200">
            <a:lnSpc>
              <a:spcPct val="90000"/>
            </a:lnSpc>
            <a:spcBef>
              <a:spcPct val="0"/>
            </a:spcBef>
            <a:spcAft>
              <a:spcPct val="35000"/>
            </a:spcAft>
            <a:buNone/>
          </a:pPr>
          <a:r>
            <a:rPr lang="en-GB" sz="1600" kern="1200" dirty="0"/>
            <a:t>Entrance control tests</a:t>
          </a:r>
        </a:p>
      </dsp:txBody>
      <dsp:txXfrm>
        <a:off x="459460" y="61334"/>
        <a:ext cx="6063538" cy="426206"/>
      </dsp:txXfrm>
    </dsp:sp>
    <dsp:sp modelId="{64FF5113-256F-4B4B-AB10-78CAEDA6B2EE}">
      <dsp:nvSpPr>
        <dsp:cNvPr id="0" name=""/>
        <dsp:cNvSpPr/>
      </dsp:nvSpPr>
      <dsp:spPr>
        <a:xfrm>
          <a:off x="0" y="1000197"/>
          <a:ext cx="8728075"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4E98A2-447F-3E45-A00A-0E03E70211D9}">
      <dsp:nvSpPr>
        <dsp:cNvPr id="0" name=""/>
        <dsp:cNvSpPr/>
      </dsp:nvSpPr>
      <dsp:spPr>
        <a:xfrm>
          <a:off x="436403" y="764037"/>
          <a:ext cx="6109652" cy="4723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930" tIns="0" rIns="230930" bIns="0" numCol="1" spcCol="1270" anchor="ctr" anchorCtr="0">
          <a:noAutofit/>
        </a:bodyPr>
        <a:lstStyle/>
        <a:p>
          <a:pPr marL="0" lvl="0" indent="0" algn="l" defTabSz="711200">
            <a:lnSpc>
              <a:spcPct val="90000"/>
            </a:lnSpc>
            <a:spcBef>
              <a:spcPct val="0"/>
            </a:spcBef>
            <a:spcAft>
              <a:spcPct val="35000"/>
            </a:spcAft>
            <a:buNone/>
          </a:pPr>
          <a:r>
            <a:rPr lang="en-GB" sz="1600" kern="1200" dirty="0"/>
            <a:t>Warehousing practices auditing</a:t>
          </a:r>
        </a:p>
      </dsp:txBody>
      <dsp:txXfrm>
        <a:off x="459460" y="787094"/>
        <a:ext cx="6063538" cy="426206"/>
      </dsp:txXfrm>
    </dsp:sp>
    <dsp:sp modelId="{034D5217-540B-994E-9B4A-BEA7E66510B3}">
      <dsp:nvSpPr>
        <dsp:cNvPr id="0" name=""/>
        <dsp:cNvSpPr/>
      </dsp:nvSpPr>
      <dsp:spPr>
        <a:xfrm>
          <a:off x="0" y="1725957"/>
          <a:ext cx="8728075"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DFF5E0-781A-DE40-9179-F7158650DD52}">
      <dsp:nvSpPr>
        <dsp:cNvPr id="0" name=""/>
        <dsp:cNvSpPr/>
      </dsp:nvSpPr>
      <dsp:spPr>
        <a:xfrm>
          <a:off x="436403" y="1489797"/>
          <a:ext cx="6109652" cy="4723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930" tIns="0" rIns="230930" bIns="0" numCol="1" spcCol="1270" anchor="ctr" anchorCtr="0">
          <a:noAutofit/>
        </a:bodyPr>
        <a:lstStyle/>
        <a:p>
          <a:pPr marL="0" lvl="0" indent="0" algn="l" defTabSz="711200">
            <a:lnSpc>
              <a:spcPct val="90000"/>
            </a:lnSpc>
            <a:spcBef>
              <a:spcPct val="0"/>
            </a:spcBef>
            <a:spcAft>
              <a:spcPct val="35000"/>
            </a:spcAft>
            <a:buNone/>
          </a:pPr>
          <a:r>
            <a:rPr lang="en-GB" sz="1600" kern="1200" dirty="0"/>
            <a:t>Stock rotation management</a:t>
          </a:r>
        </a:p>
      </dsp:txBody>
      <dsp:txXfrm>
        <a:off x="459460" y="1512854"/>
        <a:ext cx="6063538" cy="426206"/>
      </dsp:txXfrm>
    </dsp:sp>
    <dsp:sp modelId="{7DD8A9B6-88EB-134A-828A-5E44918FBA20}">
      <dsp:nvSpPr>
        <dsp:cNvPr id="0" name=""/>
        <dsp:cNvSpPr/>
      </dsp:nvSpPr>
      <dsp:spPr>
        <a:xfrm>
          <a:off x="0" y="2451717"/>
          <a:ext cx="8728075"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8CB00B-EE16-DB4B-98C8-FB4A5D6A46F2}">
      <dsp:nvSpPr>
        <dsp:cNvPr id="0" name=""/>
        <dsp:cNvSpPr/>
      </dsp:nvSpPr>
      <dsp:spPr>
        <a:xfrm>
          <a:off x="436403" y="2215557"/>
          <a:ext cx="6109652" cy="4723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930" tIns="0" rIns="230930" bIns="0" numCol="1" spcCol="1270" anchor="ctr" anchorCtr="0">
          <a:noAutofit/>
        </a:bodyPr>
        <a:lstStyle/>
        <a:p>
          <a:pPr marL="0" lvl="0" indent="0" algn="l" defTabSz="711200">
            <a:lnSpc>
              <a:spcPct val="90000"/>
            </a:lnSpc>
            <a:spcBef>
              <a:spcPct val="0"/>
            </a:spcBef>
            <a:spcAft>
              <a:spcPct val="35000"/>
            </a:spcAft>
            <a:buNone/>
          </a:pPr>
          <a:r>
            <a:rPr lang="en-GB" sz="1600" kern="1200" dirty="0"/>
            <a:t>Environmental monitoring of warehouse</a:t>
          </a:r>
        </a:p>
      </dsp:txBody>
      <dsp:txXfrm>
        <a:off x="459460" y="2238614"/>
        <a:ext cx="6063538" cy="426206"/>
      </dsp:txXfrm>
    </dsp:sp>
    <dsp:sp modelId="{E427F5EC-6669-2E4E-B777-101581E45F39}">
      <dsp:nvSpPr>
        <dsp:cNvPr id="0" name=""/>
        <dsp:cNvSpPr/>
      </dsp:nvSpPr>
      <dsp:spPr>
        <a:xfrm>
          <a:off x="0" y="3177477"/>
          <a:ext cx="8728075"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DCEE8F3-D286-E342-B1B8-F4B9175B219B}">
      <dsp:nvSpPr>
        <dsp:cNvPr id="0" name=""/>
        <dsp:cNvSpPr/>
      </dsp:nvSpPr>
      <dsp:spPr>
        <a:xfrm>
          <a:off x="436403" y="2941317"/>
          <a:ext cx="6109652" cy="4723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930" tIns="0" rIns="230930" bIns="0" numCol="1" spcCol="1270" anchor="ctr" anchorCtr="0">
          <a:noAutofit/>
        </a:bodyPr>
        <a:lstStyle/>
        <a:p>
          <a:pPr marL="0" lvl="0" indent="0" algn="l" defTabSz="711200">
            <a:lnSpc>
              <a:spcPct val="90000"/>
            </a:lnSpc>
            <a:spcBef>
              <a:spcPct val="0"/>
            </a:spcBef>
            <a:spcAft>
              <a:spcPct val="35000"/>
            </a:spcAft>
            <a:buNone/>
          </a:pPr>
          <a:r>
            <a:rPr lang="en-GB" sz="1600" kern="1200" dirty="0"/>
            <a:t>Hygiene management</a:t>
          </a:r>
        </a:p>
      </dsp:txBody>
      <dsp:txXfrm>
        <a:off x="459460" y="2964374"/>
        <a:ext cx="6063538" cy="426206"/>
      </dsp:txXfrm>
    </dsp:sp>
    <dsp:sp modelId="{6F0D8522-E172-8D45-BCFE-DA1D42482499}">
      <dsp:nvSpPr>
        <dsp:cNvPr id="0" name=""/>
        <dsp:cNvSpPr/>
      </dsp:nvSpPr>
      <dsp:spPr>
        <a:xfrm>
          <a:off x="0" y="3903237"/>
          <a:ext cx="8728075"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A5F9C1-07D3-D945-8C9A-924921D74FB3}">
      <dsp:nvSpPr>
        <dsp:cNvPr id="0" name=""/>
        <dsp:cNvSpPr/>
      </dsp:nvSpPr>
      <dsp:spPr>
        <a:xfrm>
          <a:off x="436403" y="3667077"/>
          <a:ext cx="6109652" cy="4723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930" tIns="0" rIns="230930" bIns="0" numCol="1" spcCol="1270" anchor="ctr" anchorCtr="0">
          <a:noAutofit/>
        </a:bodyPr>
        <a:lstStyle/>
        <a:p>
          <a:pPr marL="0" lvl="0" indent="0" algn="l" defTabSz="711200">
            <a:lnSpc>
              <a:spcPct val="90000"/>
            </a:lnSpc>
            <a:spcBef>
              <a:spcPct val="0"/>
            </a:spcBef>
            <a:spcAft>
              <a:spcPct val="35000"/>
            </a:spcAft>
            <a:buNone/>
          </a:pPr>
          <a:r>
            <a:rPr lang="en-GB" sz="1600" kern="1200" dirty="0"/>
            <a:t>Pest management</a:t>
          </a:r>
        </a:p>
      </dsp:txBody>
      <dsp:txXfrm>
        <a:off x="459460" y="3690134"/>
        <a:ext cx="6063538" cy="426206"/>
      </dsp:txXfrm>
    </dsp:sp>
    <dsp:sp modelId="{5DB307CE-B459-4E4D-8BBC-6BBC3E66BEA0}">
      <dsp:nvSpPr>
        <dsp:cNvPr id="0" name=""/>
        <dsp:cNvSpPr/>
      </dsp:nvSpPr>
      <dsp:spPr>
        <a:xfrm>
          <a:off x="0" y="4628997"/>
          <a:ext cx="8728075"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4A72E0C-FFBE-9B4E-A891-5F9D328399CE}">
      <dsp:nvSpPr>
        <dsp:cNvPr id="0" name=""/>
        <dsp:cNvSpPr/>
      </dsp:nvSpPr>
      <dsp:spPr>
        <a:xfrm>
          <a:off x="436403" y="4392837"/>
          <a:ext cx="6109652" cy="4723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930" tIns="0" rIns="230930" bIns="0" numCol="1" spcCol="1270" anchor="ctr" anchorCtr="0">
          <a:noAutofit/>
        </a:bodyPr>
        <a:lstStyle/>
        <a:p>
          <a:pPr marL="0" lvl="0" indent="0" algn="l" defTabSz="711200">
            <a:lnSpc>
              <a:spcPct val="90000"/>
            </a:lnSpc>
            <a:spcBef>
              <a:spcPct val="0"/>
            </a:spcBef>
            <a:spcAft>
              <a:spcPct val="35000"/>
            </a:spcAft>
            <a:buNone/>
          </a:pPr>
          <a:r>
            <a:rPr lang="en-GB" sz="1600" kern="1200" dirty="0"/>
            <a:t>Supplier quality management</a:t>
          </a:r>
        </a:p>
      </dsp:txBody>
      <dsp:txXfrm>
        <a:off x="459460" y="4415894"/>
        <a:ext cx="6063538"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6057AD-83BA-F84F-B46C-67A9B112EEDB}" type="datetimeFigureOut">
              <a:rPr lang="en-US" smtClean="0"/>
              <a:t>3/22/22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3BA7CC-11C5-AE4B-836A-4C420CA8E5B8}" type="slidenum">
              <a:rPr lang="en-US" smtClean="0"/>
              <a:t>‹#›</a:t>
            </a:fld>
            <a:endParaRPr lang="en-US"/>
          </a:p>
        </p:txBody>
      </p:sp>
    </p:spTree>
    <p:extLst>
      <p:ext uri="{BB962C8B-B14F-4D97-AF65-F5344CB8AC3E}">
        <p14:creationId xmlns:p14="http://schemas.microsoft.com/office/powerpoint/2010/main" val="1091595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F1CF7-696E-7040-99FA-A790A047E781}" type="datetimeFigureOut">
              <a:rPr lang="en-US" smtClean="0"/>
              <a:t>3/22/22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52C19-2C43-7742-8180-EEC105DCD436}" type="slidenum">
              <a:rPr lang="en-US" smtClean="0"/>
              <a:t>‹#›</a:t>
            </a:fld>
            <a:endParaRPr lang="en-US"/>
          </a:p>
        </p:txBody>
      </p:sp>
    </p:spTree>
    <p:extLst>
      <p:ext uri="{BB962C8B-B14F-4D97-AF65-F5344CB8AC3E}">
        <p14:creationId xmlns:p14="http://schemas.microsoft.com/office/powerpoint/2010/main" val="101647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3200" dirty="0"/>
          </a:p>
        </p:txBody>
      </p:sp>
      <p:sp>
        <p:nvSpPr>
          <p:cNvPr id="4" name="Slide Number Placeholder 3"/>
          <p:cNvSpPr>
            <a:spLocks noGrp="1"/>
          </p:cNvSpPr>
          <p:nvPr>
            <p:ph type="sldNum" sz="quarter" idx="10"/>
          </p:nvPr>
        </p:nvSpPr>
        <p:spPr/>
        <p:txBody>
          <a:bodyPr/>
          <a:lstStyle/>
          <a:p>
            <a:fld id="{D6552C19-2C43-7742-8180-EEC105DCD436}" type="slidenum">
              <a:rPr lang="en-US" smtClean="0"/>
              <a:t>46</a:t>
            </a:fld>
            <a:endParaRPr lang="en-US"/>
          </a:p>
        </p:txBody>
      </p:sp>
    </p:spTree>
    <p:extLst>
      <p:ext uri="{BB962C8B-B14F-4D97-AF65-F5344CB8AC3E}">
        <p14:creationId xmlns:p14="http://schemas.microsoft.com/office/powerpoint/2010/main" val="848423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F246F04D-4F52-454B-9E61-8C88CBBC62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374B7E32-9A43-9B41-B84D-5B06FCAFC1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26628" name="Slide Number Placeholder 3">
            <a:extLst>
              <a:ext uri="{FF2B5EF4-FFF2-40B4-BE49-F238E27FC236}">
                <a16:creationId xmlns:a16="http://schemas.microsoft.com/office/drawing/2014/main" id="{13606C8B-A039-1D45-8FC2-FCBB03196A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0F4D42-FF13-A74A-B1D1-C85F20E7F315}" type="slidenum">
              <a:rPr lang="en-US" altLang="en-US"/>
              <a:pPr>
                <a:spcBef>
                  <a:spcPct val="0"/>
                </a:spcBef>
              </a:pPr>
              <a:t>56</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414DE8FD-6419-AA4A-94F2-4E77C2A042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8BDA21A9-5AA7-ED49-98C1-0C545DB267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28676" name="Slide Number Placeholder 3">
            <a:extLst>
              <a:ext uri="{FF2B5EF4-FFF2-40B4-BE49-F238E27FC236}">
                <a16:creationId xmlns:a16="http://schemas.microsoft.com/office/drawing/2014/main" id="{0AF0395D-296D-1C4C-9C48-6690FEB926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0DBABB-CA68-254E-AD28-FDBD68361386}" type="slidenum">
              <a:rPr lang="en-US" altLang="en-US"/>
              <a:pPr>
                <a:spcBef>
                  <a:spcPct val="0"/>
                </a:spcBef>
              </a:pPr>
              <a:t>57</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2DE20B1-D2B3-9C4A-AA31-106A6EDA71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8E6143D-D304-9044-ACB0-447B8A71A4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31748" name="Slide Number Placeholder 3">
            <a:extLst>
              <a:ext uri="{FF2B5EF4-FFF2-40B4-BE49-F238E27FC236}">
                <a16:creationId xmlns:a16="http://schemas.microsoft.com/office/drawing/2014/main" id="{3E310E17-1639-B143-9D48-748C70D7B3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A8953A-CEEC-CE4E-B81B-4BBF9FD88650}" type="slidenum">
              <a:rPr lang="en-US" altLang="en-US"/>
              <a:pPr>
                <a:spcBef>
                  <a:spcPct val="0"/>
                </a:spcBef>
              </a:pPr>
              <a:t>59</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99697FA-A278-2041-903D-C346D510CF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95C655FB-C0ED-1840-86C9-D876EE6C6D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33796" name="Slide Number Placeholder 3">
            <a:extLst>
              <a:ext uri="{FF2B5EF4-FFF2-40B4-BE49-F238E27FC236}">
                <a16:creationId xmlns:a16="http://schemas.microsoft.com/office/drawing/2014/main" id="{BD477172-B440-174C-8348-D4349581C0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CB3C6DA-87BD-6E4E-B1E3-896EA741E913}" type="slidenum">
              <a:rPr lang="en-US" altLang="en-US"/>
              <a:pPr>
                <a:spcBef>
                  <a:spcPct val="0"/>
                </a:spcBef>
              </a:pPr>
              <a:t>60</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0A4DC266-D756-FE40-9242-986AC8B672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E293FB91-A116-844C-907B-37F08ADF74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35844" name="Slide Number Placeholder 3">
            <a:extLst>
              <a:ext uri="{FF2B5EF4-FFF2-40B4-BE49-F238E27FC236}">
                <a16:creationId xmlns:a16="http://schemas.microsoft.com/office/drawing/2014/main" id="{5D1A330A-5477-CC43-BF52-8C6E636A4B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93EE71-B5BF-B143-9181-094364CC4D3C}" type="slidenum">
              <a:rPr lang="en-US" altLang="en-US"/>
              <a:pPr>
                <a:spcBef>
                  <a:spcPct val="0"/>
                </a:spcBef>
              </a:pPr>
              <a:t>61</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F9BD23CD-ED1B-404F-B498-F2F15B0C29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46D61C8A-D89D-4C4A-AD5B-553DF2BA9D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39940" name="Slide Number Placeholder 3">
            <a:extLst>
              <a:ext uri="{FF2B5EF4-FFF2-40B4-BE49-F238E27FC236}">
                <a16:creationId xmlns:a16="http://schemas.microsoft.com/office/drawing/2014/main" id="{5FCF2957-1CE4-5B43-BB39-5256BB4D4F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5EF4A0-28E8-F84D-A2D9-39DEDFC76052}" type="slidenum">
              <a:rPr lang="en-US" altLang="en-US"/>
              <a:pPr>
                <a:spcBef>
                  <a:spcPct val="0"/>
                </a:spcBef>
              </a:pPr>
              <a:t>64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2EA2BFBF-262A-9D4F-9B8D-8AE452649B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9CC30046-BBD6-5849-9A96-F2A5B39429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41988" name="Slide Number Placeholder 3">
            <a:extLst>
              <a:ext uri="{FF2B5EF4-FFF2-40B4-BE49-F238E27FC236}">
                <a16:creationId xmlns:a16="http://schemas.microsoft.com/office/drawing/2014/main" id="{CD7CF023-3F1B-C345-B41F-790F7A69C1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7DF326-415B-BE41-A594-FAEC4839D096}" type="slidenum">
              <a:rPr lang="en-US" altLang="en-US"/>
              <a:pPr>
                <a:spcBef>
                  <a:spcPct val="0"/>
                </a:spcBef>
              </a:pPr>
              <a:t>65</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EFF0ADEE-BB49-1E44-BA76-5050A60B67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EFCCD90D-EE05-394E-BED9-FF6FAED650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44036" name="Slide Number Placeholder 3">
            <a:extLst>
              <a:ext uri="{FF2B5EF4-FFF2-40B4-BE49-F238E27FC236}">
                <a16:creationId xmlns:a16="http://schemas.microsoft.com/office/drawing/2014/main" id="{B432E151-D52F-0948-878A-19988CB232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D9F642-DE4B-FC47-9AEA-9ED2F7542692}" type="slidenum">
              <a:rPr lang="en-US" altLang="en-US"/>
              <a:pPr>
                <a:spcBef>
                  <a:spcPct val="0"/>
                </a:spcBef>
              </a:pPr>
              <a:t>66</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420A77-96A2-B24D-89F9-03A08D5E22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D922714B-0DDC-FE45-A44E-E34924EDD7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46084" name="Slide Number Placeholder 3">
            <a:extLst>
              <a:ext uri="{FF2B5EF4-FFF2-40B4-BE49-F238E27FC236}">
                <a16:creationId xmlns:a16="http://schemas.microsoft.com/office/drawing/2014/main" id="{C0CC41CB-C4AD-9641-BA2F-A382F54FBE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82EECE-A947-4A46-8618-2B5D05C49882}" type="slidenum">
              <a:rPr lang="en-US" altLang="en-US"/>
              <a:pPr>
                <a:spcBef>
                  <a:spcPct val="0"/>
                </a:spcBef>
              </a:pPr>
              <a:t>67</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24ADD89-83B3-3140-9EE2-2549B7F5E9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121E363C-6D12-3E4B-B66F-BA735A01D7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48132" name="Slide Number Placeholder 3">
            <a:extLst>
              <a:ext uri="{FF2B5EF4-FFF2-40B4-BE49-F238E27FC236}">
                <a16:creationId xmlns:a16="http://schemas.microsoft.com/office/drawing/2014/main" id="{C0A56FAC-796D-FC4D-AA63-80598CA907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0CA21D9-A11F-3241-8002-7FD5B696AB83}" type="slidenum">
              <a:rPr lang="en-US" altLang="en-US"/>
              <a:pPr>
                <a:spcBef>
                  <a:spcPct val="0"/>
                </a:spcBef>
              </a:pPr>
              <a:t>68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169241D1-78A0-DF45-830A-EC5A2882D5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9769177F-1109-F14F-B81D-A48812F8CB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10244" name="Slide Number Placeholder 3">
            <a:extLst>
              <a:ext uri="{FF2B5EF4-FFF2-40B4-BE49-F238E27FC236}">
                <a16:creationId xmlns:a16="http://schemas.microsoft.com/office/drawing/2014/main" id="{EA128D29-79E8-764F-BBCD-E77E289041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CF08633-48DF-5748-A0F6-2D17D3476318}" type="slidenum">
              <a:rPr lang="en-US" altLang="en-US"/>
              <a:pPr>
                <a:spcBef>
                  <a:spcPct val="0"/>
                </a:spcBef>
              </a:pPr>
              <a:t>48</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90F966A-6443-8C4E-998E-95AD8004C6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ACB6E4E8-B9FA-BC4D-8E01-4BB37C2434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50180" name="Slide Number Placeholder 3">
            <a:extLst>
              <a:ext uri="{FF2B5EF4-FFF2-40B4-BE49-F238E27FC236}">
                <a16:creationId xmlns:a16="http://schemas.microsoft.com/office/drawing/2014/main" id="{260C8B62-51DD-A84C-9A8C-F0CE2D67E6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B549E7-6637-0847-B48F-06430B7610EB}" type="slidenum">
              <a:rPr lang="en-US" altLang="en-US"/>
              <a:pPr>
                <a:spcBef>
                  <a:spcPct val="0"/>
                </a:spcBef>
              </a:pPr>
              <a:t>69</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DF1C0BB-2145-4549-8E4A-8073591200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C3CA9A6B-4CCB-1941-96B1-8F0B174409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53252" name="Slide Number Placeholder 3">
            <a:extLst>
              <a:ext uri="{FF2B5EF4-FFF2-40B4-BE49-F238E27FC236}">
                <a16:creationId xmlns:a16="http://schemas.microsoft.com/office/drawing/2014/main" id="{8AF33FCE-6ED1-FD4E-908F-0ECCF7466C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5F74ED-ECBD-7243-AE17-21707A3ACE47}" type="slidenum">
              <a:rPr lang="en-US" altLang="en-US"/>
              <a:pPr>
                <a:spcBef>
                  <a:spcPct val="0"/>
                </a:spcBef>
              </a:pPr>
              <a:t>71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AA6D64C2-8EF5-D04F-9FA7-20F03495F9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BC433906-BE5E-5849-8929-D09A87C441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55300" name="Slide Number Placeholder 3">
            <a:extLst>
              <a:ext uri="{FF2B5EF4-FFF2-40B4-BE49-F238E27FC236}">
                <a16:creationId xmlns:a16="http://schemas.microsoft.com/office/drawing/2014/main" id="{531408D0-C35A-5144-BCB0-D7FED8CBB2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D90561-11C3-5446-A385-09E37FED90CC}" type="slidenum">
              <a:rPr lang="en-US" altLang="en-US"/>
              <a:pPr>
                <a:spcBef>
                  <a:spcPct val="0"/>
                </a:spcBef>
              </a:pPr>
              <a:t>72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D7FF6A9-90DE-A34C-AEF7-2F84920F4A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E836D3C2-BB81-5845-B904-5529E36C9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57348" name="Slide Number Placeholder 3">
            <a:extLst>
              <a:ext uri="{FF2B5EF4-FFF2-40B4-BE49-F238E27FC236}">
                <a16:creationId xmlns:a16="http://schemas.microsoft.com/office/drawing/2014/main" id="{CDFDED1D-7688-3740-8962-766594B5C9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0D5378-D55C-B343-B7A6-68CBC4C1CF1C}" type="slidenum">
              <a:rPr lang="en-US" altLang="en-US"/>
              <a:pPr>
                <a:spcBef>
                  <a:spcPct val="0"/>
                </a:spcBef>
              </a:pPr>
              <a:t>73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081EDF50-3288-A74E-A600-2B06FFEC42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C2556FE9-8964-4C4D-83CE-1FECE4C19D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59396" name="Slide Number Placeholder 3">
            <a:extLst>
              <a:ext uri="{FF2B5EF4-FFF2-40B4-BE49-F238E27FC236}">
                <a16:creationId xmlns:a16="http://schemas.microsoft.com/office/drawing/2014/main" id="{CA2FCA3C-CB9C-0A4C-892F-C30E57BD43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F095F2-3DCE-0E40-B3D5-C6F52AF4C0CE}" type="slidenum">
              <a:rPr lang="en-US" altLang="en-US"/>
              <a:pPr>
                <a:spcBef>
                  <a:spcPct val="0"/>
                </a:spcBef>
              </a:pPr>
              <a:t>74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DD6153C8-4D04-9449-B8A3-7659B57A52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99DD6F35-1B3B-3E4E-A045-6257AEB359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61444" name="Slide Number Placeholder 3">
            <a:extLst>
              <a:ext uri="{FF2B5EF4-FFF2-40B4-BE49-F238E27FC236}">
                <a16:creationId xmlns:a16="http://schemas.microsoft.com/office/drawing/2014/main" id="{BA52B7FC-7EF2-1E4F-A1F7-D2843DB5FA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672705-61F2-DC4C-936C-34E9F7718B40}" type="slidenum">
              <a:rPr lang="en-US" altLang="en-US"/>
              <a:pPr>
                <a:spcBef>
                  <a:spcPct val="0"/>
                </a:spcBef>
              </a:pPr>
              <a:t>75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77F97F4-2EA8-A841-B190-25923E14CC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2ED41639-2C8B-BC41-A4FA-3BEDC83CC2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63492" name="Slide Number Placeholder 3">
            <a:extLst>
              <a:ext uri="{FF2B5EF4-FFF2-40B4-BE49-F238E27FC236}">
                <a16:creationId xmlns:a16="http://schemas.microsoft.com/office/drawing/2014/main" id="{8EF5B4DD-F540-DE4D-B6D8-F5DB09A709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013FEC-9361-2F43-AFE0-B10F7F931EF9}" type="slidenum">
              <a:rPr lang="en-US" altLang="en-US"/>
              <a:pPr>
                <a:spcBef>
                  <a:spcPct val="0"/>
                </a:spcBef>
              </a:pPr>
              <a:t>76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FF187FC9-8B30-7343-9F88-9639F3F91B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6D57F6EF-3B45-E148-A292-E0F03A56FC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12292" name="Slide Number Placeholder 3">
            <a:extLst>
              <a:ext uri="{FF2B5EF4-FFF2-40B4-BE49-F238E27FC236}">
                <a16:creationId xmlns:a16="http://schemas.microsoft.com/office/drawing/2014/main" id="{C1516E07-A732-E34F-925A-DBCFA543B7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FADABF-D2B2-F24D-8F84-FFC16AD28358}" type="slidenum">
              <a:rPr lang="en-US" altLang="en-US"/>
              <a:pPr>
                <a:spcBef>
                  <a:spcPct val="0"/>
                </a:spcBef>
              </a:pPr>
              <a:t>49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D5623C1-B7B2-6F4B-825D-6B2239C06B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F192DC52-6CC3-E44A-A7E5-0781C2B464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14340" name="Slide Number Placeholder 3">
            <a:extLst>
              <a:ext uri="{FF2B5EF4-FFF2-40B4-BE49-F238E27FC236}">
                <a16:creationId xmlns:a16="http://schemas.microsoft.com/office/drawing/2014/main" id="{279B3CA1-F973-8B45-9229-3292AA6564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2CC646-31AF-B54B-B1EE-ED466B7E1F2C}" type="slidenum">
              <a:rPr lang="en-US" altLang="en-US"/>
              <a:pPr>
                <a:spcBef>
                  <a:spcPct val="0"/>
                </a:spcBef>
              </a:pPr>
              <a:t>50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E026558C-8FCB-A24C-B619-6A378CE969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E9B117C3-3CCD-AE4D-8E20-46DBC0C34A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16388" name="Slide Number Placeholder 3">
            <a:extLst>
              <a:ext uri="{FF2B5EF4-FFF2-40B4-BE49-F238E27FC236}">
                <a16:creationId xmlns:a16="http://schemas.microsoft.com/office/drawing/2014/main" id="{5D225DC0-F26A-934E-B8FC-8438E15B9B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850D8D-EB24-3F46-8F7F-BF2BC5D9116E}" type="slidenum">
              <a:rPr lang="en-US" altLang="en-US"/>
              <a:pPr>
                <a:spcBef>
                  <a:spcPct val="0"/>
                </a:spcBef>
              </a:pPr>
              <a:t>51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E21ABF50-94B6-2946-B5B0-FA5BA59525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8A457C58-27F1-AF4B-B62B-29E7A29EB3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18436" name="Slide Number Placeholder 3">
            <a:extLst>
              <a:ext uri="{FF2B5EF4-FFF2-40B4-BE49-F238E27FC236}">
                <a16:creationId xmlns:a16="http://schemas.microsoft.com/office/drawing/2014/main" id="{086B469B-246B-C04F-9DF7-A7E7513785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ABD9DC-F9F1-5E41-B403-A4A1ABEB32BE}" type="slidenum">
              <a:rPr lang="en-US" altLang="en-US"/>
              <a:pPr>
                <a:spcBef>
                  <a:spcPct val="0"/>
                </a:spcBef>
              </a:pPr>
              <a:t>52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36CC99-2014-8E4F-8250-7E9170B7E2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C474536E-C031-6B46-9129-F5C1652764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20484" name="Slide Number Placeholder 3">
            <a:extLst>
              <a:ext uri="{FF2B5EF4-FFF2-40B4-BE49-F238E27FC236}">
                <a16:creationId xmlns:a16="http://schemas.microsoft.com/office/drawing/2014/main" id="{6EAD38E7-09D7-4941-892D-A420A2CE25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15110A-85FD-9647-A6C3-83A89EDECAD8}" type="slidenum">
              <a:rPr lang="en-US" altLang="en-US"/>
              <a:pPr>
                <a:spcBef>
                  <a:spcPct val="0"/>
                </a:spcBef>
              </a:pPr>
              <a:t>53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C2CA5A7-D0DA-434E-8310-77BFD1FDA0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9734217F-CDD7-ED47-BFF0-09944130D9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22532" name="Slide Number Placeholder 3">
            <a:extLst>
              <a:ext uri="{FF2B5EF4-FFF2-40B4-BE49-F238E27FC236}">
                <a16:creationId xmlns:a16="http://schemas.microsoft.com/office/drawing/2014/main" id="{436302D7-B841-BF4E-BC8E-E40D916245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896B78-91F2-C24D-B15C-E8D61B99D563}" type="slidenum">
              <a:rPr lang="en-US" altLang="en-US"/>
              <a:pPr>
                <a:spcBef>
                  <a:spcPct val="0"/>
                </a:spcBef>
              </a:pPr>
              <a:t>54</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653416F-DABD-164F-85EF-C7BA9E612E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E29AC74E-A14A-C149-BD66-535C865FAF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a-IR" altLang="en-US"/>
          </a:p>
        </p:txBody>
      </p:sp>
      <p:sp>
        <p:nvSpPr>
          <p:cNvPr id="24580" name="Slide Number Placeholder 3">
            <a:extLst>
              <a:ext uri="{FF2B5EF4-FFF2-40B4-BE49-F238E27FC236}">
                <a16:creationId xmlns:a16="http://schemas.microsoft.com/office/drawing/2014/main" id="{F3F2E638-4C15-EB4F-AEAC-05D5082919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534F7C-0916-D947-81E9-B5D03A30D927}" type="slidenum">
              <a:rPr lang="en-US" altLang="en-US"/>
              <a:pPr>
                <a:spcBef>
                  <a:spcPct val="0"/>
                </a:spcBef>
              </a:pPr>
              <a:t>55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0" i="0">
                <a:solidFill>
                  <a:srgbClr val="000090"/>
                </a:solidFill>
                <a:latin typeface="Myriad Pro"/>
                <a:cs typeface="Myriad Pro"/>
              </a:defRPr>
            </a:lvl1pPr>
          </a:lstStyle>
          <a:p>
            <a:r>
              <a:rPr lang="en-US" dirty="0"/>
              <a:t>Click to edit Master title style</a:t>
            </a:r>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0" i="0">
                <a:solidFill>
                  <a:schemeClr val="bg1"/>
                </a:solidFill>
                <a:latin typeface="Myriad Pro"/>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p>
        </p:txBody>
      </p:sp>
      <p:sp>
        <p:nvSpPr>
          <p:cNvPr id="8" name="Footer Placeholder 7"/>
          <p:cNvSpPr>
            <a:spLocks noGrp="1"/>
          </p:cNvSpPr>
          <p:nvPr>
            <p:ph type="ftr" sz="quarter" idx="11"/>
          </p:nvPr>
        </p:nvSpPr>
        <p:spPr>
          <a:xfrm>
            <a:off x="285748" y="6356350"/>
            <a:ext cx="3086100" cy="365125"/>
          </a:xfrm>
          <a:prstGeom prst="rect">
            <a:avLst/>
          </a:prstGeom>
        </p:spPr>
        <p:txBody>
          <a:bodyPr/>
          <a:lstStyle>
            <a:lvl1pPr algn="l">
              <a:defRPr sz="1050">
                <a:solidFill>
                  <a:schemeClr val="bg1">
                    <a:lumMod val="75000"/>
                  </a:schemeClr>
                </a:solidFill>
                <a:latin typeface="Arial" charset="0"/>
                <a:ea typeface="Arial" charset="0"/>
                <a:cs typeface="Arial" charset="0"/>
              </a:defRPr>
            </a:lvl1pPr>
          </a:lstStyle>
          <a:p>
            <a:r>
              <a:rPr lang="en-US"/>
              <a:t>Confidential - not for circulation</a:t>
            </a:r>
          </a:p>
        </p:txBody>
      </p:sp>
      <p:sp>
        <p:nvSpPr>
          <p:cNvPr id="9" name="Slide Number Placeholder 8"/>
          <p:cNvSpPr>
            <a:spLocks noGrp="1"/>
          </p:cNvSpPr>
          <p:nvPr>
            <p:ph type="sldNum" sz="quarter" idx="12"/>
          </p:nvPr>
        </p:nvSpPr>
        <p:spPr>
          <a:xfrm>
            <a:off x="3543300" y="6356349"/>
            <a:ext cx="2057400" cy="365125"/>
          </a:xfrm>
          <a:prstGeom prst="rect">
            <a:avLst/>
          </a:prstGeom>
        </p:spPr>
        <p:txBody>
          <a:bodyPr/>
          <a:lstStyle>
            <a:lvl1pPr algn="ctr">
              <a:defRPr sz="1050">
                <a:solidFill>
                  <a:schemeClr val="bg1">
                    <a:lumMod val="75000"/>
                  </a:schemeClr>
                </a:solidFill>
                <a:latin typeface="Arial" charset="0"/>
                <a:ea typeface="Arial" charset="0"/>
                <a:cs typeface="Arial" charset="0"/>
              </a:defRPr>
            </a:lvl1pPr>
          </a:lstStyle>
          <a:p>
            <a:r>
              <a:rPr lang="en-US"/>
              <a:t>Slide </a:t>
            </a:r>
            <a:fld id="{A87E5FC1-1D42-364E-A87E-675D1BF38847}" type="slidenum">
              <a:rPr lang="en-US" smtClean="0"/>
              <a:pPr/>
              <a:t>‹#›</a:t>
            </a:fld>
            <a:endParaRPr lang="en-US"/>
          </a:p>
        </p:txBody>
      </p:sp>
    </p:spTree>
    <p:extLst>
      <p:ext uri="{BB962C8B-B14F-4D97-AF65-F5344CB8AC3E}">
        <p14:creationId xmlns:p14="http://schemas.microsoft.com/office/powerpoint/2010/main" val="29139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7" y="1056290"/>
            <a:ext cx="8727545" cy="5069873"/>
          </a:xfrm>
        </p:spPr>
        <p:txBody>
          <a:bodyPr>
            <a:normAutofit/>
          </a:bodyPr>
          <a:lstStyle>
            <a:lvl1pPr marL="342900" indent="-342900">
              <a:buFont typeface="Wingdings" charset="2"/>
              <a:buChar char="§"/>
              <a:defRPr sz="2400" b="0" i="0">
                <a:solidFill>
                  <a:schemeClr val="tx2"/>
                </a:solidFill>
                <a:latin typeface="Arial" charset="0"/>
                <a:ea typeface="Arial" charset="0"/>
                <a:cs typeface="Arial" charset="0"/>
              </a:defRPr>
            </a:lvl1pPr>
            <a:lvl2pPr>
              <a:defRPr sz="2000" b="0" i="0">
                <a:solidFill>
                  <a:schemeClr val="tx2"/>
                </a:solidFill>
                <a:latin typeface="Arial" charset="0"/>
                <a:ea typeface="Arial" charset="0"/>
                <a:cs typeface="Arial" charset="0"/>
              </a:defRPr>
            </a:lvl2pPr>
            <a:lvl3pPr>
              <a:defRPr sz="1800" b="0" i="0">
                <a:solidFill>
                  <a:schemeClr val="tx2"/>
                </a:solidFill>
                <a:latin typeface="Arial" charset="0"/>
                <a:ea typeface="Arial" charset="0"/>
                <a:cs typeface="Arial" charset="0"/>
              </a:defRPr>
            </a:lvl3pPr>
            <a:lvl4pPr>
              <a:defRPr sz="1600" b="0" i="0">
                <a:solidFill>
                  <a:schemeClr val="tx2"/>
                </a:solidFill>
                <a:latin typeface="Arial" charset="0"/>
                <a:ea typeface="Arial" charset="0"/>
                <a:cs typeface="Arial" charset="0"/>
              </a:defRPr>
            </a:lvl4pPr>
            <a:lvl5pPr>
              <a:defRPr sz="1600" b="0" i="0">
                <a:solidFill>
                  <a:schemeClr val="tx2"/>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7"/>
          <p:cNvSpPr>
            <a:spLocks noGrp="1"/>
          </p:cNvSpPr>
          <p:nvPr>
            <p:ph type="ftr" sz="quarter" idx="11"/>
          </p:nvPr>
        </p:nvSpPr>
        <p:spPr>
          <a:xfrm>
            <a:off x="285748" y="6356350"/>
            <a:ext cx="3086100" cy="365125"/>
          </a:xfrm>
          <a:prstGeom prst="rect">
            <a:avLst/>
          </a:prstGeom>
        </p:spPr>
        <p:txBody>
          <a:bodyPr/>
          <a:lstStyle>
            <a:lvl1pPr algn="l">
              <a:defRPr sz="1050">
                <a:solidFill>
                  <a:schemeClr val="bg1">
                    <a:lumMod val="75000"/>
                  </a:schemeClr>
                </a:solidFill>
                <a:latin typeface="Arial" charset="0"/>
                <a:ea typeface="Arial" charset="0"/>
                <a:cs typeface="Arial" charset="0"/>
              </a:defRPr>
            </a:lvl1pPr>
          </a:lstStyle>
          <a:p>
            <a:r>
              <a:rPr lang="en-US"/>
              <a:t>Confidential - not for circulation</a:t>
            </a:r>
          </a:p>
        </p:txBody>
      </p:sp>
      <p:sp>
        <p:nvSpPr>
          <p:cNvPr id="11" name="Slide Number Placeholder 8"/>
          <p:cNvSpPr>
            <a:spLocks noGrp="1"/>
          </p:cNvSpPr>
          <p:nvPr>
            <p:ph type="sldNum" sz="quarter" idx="12"/>
          </p:nvPr>
        </p:nvSpPr>
        <p:spPr>
          <a:xfrm>
            <a:off x="3543300" y="6356349"/>
            <a:ext cx="2057400" cy="365125"/>
          </a:xfrm>
          <a:prstGeom prst="rect">
            <a:avLst/>
          </a:prstGeom>
        </p:spPr>
        <p:txBody>
          <a:bodyPr/>
          <a:lstStyle>
            <a:lvl1pPr algn="ctr">
              <a:defRPr sz="1050">
                <a:solidFill>
                  <a:schemeClr val="bg1">
                    <a:lumMod val="75000"/>
                  </a:schemeClr>
                </a:solidFill>
                <a:latin typeface="Arial" charset="0"/>
                <a:ea typeface="Arial" charset="0"/>
                <a:cs typeface="Arial" charset="0"/>
              </a:defRPr>
            </a:lvl1pPr>
          </a:lstStyle>
          <a:p>
            <a:r>
              <a:rPr lang="en-US"/>
              <a:t>Slide </a:t>
            </a:r>
            <a:fld id="{A87E5FC1-1D42-364E-A87E-675D1BF38847}" type="slidenum">
              <a:rPr lang="en-US" smtClean="0"/>
              <a:pPr/>
              <a:t>‹#›</a:t>
            </a:fld>
            <a:endParaRPr lang="en-US"/>
          </a:p>
        </p:txBody>
      </p:sp>
      <p:sp>
        <p:nvSpPr>
          <p:cNvPr id="13" name="Content Placeholder 2"/>
          <p:cNvSpPr>
            <a:spLocks noGrp="1"/>
          </p:cNvSpPr>
          <p:nvPr>
            <p:ph idx="13"/>
          </p:nvPr>
        </p:nvSpPr>
        <p:spPr>
          <a:xfrm>
            <a:off x="179386" y="156367"/>
            <a:ext cx="8727545" cy="523220"/>
          </a:xfrm>
          <a:solidFill>
            <a:schemeClr val="tx2"/>
          </a:solidFill>
        </p:spPr>
        <p:txBody>
          <a:bodyPr>
            <a:noAutofit/>
          </a:bodyPr>
          <a:lstStyle>
            <a:lvl1pPr marL="0" indent="0">
              <a:buFont typeface="Wingdings" charset="2"/>
              <a:buNone/>
              <a:defRPr sz="2800" b="0" i="0">
                <a:solidFill>
                  <a:schemeClr val="bg1"/>
                </a:solidFill>
                <a:latin typeface="Arial" charset="0"/>
                <a:ea typeface="Arial" charset="0"/>
                <a:cs typeface="Arial" charset="0"/>
              </a:defRPr>
            </a:lvl1pPr>
            <a:lvl2pPr>
              <a:defRPr sz="2000" b="0" i="0">
                <a:solidFill>
                  <a:srgbClr val="000090"/>
                </a:solidFill>
                <a:latin typeface="Arial" charset="0"/>
                <a:ea typeface="Arial" charset="0"/>
                <a:cs typeface="Arial" charset="0"/>
              </a:defRPr>
            </a:lvl2pPr>
            <a:lvl3pPr>
              <a:defRPr sz="1800" b="0" i="0">
                <a:solidFill>
                  <a:srgbClr val="000090"/>
                </a:solidFill>
                <a:latin typeface="Arial" charset="0"/>
                <a:ea typeface="Arial" charset="0"/>
                <a:cs typeface="Arial" charset="0"/>
              </a:defRPr>
            </a:lvl3pPr>
            <a:lvl4pPr>
              <a:defRPr sz="1600" b="0" i="0">
                <a:solidFill>
                  <a:srgbClr val="000090"/>
                </a:solidFill>
                <a:latin typeface="Arial" charset="0"/>
                <a:ea typeface="Arial" charset="0"/>
                <a:cs typeface="Arial" charset="0"/>
              </a:defRPr>
            </a:lvl4pPr>
            <a:lvl5pPr>
              <a:defRPr sz="1600" b="0" i="0">
                <a:solidFill>
                  <a:srgbClr val="000090"/>
                </a:solidFill>
                <a:latin typeface="Arial" charset="0"/>
                <a:ea typeface="Arial" charset="0"/>
                <a:cs typeface="Arial" charset="0"/>
              </a:defRPr>
            </a:lvl5pPr>
          </a:lstStyle>
          <a:p>
            <a:pPr lvl="0"/>
            <a:r>
              <a:rPr lang="en-US" dirty="0"/>
              <a:t>Click to edit Master </a:t>
            </a:r>
            <a:r>
              <a:rPr lang="en-US"/>
              <a:t>text styles</a:t>
            </a:r>
            <a:endParaRPr lang="en-US" dirty="0"/>
          </a:p>
        </p:txBody>
      </p:sp>
    </p:spTree>
    <p:extLst>
      <p:ext uri="{BB962C8B-B14F-4D97-AF65-F5344CB8AC3E}">
        <p14:creationId xmlns:p14="http://schemas.microsoft.com/office/powerpoint/2010/main" val="247506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Footer Placeholder 7"/>
          <p:cNvSpPr>
            <a:spLocks noGrp="1"/>
          </p:cNvSpPr>
          <p:nvPr>
            <p:ph type="ftr" sz="quarter" idx="11"/>
          </p:nvPr>
        </p:nvSpPr>
        <p:spPr>
          <a:xfrm>
            <a:off x="285748" y="6356350"/>
            <a:ext cx="3086100" cy="365125"/>
          </a:xfrm>
          <a:prstGeom prst="rect">
            <a:avLst/>
          </a:prstGeom>
        </p:spPr>
        <p:txBody>
          <a:bodyPr/>
          <a:lstStyle>
            <a:lvl1pPr algn="l">
              <a:defRPr sz="1050">
                <a:solidFill>
                  <a:schemeClr val="bg1">
                    <a:lumMod val="75000"/>
                  </a:schemeClr>
                </a:solidFill>
                <a:latin typeface="Arial" charset="0"/>
                <a:ea typeface="Arial" charset="0"/>
                <a:cs typeface="Arial" charset="0"/>
              </a:defRPr>
            </a:lvl1pPr>
          </a:lstStyle>
          <a:p>
            <a:r>
              <a:rPr lang="en-US"/>
              <a:t>Confidential - not for circulation</a:t>
            </a:r>
          </a:p>
        </p:txBody>
      </p:sp>
      <p:sp>
        <p:nvSpPr>
          <p:cNvPr id="11" name="Slide Number Placeholder 8"/>
          <p:cNvSpPr>
            <a:spLocks noGrp="1"/>
          </p:cNvSpPr>
          <p:nvPr>
            <p:ph type="sldNum" sz="quarter" idx="12"/>
          </p:nvPr>
        </p:nvSpPr>
        <p:spPr>
          <a:xfrm>
            <a:off x="3543300" y="6356349"/>
            <a:ext cx="2057400" cy="365125"/>
          </a:xfrm>
          <a:prstGeom prst="rect">
            <a:avLst/>
          </a:prstGeom>
        </p:spPr>
        <p:txBody>
          <a:bodyPr/>
          <a:lstStyle>
            <a:lvl1pPr algn="ctr">
              <a:defRPr sz="1050">
                <a:solidFill>
                  <a:schemeClr val="bg1">
                    <a:lumMod val="75000"/>
                  </a:schemeClr>
                </a:solidFill>
                <a:latin typeface="Arial" charset="0"/>
                <a:ea typeface="Arial" charset="0"/>
                <a:cs typeface="Arial" charset="0"/>
              </a:defRPr>
            </a:lvl1pPr>
          </a:lstStyle>
          <a:p>
            <a:r>
              <a:rPr lang="en-US"/>
              <a:t>Slide </a:t>
            </a:r>
            <a:fld id="{A87E5FC1-1D42-364E-A87E-675D1BF38847}" type="slidenum">
              <a:rPr lang="en-US" smtClean="0"/>
              <a:pPr/>
              <a:t>‹#›</a:t>
            </a:fld>
            <a:endParaRPr lang="en-US"/>
          </a:p>
        </p:txBody>
      </p:sp>
      <p:sp>
        <p:nvSpPr>
          <p:cNvPr id="13" name="Content Placeholder 2"/>
          <p:cNvSpPr>
            <a:spLocks noGrp="1"/>
          </p:cNvSpPr>
          <p:nvPr>
            <p:ph idx="13"/>
          </p:nvPr>
        </p:nvSpPr>
        <p:spPr>
          <a:xfrm>
            <a:off x="0" y="0"/>
            <a:ext cx="9144000" cy="6858000"/>
          </a:xfrm>
          <a:solidFill>
            <a:schemeClr val="tx2"/>
          </a:solidFill>
        </p:spPr>
        <p:txBody>
          <a:bodyPr>
            <a:noAutofit/>
          </a:bodyPr>
          <a:lstStyle>
            <a:lvl1pPr marL="0" indent="0">
              <a:buFont typeface="Wingdings" charset="2"/>
              <a:buNone/>
              <a:defRPr sz="3600" b="0" i="0">
                <a:solidFill>
                  <a:schemeClr val="bg1"/>
                </a:solidFill>
                <a:latin typeface="Arial" charset="0"/>
                <a:ea typeface="Arial" charset="0"/>
                <a:cs typeface="Arial" charset="0"/>
              </a:defRPr>
            </a:lvl1pPr>
            <a:lvl2pPr>
              <a:defRPr sz="2000" b="0" i="0">
                <a:solidFill>
                  <a:srgbClr val="000090"/>
                </a:solidFill>
                <a:latin typeface="Arial" charset="0"/>
                <a:ea typeface="Arial" charset="0"/>
                <a:cs typeface="Arial" charset="0"/>
              </a:defRPr>
            </a:lvl2pPr>
            <a:lvl3pPr>
              <a:defRPr sz="1800" b="0" i="0">
                <a:solidFill>
                  <a:srgbClr val="000090"/>
                </a:solidFill>
                <a:latin typeface="Arial" charset="0"/>
                <a:ea typeface="Arial" charset="0"/>
                <a:cs typeface="Arial" charset="0"/>
              </a:defRPr>
            </a:lvl3pPr>
            <a:lvl4pPr>
              <a:defRPr sz="1600" b="0" i="0">
                <a:solidFill>
                  <a:srgbClr val="000090"/>
                </a:solidFill>
                <a:latin typeface="Arial" charset="0"/>
                <a:ea typeface="Arial" charset="0"/>
                <a:cs typeface="Arial" charset="0"/>
              </a:defRPr>
            </a:lvl4pPr>
            <a:lvl5pPr>
              <a:defRPr sz="1600" b="0" i="0">
                <a:solidFill>
                  <a:srgbClr val="000090"/>
                </a:solidFill>
                <a:latin typeface="Arial" charset="0"/>
                <a:ea typeface="Arial" charset="0"/>
                <a:cs typeface="Arial" charset="0"/>
              </a:defRPr>
            </a:lvl5pPr>
          </a:lstStyle>
          <a:p>
            <a:pPr lvl="0"/>
            <a:endParaRPr lang="en-US" dirty="0"/>
          </a:p>
          <a:p>
            <a:pPr lvl="0"/>
            <a:endParaRPr lang="en-US" dirty="0"/>
          </a:p>
          <a:p>
            <a:pPr lvl="0"/>
            <a:endParaRPr lang="en-US" dirty="0"/>
          </a:p>
          <a:p>
            <a:pPr lvl="0"/>
            <a:r>
              <a:rPr lang="en-US" dirty="0"/>
              <a:t>	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a:lstStyle/>
          <a:p>
            <a:r>
              <a:rPr lang="nl-BE"/>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Tree>
    <p:extLst>
      <p:ext uri="{BB962C8B-B14F-4D97-AF65-F5344CB8AC3E}">
        <p14:creationId xmlns:p14="http://schemas.microsoft.com/office/powerpoint/2010/main" val="138912559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BE31-59D3-F246-AA18-4B7C461F0894}"/>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2F10E7B7-768D-9749-8C05-98D66142D71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6694F0-3FBC-5B4F-BBC4-C27FBC543654}"/>
              </a:ext>
            </a:extLst>
          </p:cNvPr>
          <p:cNvSpPr>
            <a:spLocks noGrp="1"/>
          </p:cNvSpPr>
          <p:nvPr>
            <p:ph type="dt" sz="half" idx="10"/>
          </p:nvPr>
        </p:nvSpPr>
        <p:spPr/>
        <p:txBody>
          <a:bodyPr/>
          <a:lstStyle/>
          <a:p>
            <a:pPr>
              <a:defRPr/>
            </a:pPr>
            <a:fld id="{0F6B5823-AE52-9F48-9638-4041FA9B1578}" type="datetimeFigureOut">
              <a:rPr lang="en-US" smtClean="0"/>
              <a:pPr>
                <a:defRPr/>
              </a:pPr>
              <a:t>3/22/22</a:t>
            </a:fld>
            <a:endParaRPr lang="en-US"/>
          </a:p>
        </p:txBody>
      </p:sp>
      <p:sp>
        <p:nvSpPr>
          <p:cNvPr id="5" name="Footer Placeholder 4">
            <a:extLst>
              <a:ext uri="{FF2B5EF4-FFF2-40B4-BE49-F238E27FC236}">
                <a16:creationId xmlns:a16="http://schemas.microsoft.com/office/drawing/2014/main" id="{7F84FE24-A8A9-8E48-A0F3-D8FEAF4FA3E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D905E8-0C25-9D49-A206-A3175588D2EC}"/>
              </a:ext>
            </a:extLst>
          </p:cNvPr>
          <p:cNvSpPr>
            <a:spLocks noGrp="1"/>
          </p:cNvSpPr>
          <p:nvPr>
            <p:ph type="sldNum" sz="quarter" idx="12"/>
          </p:nvPr>
        </p:nvSpPr>
        <p:spPr/>
        <p:txBody>
          <a:bodyPr/>
          <a:lstStyle/>
          <a:p>
            <a:fld id="{F24AFEDC-340C-F147-988B-F8F70F57674B}" type="slidenum">
              <a:rPr lang="en-US" altLang="en-US" smtClean="0"/>
              <a:pPr/>
              <a:t>‹#›</a:t>
            </a:fld>
            <a:endParaRPr lang="en-US" altLang="en-US"/>
          </a:p>
        </p:txBody>
      </p:sp>
    </p:spTree>
    <p:extLst>
      <p:ext uri="{BB962C8B-B14F-4D97-AF65-F5344CB8AC3E}">
        <p14:creationId xmlns:p14="http://schemas.microsoft.com/office/powerpoint/2010/main" val="338243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9A762-4D35-B244-80E6-AD42F0F363EB}"/>
              </a:ext>
            </a:extLst>
          </p:cNvPr>
          <p:cNvSpPr>
            <a:spLocks noGrp="1"/>
          </p:cNvSpPr>
          <p:nvPr>
            <p:ph type="dt" sz="half" idx="10"/>
          </p:nvPr>
        </p:nvSpPr>
        <p:spPr/>
        <p:txBody>
          <a:bodyPr/>
          <a:lstStyle/>
          <a:p>
            <a:pPr>
              <a:defRPr/>
            </a:pPr>
            <a:fld id="{F1FDC94C-A404-A948-8945-FCADD703A58A}" type="datetimeFigureOut">
              <a:rPr lang="en-US" smtClean="0"/>
              <a:pPr>
                <a:defRPr/>
              </a:pPr>
              <a:t>3/22/22</a:t>
            </a:fld>
            <a:endParaRPr lang="en-US"/>
          </a:p>
        </p:txBody>
      </p:sp>
      <p:sp>
        <p:nvSpPr>
          <p:cNvPr id="3" name="Footer Placeholder 2">
            <a:extLst>
              <a:ext uri="{FF2B5EF4-FFF2-40B4-BE49-F238E27FC236}">
                <a16:creationId xmlns:a16="http://schemas.microsoft.com/office/drawing/2014/main" id="{2A4D7ECB-167D-8D4C-8E7C-1D5D4179434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FCE646C-1695-6A43-895B-28D6B80B3F55}"/>
              </a:ext>
            </a:extLst>
          </p:cNvPr>
          <p:cNvSpPr>
            <a:spLocks noGrp="1"/>
          </p:cNvSpPr>
          <p:nvPr>
            <p:ph type="sldNum" sz="quarter" idx="12"/>
          </p:nvPr>
        </p:nvSpPr>
        <p:spPr/>
        <p:txBody>
          <a:bodyPr/>
          <a:lstStyle/>
          <a:p>
            <a:fld id="{005AC14C-1916-7D4C-B369-4C416842E548}" type="slidenum">
              <a:rPr lang="en-US" altLang="en-US" smtClean="0"/>
              <a:pPr/>
              <a:t>‹#›</a:t>
            </a:fld>
            <a:endParaRPr lang="en-US" altLang="en-US"/>
          </a:p>
        </p:txBody>
      </p:sp>
    </p:spTree>
    <p:extLst>
      <p:ext uri="{BB962C8B-B14F-4D97-AF65-F5344CB8AC3E}">
        <p14:creationId xmlns:p14="http://schemas.microsoft.com/office/powerpoint/2010/main" val="122633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72574" cy="6858000"/>
          </a:xfrm>
          <a:prstGeom prst="rect">
            <a:avLst/>
          </a:prstGeom>
        </p:spPr>
      </p:pic>
      <p:sp>
        <p:nvSpPr>
          <p:cNvPr id="14" name="Footer Placeholder 7"/>
          <p:cNvSpPr>
            <a:spLocks noGrp="1"/>
          </p:cNvSpPr>
          <p:nvPr>
            <p:ph type="ftr" sz="quarter" idx="3"/>
          </p:nvPr>
        </p:nvSpPr>
        <p:spPr>
          <a:xfrm>
            <a:off x="285748" y="6356350"/>
            <a:ext cx="3086100" cy="365125"/>
          </a:xfrm>
          <a:prstGeom prst="rect">
            <a:avLst/>
          </a:prstGeom>
        </p:spPr>
        <p:txBody>
          <a:bodyPr/>
          <a:lstStyle>
            <a:lvl1pPr algn="l">
              <a:defRPr sz="1050">
                <a:solidFill>
                  <a:schemeClr val="bg1">
                    <a:lumMod val="75000"/>
                  </a:schemeClr>
                </a:solidFill>
                <a:latin typeface="Arial" charset="0"/>
                <a:ea typeface="Arial" charset="0"/>
                <a:cs typeface="Arial" charset="0"/>
              </a:defRPr>
            </a:lvl1pPr>
          </a:lstStyle>
          <a:p>
            <a:r>
              <a:rPr lang="en-US"/>
              <a:t>Confidential - not for circulation</a:t>
            </a:r>
          </a:p>
        </p:txBody>
      </p:sp>
      <p:sp>
        <p:nvSpPr>
          <p:cNvPr id="15" name="Slide Number Placeholder 8"/>
          <p:cNvSpPr>
            <a:spLocks noGrp="1"/>
          </p:cNvSpPr>
          <p:nvPr>
            <p:ph type="sldNum" sz="quarter" idx="4"/>
          </p:nvPr>
        </p:nvSpPr>
        <p:spPr>
          <a:xfrm>
            <a:off x="3543300" y="6356349"/>
            <a:ext cx="2057400" cy="365125"/>
          </a:xfrm>
          <a:prstGeom prst="rect">
            <a:avLst/>
          </a:prstGeom>
        </p:spPr>
        <p:txBody>
          <a:bodyPr/>
          <a:lstStyle>
            <a:lvl1pPr algn="ctr">
              <a:defRPr sz="1050">
                <a:solidFill>
                  <a:schemeClr val="bg1">
                    <a:lumMod val="75000"/>
                  </a:schemeClr>
                </a:solidFill>
                <a:latin typeface="Arial" charset="0"/>
                <a:ea typeface="Arial" charset="0"/>
                <a:cs typeface="Arial" charset="0"/>
              </a:defRPr>
            </a:lvl1pPr>
          </a:lstStyle>
          <a:p>
            <a:r>
              <a:rPr lang="en-US"/>
              <a:t>Slide </a:t>
            </a:r>
            <a:fld id="{A87E5FC1-1D42-364E-A87E-675D1BF38847}" type="slidenum">
              <a:rPr lang="en-US" smtClean="0"/>
              <a:pPr/>
              <a:t>‹#›</a:t>
            </a:fld>
            <a:endParaRPr lang="en-US"/>
          </a:p>
        </p:txBody>
      </p:sp>
    </p:spTree>
    <p:extLst>
      <p:ext uri="{BB962C8B-B14F-4D97-AF65-F5344CB8AC3E}">
        <p14:creationId xmlns:p14="http://schemas.microsoft.com/office/powerpoint/2010/main" val="3479214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Corn_starch" TargetMode="External"/><Relationship Id="rId2" Type="http://schemas.openxmlformats.org/officeDocument/2006/relationships/hyperlink" Target="https://en.wikipedia.org/wiki/Renewable_resource" TargetMode="External"/><Relationship Id="rId1" Type="http://schemas.openxmlformats.org/officeDocument/2006/relationships/slideLayout" Target="../slideLayouts/slideLayout5.xml"/><Relationship Id="rId6" Type="http://schemas.openxmlformats.org/officeDocument/2006/relationships/hyperlink" Target="https://en.wikipedia.org/wiki/Bioplastic" TargetMode="External"/><Relationship Id="rId5" Type="http://schemas.openxmlformats.org/officeDocument/2006/relationships/hyperlink" Target="https://en.wikipedia.org/wiki/Sugarcane" TargetMode="External"/><Relationship Id="rId4" Type="http://schemas.openxmlformats.org/officeDocument/2006/relationships/hyperlink" Target="https://en.wikipedia.org/wiki/Tapioc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nchor="ctr"/>
          <a:lstStyle/>
          <a:p>
            <a:pPr algn="ctr"/>
            <a:endParaRPr lang="en-US" dirty="0">
              <a:latin typeface="Arial" charset="0"/>
              <a:ea typeface="Arial" charset="0"/>
              <a:cs typeface="Arial" charset="0"/>
            </a:endParaRPr>
          </a:p>
          <a:p>
            <a:pPr algn="ctr"/>
            <a:r>
              <a:rPr lang="en-US" dirty="0"/>
              <a:t> </a:t>
            </a:r>
            <a:endParaRPr lang="en-US" i="1" dirty="0"/>
          </a:p>
          <a:p>
            <a:pPr algn="ctr"/>
            <a:r>
              <a:rPr lang="en-GB" b="1" dirty="0"/>
              <a:t>The role of raw materials, packaging materials and process parameters in driving quality improvement of </a:t>
            </a:r>
            <a:r>
              <a:rPr lang="en-GB" b="1" dirty="0" err="1"/>
              <a:t>Promasidor</a:t>
            </a:r>
            <a:r>
              <a:rPr lang="en-GB" b="1" dirty="0"/>
              <a:t> Nigeria's products </a:t>
            </a:r>
            <a:endParaRPr lang="en-GB" dirty="0"/>
          </a:p>
          <a:p>
            <a:pPr algn="ctr"/>
            <a:endParaRPr lang="en-US" i="1" dirty="0"/>
          </a:p>
          <a:p>
            <a:pPr algn="ctr"/>
            <a:endParaRPr lang="en-US" i="1" dirty="0"/>
          </a:p>
          <a:p>
            <a:r>
              <a:rPr lang="en-US" dirty="0">
                <a:latin typeface="Arial" charset="0"/>
                <a:ea typeface="Arial" charset="0"/>
                <a:cs typeface="Arial" charset="0"/>
              </a:rPr>
              <a:t>		</a:t>
            </a:r>
            <a:endParaRPr lang="en-US" i="1" dirty="0"/>
          </a:p>
        </p:txBody>
      </p:sp>
      <p:sp>
        <p:nvSpPr>
          <p:cNvPr id="5" name="Footer Placeholder 4"/>
          <p:cNvSpPr>
            <a:spLocks noGrp="1"/>
          </p:cNvSpPr>
          <p:nvPr>
            <p:ph type="ftr" sz="quarter" idx="11"/>
          </p:nvPr>
        </p:nvSpPr>
        <p:spPr/>
        <p:txBody>
          <a:bodyPr/>
          <a:lstStyle/>
          <a:p>
            <a:r>
              <a:rPr lang="en-US"/>
              <a:t>Confidential - not for circulation</a:t>
            </a:r>
            <a:endParaRPr lang="en-US" dirty="0"/>
          </a:p>
        </p:txBody>
      </p:sp>
      <p:sp>
        <p:nvSpPr>
          <p:cNvPr id="6" name="Slide Number Placeholder 5"/>
          <p:cNvSpPr>
            <a:spLocks noGrp="1"/>
          </p:cNvSpPr>
          <p:nvPr>
            <p:ph type="sldNum" sz="quarter" idx="12"/>
          </p:nvPr>
        </p:nvSpPr>
        <p:spPr/>
        <p:txBody>
          <a:bodyPr/>
          <a:lstStyle/>
          <a:p>
            <a:r>
              <a:rPr lang="en-US"/>
              <a:t>Slide </a:t>
            </a:r>
            <a:fld id="{A87E5FC1-1D42-364E-A87E-675D1BF38847}" type="slidenum">
              <a:rPr lang="en-US" smtClean="0"/>
              <a:pPr/>
              <a:t>0</a:t>
            </a:fld>
            <a:endParaRPr lang="en-US" dirty="0"/>
          </a:p>
        </p:txBody>
      </p:sp>
    </p:spTree>
    <p:extLst>
      <p:ext uri="{BB962C8B-B14F-4D97-AF65-F5344CB8AC3E}">
        <p14:creationId xmlns:p14="http://schemas.microsoft.com/office/powerpoint/2010/main" val="359970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E5DB7E-2A85-3849-9E9F-3CE95FDD88C9}"/>
              </a:ext>
            </a:extLst>
          </p:cNvPr>
          <p:cNvSpPr>
            <a:spLocks noGrp="1"/>
          </p:cNvSpPr>
          <p:nvPr>
            <p:ph idx="1"/>
          </p:nvPr>
        </p:nvSpPr>
        <p:spPr/>
        <p:txBody>
          <a:bodyPr/>
          <a:lstStyle/>
          <a:p>
            <a:r>
              <a:rPr lang="en-GB" dirty="0"/>
              <a:t>Does the new material present a potential safety or handling concern to the employees or the facility (such as a flammable material or an irritating powder that needs venting)?</a:t>
            </a:r>
          </a:p>
          <a:p>
            <a:r>
              <a:rPr lang="en-GB" dirty="0"/>
              <a:t>Are there additional reporting requirements?</a:t>
            </a:r>
          </a:p>
          <a:p>
            <a:endParaRPr lang="en-NG" dirty="0"/>
          </a:p>
        </p:txBody>
      </p:sp>
      <p:sp>
        <p:nvSpPr>
          <p:cNvPr id="3" name="Footer Placeholder 2">
            <a:extLst>
              <a:ext uri="{FF2B5EF4-FFF2-40B4-BE49-F238E27FC236}">
                <a16:creationId xmlns:a16="http://schemas.microsoft.com/office/drawing/2014/main" id="{025469D9-B8A4-7A44-882C-91BB6BF372B0}"/>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55C55905-F5F6-E84C-8D93-33B0A272AE5D}"/>
              </a:ext>
            </a:extLst>
          </p:cNvPr>
          <p:cNvSpPr>
            <a:spLocks noGrp="1"/>
          </p:cNvSpPr>
          <p:nvPr>
            <p:ph type="sldNum" sz="quarter" idx="12"/>
          </p:nvPr>
        </p:nvSpPr>
        <p:spPr/>
        <p:txBody>
          <a:bodyPr/>
          <a:lstStyle/>
          <a:p>
            <a:r>
              <a:rPr lang="en-US"/>
              <a:t>Slide </a:t>
            </a:r>
            <a:fld id="{A87E5FC1-1D42-364E-A87E-675D1BF38847}" type="slidenum">
              <a:rPr lang="en-US" smtClean="0"/>
              <a:pPr/>
              <a:t>9</a:t>
            </a:fld>
            <a:endParaRPr lang="en-US"/>
          </a:p>
        </p:txBody>
      </p:sp>
      <p:sp>
        <p:nvSpPr>
          <p:cNvPr id="5" name="Content Placeholder 4">
            <a:extLst>
              <a:ext uri="{FF2B5EF4-FFF2-40B4-BE49-F238E27FC236}">
                <a16:creationId xmlns:a16="http://schemas.microsoft.com/office/drawing/2014/main" id="{2779A66C-1A08-8744-8DCE-9F4F4B9DBDBD}"/>
              </a:ext>
            </a:extLst>
          </p:cNvPr>
          <p:cNvSpPr>
            <a:spLocks noGrp="1"/>
          </p:cNvSpPr>
          <p:nvPr>
            <p:ph idx="13"/>
          </p:nvPr>
        </p:nvSpPr>
        <p:spPr/>
        <p:txBody>
          <a:bodyPr/>
          <a:lstStyle/>
          <a:p>
            <a:r>
              <a:rPr lang="en-GB" b="1" i="1" dirty="0"/>
              <a:t>Occupational Health and Safety Considerations </a:t>
            </a:r>
            <a:endParaRPr lang="en-GB" dirty="0"/>
          </a:p>
          <a:p>
            <a:endParaRPr lang="en-NG" dirty="0"/>
          </a:p>
        </p:txBody>
      </p:sp>
    </p:spTree>
    <p:extLst>
      <p:ext uri="{BB962C8B-B14F-4D97-AF65-F5344CB8AC3E}">
        <p14:creationId xmlns:p14="http://schemas.microsoft.com/office/powerpoint/2010/main" val="389134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EBDB9C-C92F-084E-9943-48361E30380F}"/>
              </a:ext>
            </a:extLst>
          </p:cNvPr>
          <p:cNvSpPr>
            <a:spLocks noGrp="1"/>
          </p:cNvSpPr>
          <p:nvPr>
            <p:ph idx="1"/>
          </p:nvPr>
        </p:nvSpPr>
        <p:spPr/>
        <p:txBody>
          <a:bodyPr/>
          <a:lstStyle/>
          <a:p>
            <a:r>
              <a:rPr lang="en-GB" dirty="0"/>
              <a:t>Are there potential toxic levels of the raw material? If so, how is potential purposeful abuse handled?</a:t>
            </a:r>
            <a:endParaRPr lang="en-NG" dirty="0"/>
          </a:p>
        </p:txBody>
      </p:sp>
      <p:sp>
        <p:nvSpPr>
          <p:cNvPr id="3" name="Footer Placeholder 2">
            <a:extLst>
              <a:ext uri="{FF2B5EF4-FFF2-40B4-BE49-F238E27FC236}">
                <a16:creationId xmlns:a16="http://schemas.microsoft.com/office/drawing/2014/main" id="{A34CBEC5-002D-DD4F-B4ED-F089D2F5BB34}"/>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765ED12F-AD39-4841-A410-30B5AA01BBBE}"/>
              </a:ext>
            </a:extLst>
          </p:cNvPr>
          <p:cNvSpPr>
            <a:spLocks noGrp="1"/>
          </p:cNvSpPr>
          <p:nvPr>
            <p:ph type="sldNum" sz="quarter" idx="12"/>
          </p:nvPr>
        </p:nvSpPr>
        <p:spPr/>
        <p:txBody>
          <a:bodyPr/>
          <a:lstStyle/>
          <a:p>
            <a:r>
              <a:rPr lang="en-US"/>
              <a:t>Slide </a:t>
            </a:r>
            <a:fld id="{A87E5FC1-1D42-364E-A87E-675D1BF38847}" type="slidenum">
              <a:rPr lang="en-US" smtClean="0"/>
              <a:pPr/>
              <a:t>10</a:t>
            </a:fld>
            <a:endParaRPr lang="en-US"/>
          </a:p>
        </p:txBody>
      </p:sp>
      <p:sp>
        <p:nvSpPr>
          <p:cNvPr id="5" name="Content Placeholder 4">
            <a:extLst>
              <a:ext uri="{FF2B5EF4-FFF2-40B4-BE49-F238E27FC236}">
                <a16:creationId xmlns:a16="http://schemas.microsoft.com/office/drawing/2014/main" id="{C5049F9C-0ABE-9D48-819D-D59128A1466B}"/>
              </a:ext>
            </a:extLst>
          </p:cNvPr>
          <p:cNvSpPr>
            <a:spLocks noGrp="1"/>
          </p:cNvSpPr>
          <p:nvPr>
            <p:ph idx="13"/>
          </p:nvPr>
        </p:nvSpPr>
        <p:spPr/>
        <p:txBody>
          <a:bodyPr/>
          <a:lstStyle/>
          <a:p>
            <a:r>
              <a:rPr lang="en-GB" b="1" i="1" dirty="0"/>
              <a:t>Food </a:t>
            </a:r>
            <a:r>
              <a:rPr lang="en-GB" b="1" i="1" dirty="0" err="1"/>
              <a:t>Defense</a:t>
            </a:r>
            <a:r>
              <a:rPr lang="en-GB" b="1" i="1" dirty="0"/>
              <a:t> Considerations</a:t>
            </a:r>
            <a:endParaRPr lang="en-NG" dirty="0"/>
          </a:p>
        </p:txBody>
      </p:sp>
    </p:spTree>
    <p:extLst>
      <p:ext uri="{BB962C8B-B14F-4D97-AF65-F5344CB8AC3E}">
        <p14:creationId xmlns:p14="http://schemas.microsoft.com/office/powerpoint/2010/main" val="211468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1914ED-5EC7-3845-BBF3-1C2B44891E0A}"/>
              </a:ext>
            </a:extLst>
          </p:cNvPr>
          <p:cNvSpPr>
            <a:spLocks noGrp="1"/>
          </p:cNvSpPr>
          <p:nvPr>
            <p:ph idx="1"/>
          </p:nvPr>
        </p:nvSpPr>
        <p:spPr/>
        <p:txBody>
          <a:bodyPr>
            <a:normAutofit fontScale="85000" lnSpcReduction="10000"/>
          </a:bodyPr>
          <a:lstStyle/>
          <a:p>
            <a:r>
              <a:rPr lang="en-GB" dirty="0"/>
              <a:t>Find historic information about the material via search engines (e.g., “pathogen + name of the material”; “recall + name of the material”; “foodborne illness + name of the materials”)</a:t>
            </a:r>
          </a:p>
          <a:p>
            <a:r>
              <a:rPr lang="en-GB" dirty="0"/>
              <a:t>The food safety team assesses the potential biological, chemical, and physical hazards affiliated with the raw material (HACCP/HARPC review) as well as affiliated prerequisite programs and downstream prevention/elimination/reduction steps for identified hazards.</a:t>
            </a:r>
          </a:p>
          <a:p>
            <a:r>
              <a:rPr lang="en-GB" dirty="0"/>
              <a:t>Determine if existing product safety measures are circumnavigated (e.g., the particle size is too large for the existing sifters or metalized packaging passing through a downstream metal detector).</a:t>
            </a:r>
          </a:p>
          <a:p>
            <a:r>
              <a:rPr lang="en-GB" dirty="0"/>
              <a:t>Are additional processing steps necessary (e.g., an invert and clean if glass containers are the new material being used)?</a:t>
            </a:r>
          </a:p>
          <a:p>
            <a:r>
              <a:rPr lang="en-GB" dirty="0"/>
              <a:t>Do new programs or procedures need to be developed (e.g., an allergen program and/or validation that the existing change-over procedures are effective in removing a different allergen)?</a:t>
            </a:r>
          </a:p>
          <a:p>
            <a:pPr marL="0" indent="0">
              <a:buNone/>
            </a:pPr>
            <a:br>
              <a:rPr lang="en-GB" dirty="0"/>
            </a:br>
            <a:endParaRPr lang="en-GB" dirty="0"/>
          </a:p>
          <a:p>
            <a:endParaRPr lang="en-NG" dirty="0"/>
          </a:p>
        </p:txBody>
      </p:sp>
      <p:sp>
        <p:nvSpPr>
          <p:cNvPr id="3" name="Footer Placeholder 2">
            <a:extLst>
              <a:ext uri="{FF2B5EF4-FFF2-40B4-BE49-F238E27FC236}">
                <a16:creationId xmlns:a16="http://schemas.microsoft.com/office/drawing/2014/main" id="{C050CD49-E442-5148-A4A5-642369BAF4D5}"/>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DE4B768-6777-8F4E-B9DC-9D679587B255}"/>
              </a:ext>
            </a:extLst>
          </p:cNvPr>
          <p:cNvSpPr>
            <a:spLocks noGrp="1"/>
          </p:cNvSpPr>
          <p:nvPr>
            <p:ph type="sldNum" sz="quarter" idx="12"/>
          </p:nvPr>
        </p:nvSpPr>
        <p:spPr/>
        <p:txBody>
          <a:bodyPr/>
          <a:lstStyle/>
          <a:p>
            <a:r>
              <a:rPr lang="en-US"/>
              <a:t>Slide </a:t>
            </a:r>
            <a:fld id="{A87E5FC1-1D42-364E-A87E-675D1BF38847}" type="slidenum">
              <a:rPr lang="en-US" smtClean="0"/>
              <a:pPr/>
              <a:t>11</a:t>
            </a:fld>
            <a:endParaRPr lang="en-US"/>
          </a:p>
        </p:txBody>
      </p:sp>
      <p:sp>
        <p:nvSpPr>
          <p:cNvPr id="5" name="Content Placeholder 4">
            <a:extLst>
              <a:ext uri="{FF2B5EF4-FFF2-40B4-BE49-F238E27FC236}">
                <a16:creationId xmlns:a16="http://schemas.microsoft.com/office/drawing/2014/main" id="{FD2DB104-E883-D54E-BE7E-65C451CBB958}"/>
              </a:ext>
            </a:extLst>
          </p:cNvPr>
          <p:cNvSpPr>
            <a:spLocks noGrp="1"/>
          </p:cNvSpPr>
          <p:nvPr>
            <p:ph idx="13"/>
          </p:nvPr>
        </p:nvSpPr>
        <p:spPr/>
        <p:txBody>
          <a:bodyPr/>
          <a:lstStyle/>
          <a:p>
            <a:r>
              <a:rPr lang="en-GB" b="1" i="1" dirty="0"/>
              <a:t>Product Safety Considerations </a:t>
            </a:r>
            <a:endParaRPr lang="en-NG" dirty="0"/>
          </a:p>
        </p:txBody>
      </p:sp>
    </p:spTree>
    <p:extLst>
      <p:ext uri="{BB962C8B-B14F-4D97-AF65-F5344CB8AC3E}">
        <p14:creationId xmlns:p14="http://schemas.microsoft.com/office/powerpoint/2010/main" val="24526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8302C0-65D4-EC4A-A980-D4CF36EC6D3F}"/>
              </a:ext>
            </a:extLst>
          </p:cNvPr>
          <p:cNvSpPr>
            <a:spLocks noGrp="1"/>
          </p:cNvSpPr>
          <p:nvPr>
            <p:ph idx="1"/>
          </p:nvPr>
        </p:nvSpPr>
        <p:spPr/>
        <p:txBody>
          <a:bodyPr/>
          <a:lstStyle/>
          <a:p>
            <a:r>
              <a:rPr lang="en-GB" dirty="0"/>
              <a:t>Can the plant appropriately handle the material (e.g., is sufficient storage capacity and special equipment or preparation available)?</a:t>
            </a:r>
          </a:p>
          <a:p>
            <a:r>
              <a:rPr lang="en-GB" dirty="0"/>
              <a:t>Is the existing equipment capable of handling the material (</a:t>
            </a:r>
            <a:r>
              <a:rPr lang="en-GB" dirty="0" err="1"/>
              <a:t>e.g.,granulation</a:t>
            </a:r>
            <a:r>
              <a:rPr lang="en-GB" dirty="0"/>
              <a:t> is too large for the dispenser)?</a:t>
            </a:r>
          </a:p>
          <a:p>
            <a:endParaRPr lang="en-NG" dirty="0"/>
          </a:p>
        </p:txBody>
      </p:sp>
      <p:sp>
        <p:nvSpPr>
          <p:cNvPr id="3" name="Footer Placeholder 2">
            <a:extLst>
              <a:ext uri="{FF2B5EF4-FFF2-40B4-BE49-F238E27FC236}">
                <a16:creationId xmlns:a16="http://schemas.microsoft.com/office/drawing/2014/main" id="{A9D0DAF8-C394-C246-843C-D94EECB94F10}"/>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B221CFB-29F8-D044-9FF4-722824923A39}"/>
              </a:ext>
            </a:extLst>
          </p:cNvPr>
          <p:cNvSpPr>
            <a:spLocks noGrp="1"/>
          </p:cNvSpPr>
          <p:nvPr>
            <p:ph type="sldNum" sz="quarter" idx="12"/>
          </p:nvPr>
        </p:nvSpPr>
        <p:spPr/>
        <p:txBody>
          <a:bodyPr/>
          <a:lstStyle/>
          <a:p>
            <a:r>
              <a:rPr lang="en-US"/>
              <a:t>Slide </a:t>
            </a:r>
            <a:fld id="{A87E5FC1-1D42-364E-A87E-675D1BF38847}" type="slidenum">
              <a:rPr lang="en-US" smtClean="0"/>
              <a:pPr/>
              <a:t>12</a:t>
            </a:fld>
            <a:endParaRPr lang="en-US"/>
          </a:p>
        </p:txBody>
      </p:sp>
      <p:sp>
        <p:nvSpPr>
          <p:cNvPr id="5" name="Content Placeholder 4">
            <a:extLst>
              <a:ext uri="{FF2B5EF4-FFF2-40B4-BE49-F238E27FC236}">
                <a16:creationId xmlns:a16="http://schemas.microsoft.com/office/drawing/2014/main" id="{48B74C8C-BAB3-D248-9031-51D9DE1A5CE9}"/>
              </a:ext>
            </a:extLst>
          </p:cNvPr>
          <p:cNvSpPr>
            <a:spLocks noGrp="1"/>
          </p:cNvSpPr>
          <p:nvPr>
            <p:ph idx="13"/>
          </p:nvPr>
        </p:nvSpPr>
        <p:spPr/>
        <p:txBody>
          <a:bodyPr/>
          <a:lstStyle/>
          <a:p>
            <a:r>
              <a:rPr lang="en-GB" b="1" i="1" dirty="0"/>
              <a:t>Facility and Equipment Capabilities </a:t>
            </a:r>
            <a:endParaRPr lang="en-NG" dirty="0"/>
          </a:p>
        </p:txBody>
      </p:sp>
    </p:spTree>
    <p:extLst>
      <p:ext uri="{BB962C8B-B14F-4D97-AF65-F5344CB8AC3E}">
        <p14:creationId xmlns:p14="http://schemas.microsoft.com/office/powerpoint/2010/main" val="86813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D9FE66-1D39-5646-B6BA-BA84AB8BA796}"/>
              </a:ext>
            </a:extLst>
          </p:cNvPr>
          <p:cNvSpPr>
            <a:spLocks noGrp="1"/>
          </p:cNvSpPr>
          <p:nvPr>
            <p:ph idx="1"/>
          </p:nvPr>
        </p:nvSpPr>
        <p:spPr/>
        <p:txBody>
          <a:bodyPr/>
          <a:lstStyle/>
          <a:p>
            <a:r>
              <a:rPr lang="en-GB" dirty="0"/>
              <a:t>Are there additional costs associated with the material, such as holding for COA review and/or in-house testing, additional </a:t>
            </a:r>
            <a:r>
              <a:rPr lang="en-GB" dirty="0" err="1"/>
              <a:t>labor</a:t>
            </a:r>
            <a:r>
              <a:rPr lang="en-GB" dirty="0"/>
              <a:t>, decreased line flexibility, increased time for changeovers, increased lead time prior to use (such as thawing, hydration and mixing, etc.)?</a:t>
            </a:r>
          </a:p>
          <a:p>
            <a:r>
              <a:rPr lang="en-GB" dirty="0"/>
              <a:t>Will additional rotation controls be necessary for short shelf-life materials and will there be additional costs affiliated with more frequent delivery?</a:t>
            </a:r>
          </a:p>
          <a:p>
            <a:pPr marL="0" indent="0">
              <a:buNone/>
            </a:pPr>
            <a:br>
              <a:rPr lang="en-GB" dirty="0"/>
            </a:br>
            <a:endParaRPr lang="en-GB" dirty="0"/>
          </a:p>
          <a:p>
            <a:endParaRPr lang="en-NG" dirty="0"/>
          </a:p>
        </p:txBody>
      </p:sp>
      <p:sp>
        <p:nvSpPr>
          <p:cNvPr id="3" name="Footer Placeholder 2">
            <a:extLst>
              <a:ext uri="{FF2B5EF4-FFF2-40B4-BE49-F238E27FC236}">
                <a16:creationId xmlns:a16="http://schemas.microsoft.com/office/drawing/2014/main" id="{EA5A7DFE-1669-CA44-BAF4-BE64E90F4B26}"/>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26659BD5-BF54-5C4B-B68A-016FAC5E4C86}"/>
              </a:ext>
            </a:extLst>
          </p:cNvPr>
          <p:cNvSpPr>
            <a:spLocks noGrp="1"/>
          </p:cNvSpPr>
          <p:nvPr>
            <p:ph type="sldNum" sz="quarter" idx="12"/>
          </p:nvPr>
        </p:nvSpPr>
        <p:spPr/>
        <p:txBody>
          <a:bodyPr/>
          <a:lstStyle/>
          <a:p>
            <a:r>
              <a:rPr lang="en-US"/>
              <a:t>Slide </a:t>
            </a:r>
            <a:fld id="{A87E5FC1-1D42-364E-A87E-675D1BF38847}" type="slidenum">
              <a:rPr lang="en-US" smtClean="0"/>
              <a:pPr/>
              <a:t>13</a:t>
            </a:fld>
            <a:endParaRPr lang="en-US"/>
          </a:p>
        </p:txBody>
      </p:sp>
      <p:sp>
        <p:nvSpPr>
          <p:cNvPr id="5" name="Content Placeholder 4">
            <a:extLst>
              <a:ext uri="{FF2B5EF4-FFF2-40B4-BE49-F238E27FC236}">
                <a16:creationId xmlns:a16="http://schemas.microsoft.com/office/drawing/2014/main" id="{1F38D6A1-0A87-0B49-88E3-6005E2615999}"/>
              </a:ext>
            </a:extLst>
          </p:cNvPr>
          <p:cNvSpPr>
            <a:spLocks noGrp="1"/>
          </p:cNvSpPr>
          <p:nvPr>
            <p:ph idx="13"/>
          </p:nvPr>
        </p:nvSpPr>
        <p:spPr/>
        <p:txBody>
          <a:bodyPr/>
          <a:lstStyle/>
          <a:p>
            <a:r>
              <a:rPr lang="en-GB" b="1" i="1" dirty="0"/>
              <a:t>Material and Production Costs </a:t>
            </a:r>
            <a:endParaRPr lang="en-NG" dirty="0"/>
          </a:p>
        </p:txBody>
      </p:sp>
    </p:spTree>
    <p:extLst>
      <p:ext uri="{BB962C8B-B14F-4D97-AF65-F5344CB8AC3E}">
        <p14:creationId xmlns:p14="http://schemas.microsoft.com/office/powerpoint/2010/main" val="62696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A743BC-0EAF-8F42-8FC3-9F81A5E47B12}"/>
              </a:ext>
            </a:extLst>
          </p:cNvPr>
          <p:cNvSpPr>
            <a:spLocks noGrp="1"/>
          </p:cNvSpPr>
          <p:nvPr>
            <p:ph idx="1"/>
          </p:nvPr>
        </p:nvSpPr>
        <p:spPr/>
        <p:txBody>
          <a:bodyPr>
            <a:normAutofit fontScale="85000" lnSpcReduction="10000"/>
          </a:bodyPr>
          <a:lstStyle/>
          <a:p>
            <a:pPr marL="0" indent="0">
              <a:buNone/>
            </a:pPr>
            <a:r>
              <a:rPr lang="en-GB" b="1" i="1" dirty="0"/>
              <a:t>Flexibility in sourcing and cost </a:t>
            </a:r>
            <a:endParaRPr lang="en-GB" dirty="0"/>
          </a:p>
          <a:p>
            <a:r>
              <a:rPr lang="en-GB" dirty="0"/>
              <a:t>Is the material a commodity-type item that can be purchased from multiple sources? If so, compare existing specifications from multiple suppliers; allow comparison bidding/purchasing.</a:t>
            </a:r>
          </a:p>
          <a:p>
            <a:r>
              <a:rPr lang="en-GB" dirty="0"/>
              <a:t>Can the tolerances for characteristics be expanded to be able to purchase from more than one source or a wider range of possible, existing materials (such as granulation size for materials that are going to be dissolved or melted)?</a:t>
            </a:r>
          </a:p>
          <a:p>
            <a:r>
              <a:rPr lang="en-GB" dirty="0"/>
              <a:t>Can purchasing find a similar functionality material that costs less or has fewer concerns?</a:t>
            </a:r>
          </a:p>
          <a:p>
            <a:pPr>
              <a:buFont typeface="Wingdings" pitchFamily="2" charset="2"/>
              <a:buChar char="§"/>
            </a:pPr>
            <a:r>
              <a:rPr lang="en-GB" b="1" i="1" dirty="0"/>
              <a:t>Size and type of packaging based on forecast use</a:t>
            </a:r>
            <a:br>
              <a:rPr lang="en-GB" dirty="0"/>
            </a:br>
            <a:r>
              <a:rPr lang="en-GB" dirty="0"/>
              <a:t>Typically, the larger the container purchased, the cheaper the cost-per-pound. However, if the forecast is for use of 100 pounds in a year, what is the appropriate-sized container to purchase? It would not make sense to purchase in 50 pound bags (multiple handlings of the package with resulting potential of damage or contamination) or in a Super-</a:t>
            </a:r>
            <a:r>
              <a:rPr lang="en-GB" dirty="0" err="1"/>
              <a:t>Sak</a:t>
            </a:r>
            <a:r>
              <a:rPr lang="en-GB" dirty="0"/>
              <a:t> (with destruction of, or potential use of, expired materials).</a:t>
            </a:r>
          </a:p>
          <a:p>
            <a:endParaRPr lang="en-NG" dirty="0"/>
          </a:p>
        </p:txBody>
      </p:sp>
      <p:sp>
        <p:nvSpPr>
          <p:cNvPr id="3" name="Footer Placeholder 2">
            <a:extLst>
              <a:ext uri="{FF2B5EF4-FFF2-40B4-BE49-F238E27FC236}">
                <a16:creationId xmlns:a16="http://schemas.microsoft.com/office/drawing/2014/main" id="{4230740F-90D8-5E42-9AA3-212B34159437}"/>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39DE745D-0E46-5141-A37F-F9B78174B13F}"/>
              </a:ext>
            </a:extLst>
          </p:cNvPr>
          <p:cNvSpPr>
            <a:spLocks noGrp="1"/>
          </p:cNvSpPr>
          <p:nvPr>
            <p:ph type="sldNum" sz="quarter" idx="12"/>
          </p:nvPr>
        </p:nvSpPr>
        <p:spPr/>
        <p:txBody>
          <a:bodyPr/>
          <a:lstStyle/>
          <a:p>
            <a:r>
              <a:rPr lang="en-US"/>
              <a:t>Slide </a:t>
            </a:r>
            <a:fld id="{A87E5FC1-1D42-364E-A87E-675D1BF38847}" type="slidenum">
              <a:rPr lang="en-US" smtClean="0"/>
              <a:pPr/>
              <a:t>14</a:t>
            </a:fld>
            <a:endParaRPr lang="en-US"/>
          </a:p>
        </p:txBody>
      </p:sp>
      <p:sp>
        <p:nvSpPr>
          <p:cNvPr id="5" name="Content Placeholder 4">
            <a:extLst>
              <a:ext uri="{FF2B5EF4-FFF2-40B4-BE49-F238E27FC236}">
                <a16:creationId xmlns:a16="http://schemas.microsoft.com/office/drawing/2014/main" id="{A87D55C3-334C-4944-9C3A-143A4EFE7F50}"/>
              </a:ext>
            </a:extLst>
          </p:cNvPr>
          <p:cNvSpPr>
            <a:spLocks noGrp="1"/>
          </p:cNvSpPr>
          <p:nvPr>
            <p:ph idx="13"/>
          </p:nvPr>
        </p:nvSpPr>
        <p:spPr/>
        <p:txBody>
          <a:bodyPr/>
          <a:lstStyle/>
          <a:p>
            <a:r>
              <a:rPr lang="en-GB" b="1" dirty="0"/>
              <a:t>Post-Trial Discussions </a:t>
            </a:r>
            <a:endParaRPr lang="en-NG" dirty="0"/>
          </a:p>
        </p:txBody>
      </p:sp>
    </p:spTree>
    <p:extLst>
      <p:ext uri="{BB962C8B-B14F-4D97-AF65-F5344CB8AC3E}">
        <p14:creationId xmlns:p14="http://schemas.microsoft.com/office/powerpoint/2010/main" val="239990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758DED-F48E-6948-975B-6988A5DC9D3C}"/>
              </a:ext>
            </a:extLst>
          </p:cNvPr>
          <p:cNvSpPr>
            <a:spLocks noGrp="1"/>
          </p:cNvSpPr>
          <p:nvPr>
            <p:ph idx="1"/>
          </p:nvPr>
        </p:nvSpPr>
        <p:spPr/>
        <p:txBody>
          <a:bodyPr>
            <a:normAutofit fontScale="85000" lnSpcReduction="20000"/>
          </a:bodyPr>
          <a:lstStyle/>
          <a:p>
            <a:r>
              <a:rPr lang="en-GB" dirty="0"/>
              <a:t>After the team has discussed and agreed upon the key characteristics for the raw material, the next step is to document these expectations. This can be as simple using as the dated Technical Data Sheet from the supplier. A purchase order should list the supplier’s specific name and item number for the material. A recommendation is to include the revision date of the Technical Data Sheet (with associated specifications).</a:t>
            </a:r>
          </a:p>
          <a:p>
            <a:r>
              <a:rPr lang="en-GB" dirty="0"/>
              <a:t>As a company grows, or your requirements become more complex, the supplier’s information is expanded upon within your own specifications. At a minimum, the information should include technical and food safety information, including:</a:t>
            </a:r>
          </a:p>
          <a:p>
            <a:pPr lvl="1"/>
            <a:r>
              <a:rPr lang="en-GB" dirty="0"/>
              <a:t>The name of the product and the supplier’s item number.</a:t>
            </a:r>
          </a:p>
          <a:p>
            <a:pPr lvl="1"/>
            <a:r>
              <a:rPr lang="en-GB" dirty="0"/>
              <a:t>Components or composition of the material.</a:t>
            </a:r>
          </a:p>
          <a:p>
            <a:pPr lvl="1"/>
            <a:r>
              <a:rPr lang="en-GB" dirty="0"/>
              <a:t>The presence of regulated or customer-recognized food allergens.</a:t>
            </a:r>
          </a:p>
          <a:p>
            <a:pPr lvl="1"/>
            <a:r>
              <a:rPr lang="en-GB" dirty="0"/>
              <a:t>Organoleptic information (appearance, </a:t>
            </a:r>
            <a:r>
              <a:rPr lang="en-GB" dirty="0" err="1"/>
              <a:t>flavor</a:t>
            </a:r>
            <a:r>
              <a:rPr lang="en-GB" dirty="0"/>
              <a:t>, and aroma).</a:t>
            </a:r>
          </a:p>
          <a:p>
            <a:pPr lvl="1"/>
            <a:r>
              <a:rPr lang="en-GB" dirty="0"/>
              <a:t>Pertinent physical, chemical, and microbiological information.</a:t>
            </a:r>
          </a:p>
          <a:p>
            <a:pPr lvl="1"/>
            <a:r>
              <a:rPr lang="en-GB" dirty="0"/>
              <a:t>Shipping and storage information.</a:t>
            </a:r>
          </a:p>
          <a:p>
            <a:pPr lvl="1"/>
            <a:r>
              <a:rPr lang="en-GB" dirty="0"/>
              <a:t>Shelf life.</a:t>
            </a:r>
          </a:p>
          <a:p>
            <a:pPr lvl="1"/>
            <a:r>
              <a:rPr lang="en-GB" dirty="0"/>
              <a:t>Handling directions.</a:t>
            </a:r>
          </a:p>
          <a:p>
            <a:endParaRPr lang="en-NG" dirty="0"/>
          </a:p>
        </p:txBody>
      </p:sp>
      <p:sp>
        <p:nvSpPr>
          <p:cNvPr id="3" name="Footer Placeholder 2">
            <a:extLst>
              <a:ext uri="{FF2B5EF4-FFF2-40B4-BE49-F238E27FC236}">
                <a16:creationId xmlns:a16="http://schemas.microsoft.com/office/drawing/2014/main" id="{BF47349C-256B-E841-809A-52C43CFFA8DB}"/>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CC1C44FA-F68E-CF48-AFD4-97FDEFAC4493}"/>
              </a:ext>
            </a:extLst>
          </p:cNvPr>
          <p:cNvSpPr>
            <a:spLocks noGrp="1"/>
          </p:cNvSpPr>
          <p:nvPr>
            <p:ph type="sldNum" sz="quarter" idx="12"/>
          </p:nvPr>
        </p:nvSpPr>
        <p:spPr/>
        <p:txBody>
          <a:bodyPr/>
          <a:lstStyle/>
          <a:p>
            <a:r>
              <a:rPr lang="en-US"/>
              <a:t>Slide </a:t>
            </a:r>
            <a:fld id="{A87E5FC1-1D42-364E-A87E-675D1BF38847}" type="slidenum">
              <a:rPr lang="en-US" smtClean="0"/>
              <a:pPr/>
              <a:t>15</a:t>
            </a:fld>
            <a:endParaRPr lang="en-US"/>
          </a:p>
        </p:txBody>
      </p:sp>
      <p:sp>
        <p:nvSpPr>
          <p:cNvPr id="5" name="Content Placeholder 4">
            <a:extLst>
              <a:ext uri="{FF2B5EF4-FFF2-40B4-BE49-F238E27FC236}">
                <a16:creationId xmlns:a16="http://schemas.microsoft.com/office/drawing/2014/main" id="{8E11CFC7-68A7-BA43-99E2-8B2B22DF77B1}"/>
              </a:ext>
            </a:extLst>
          </p:cNvPr>
          <p:cNvSpPr>
            <a:spLocks noGrp="1"/>
          </p:cNvSpPr>
          <p:nvPr>
            <p:ph idx="13"/>
          </p:nvPr>
        </p:nvSpPr>
        <p:spPr/>
        <p:txBody>
          <a:bodyPr/>
          <a:lstStyle/>
          <a:p>
            <a:r>
              <a:rPr lang="en-GB" b="1" dirty="0"/>
              <a:t>Raw Material Specifications </a:t>
            </a:r>
            <a:endParaRPr lang="en-NG" dirty="0"/>
          </a:p>
        </p:txBody>
      </p:sp>
    </p:spTree>
    <p:extLst>
      <p:ext uri="{BB962C8B-B14F-4D97-AF65-F5344CB8AC3E}">
        <p14:creationId xmlns:p14="http://schemas.microsoft.com/office/powerpoint/2010/main" val="5020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487DDA-AA83-9340-9A2A-DB75926ECEC6}"/>
              </a:ext>
            </a:extLst>
          </p:cNvPr>
          <p:cNvSpPr>
            <a:spLocks noGrp="1"/>
          </p:cNvSpPr>
          <p:nvPr>
            <p:ph idx="1"/>
          </p:nvPr>
        </p:nvSpPr>
        <p:spPr/>
        <p:txBody>
          <a:bodyPr>
            <a:normAutofit fontScale="85000" lnSpcReduction="20000"/>
          </a:bodyPr>
          <a:lstStyle/>
          <a:p>
            <a:r>
              <a:rPr lang="en-GB" b="1" i="1" dirty="0"/>
              <a:t>General name </a:t>
            </a:r>
            <a:br>
              <a:rPr lang="en-GB" dirty="0"/>
            </a:br>
            <a:r>
              <a:rPr lang="en-GB" dirty="0"/>
              <a:t>Material identification can be general for commodity-type products or those with a standard of identity, such as salt, granulated sugar, FD&amp;C Yellow #5, and so forth. General names or descriptors ease use and sharing specifications, especially when soliciting and comparing prices between multiple suppliers.</a:t>
            </a:r>
          </a:p>
          <a:p>
            <a:r>
              <a:rPr lang="en-GB" b="1" i="1" dirty="0"/>
              <a:t>Material-specific name </a:t>
            </a:r>
            <a:br>
              <a:rPr lang="en-GB" dirty="0"/>
            </a:br>
            <a:r>
              <a:rPr lang="en-GB" dirty="0"/>
              <a:t>A product-specific name or number may be assigned by the supplier when the item is a unique or proprietary material (such as with most </a:t>
            </a:r>
            <a:r>
              <a:rPr lang="en-GB" dirty="0" err="1"/>
              <a:t>flavors</a:t>
            </a:r>
            <a:r>
              <a:rPr lang="en-GB" dirty="0"/>
              <a:t>).</a:t>
            </a:r>
          </a:p>
          <a:p>
            <a:r>
              <a:rPr lang="en-GB" b="1" i="1" dirty="0"/>
              <a:t>Item number </a:t>
            </a:r>
            <a:br>
              <a:rPr lang="en-GB" dirty="0"/>
            </a:br>
            <a:r>
              <a:rPr lang="en-GB" dirty="0"/>
              <a:t>This is the number you assign to the purchased item in order to track materials within your system.</a:t>
            </a:r>
          </a:p>
          <a:p>
            <a:r>
              <a:rPr lang="en-GB" b="1" dirty="0"/>
              <a:t>Components </a:t>
            </a:r>
            <a:br>
              <a:rPr lang="en-GB" dirty="0"/>
            </a:br>
            <a:r>
              <a:rPr lang="en-GB" dirty="0"/>
              <a:t>The ingredient/material composition is listed in decreasing order of presence or as outlined in </a:t>
            </a:r>
            <a:r>
              <a:rPr lang="en-GB" dirty="0" err="1"/>
              <a:t>labeling</a:t>
            </a:r>
            <a:r>
              <a:rPr lang="en-GB" dirty="0"/>
              <a:t> regulations. For packaging materials, the specific composition of the packaging material would be specified, such as glass, polyethylene (PET), polypropylene (PPE), and so forth.</a:t>
            </a:r>
          </a:p>
          <a:p>
            <a:endParaRPr lang="en-NG" dirty="0"/>
          </a:p>
        </p:txBody>
      </p:sp>
      <p:sp>
        <p:nvSpPr>
          <p:cNvPr id="3" name="Footer Placeholder 2">
            <a:extLst>
              <a:ext uri="{FF2B5EF4-FFF2-40B4-BE49-F238E27FC236}">
                <a16:creationId xmlns:a16="http://schemas.microsoft.com/office/drawing/2014/main" id="{FB011D4C-3985-DC4B-8169-CBEDC259E229}"/>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CBF2C697-44C8-0648-AF68-5778537C091F}"/>
              </a:ext>
            </a:extLst>
          </p:cNvPr>
          <p:cNvSpPr>
            <a:spLocks noGrp="1"/>
          </p:cNvSpPr>
          <p:nvPr>
            <p:ph type="sldNum" sz="quarter" idx="12"/>
          </p:nvPr>
        </p:nvSpPr>
        <p:spPr/>
        <p:txBody>
          <a:bodyPr/>
          <a:lstStyle/>
          <a:p>
            <a:r>
              <a:rPr lang="en-US"/>
              <a:t>Slide </a:t>
            </a:r>
            <a:fld id="{A87E5FC1-1D42-364E-A87E-675D1BF38847}" type="slidenum">
              <a:rPr lang="en-US" smtClean="0"/>
              <a:pPr/>
              <a:t>16</a:t>
            </a:fld>
            <a:endParaRPr lang="en-US"/>
          </a:p>
        </p:txBody>
      </p:sp>
      <p:sp>
        <p:nvSpPr>
          <p:cNvPr id="5" name="Content Placeholder 4">
            <a:extLst>
              <a:ext uri="{FF2B5EF4-FFF2-40B4-BE49-F238E27FC236}">
                <a16:creationId xmlns:a16="http://schemas.microsoft.com/office/drawing/2014/main" id="{48DA4970-038B-064E-A681-730110B78FC9}"/>
              </a:ext>
            </a:extLst>
          </p:cNvPr>
          <p:cNvSpPr>
            <a:spLocks noGrp="1"/>
          </p:cNvSpPr>
          <p:nvPr>
            <p:ph idx="13"/>
          </p:nvPr>
        </p:nvSpPr>
        <p:spPr/>
        <p:txBody>
          <a:bodyPr/>
          <a:lstStyle/>
          <a:p>
            <a:r>
              <a:rPr lang="en-GB" b="1" dirty="0"/>
              <a:t>Product Name </a:t>
            </a:r>
            <a:endParaRPr lang="en-GB" dirty="0"/>
          </a:p>
          <a:p>
            <a:endParaRPr lang="en-NG" dirty="0"/>
          </a:p>
        </p:txBody>
      </p:sp>
    </p:spTree>
    <p:extLst>
      <p:ext uri="{BB962C8B-B14F-4D97-AF65-F5344CB8AC3E}">
        <p14:creationId xmlns:p14="http://schemas.microsoft.com/office/powerpoint/2010/main" val="346456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ADF6C-D774-124A-B707-DEB3BF362CF0}"/>
              </a:ext>
            </a:extLst>
          </p:cNvPr>
          <p:cNvSpPr>
            <a:spLocks noGrp="1"/>
          </p:cNvSpPr>
          <p:nvPr>
            <p:ph idx="1"/>
          </p:nvPr>
        </p:nvSpPr>
        <p:spPr/>
        <p:txBody>
          <a:bodyPr>
            <a:normAutofit fontScale="92500" lnSpcReduction="20000"/>
          </a:bodyPr>
          <a:lstStyle/>
          <a:p>
            <a:r>
              <a:rPr lang="en-GB" b="1" dirty="0"/>
              <a:t>Food Allergens </a:t>
            </a:r>
            <a:br>
              <a:rPr lang="en-GB" dirty="0"/>
            </a:br>
            <a:r>
              <a:rPr lang="en-GB" dirty="0"/>
              <a:t>It is not unusual for a supplier’s Technical Data Sheet to state that the material does not contain an allergen. If you are controlling more than these, ensure you receive written confirmation of the presence/absence of the allergens you are managing.</a:t>
            </a:r>
          </a:p>
          <a:p>
            <a:br>
              <a:rPr lang="en-GB" dirty="0"/>
            </a:br>
            <a:r>
              <a:rPr lang="en-GB" b="1" dirty="0"/>
              <a:t>Organoleptic Information </a:t>
            </a:r>
            <a:br>
              <a:rPr lang="en-GB" dirty="0"/>
            </a:br>
            <a:r>
              <a:rPr lang="en-GB" dirty="0"/>
              <a:t>Organoleptic characteristics are tested with your senses, including visual appearance, aroma, and </a:t>
            </a:r>
            <a:r>
              <a:rPr lang="en-GB" dirty="0" err="1"/>
              <a:t>flavor</a:t>
            </a:r>
            <a:r>
              <a:rPr lang="en-GB" dirty="0"/>
              <a:t>. This brief description is typically used during the receipt or pre-use at the plant to confirm that basic expectations are met or identify issues that can be readily checked by appearance (puree rather than whole fruit), aroma (off </a:t>
            </a:r>
            <a:r>
              <a:rPr lang="en-GB" dirty="0" err="1"/>
              <a:t>odors</a:t>
            </a:r>
            <a:r>
              <a:rPr lang="en-GB" dirty="0"/>
              <a:t> such as musty or chemical), or </a:t>
            </a:r>
            <a:r>
              <a:rPr lang="en-GB" dirty="0" err="1"/>
              <a:t>flavor</a:t>
            </a:r>
            <a:r>
              <a:rPr lang="en-GB" dirty="0"/>
              <a:t> (caramelization with high fructose corn syrup or rancidity with oils).</a:t>
            </a:r>
          </a:p>
          <a:p>
            <a:pPr marL="0" indent="0">
              <a:buNone/>
            </a:pPr>
            <a:br>
              <a:rPr lang="en-GB" b="1" dirty="0"/>
            </a:br>
            <a:endParaRPr lang="en-GB" dirty="0"/>
          </a:p>
          <a:p>
            <a:endParaRPr lang="en-NG" dirty="0"/>
          </a:p>
        </p:txBody>
      </p:sp>
      <p:sp>
        <p:nvSpPr>
          <p:cNvPr id="3" name="Footer Placeholder 2">
            <a:extLst>
              <a:ext uri="{FF2B5EF4-FFF2-40B4-BE49-F238E27FC236}">
                <a16:creationId xmlns:a16="http://schemas.microsoft.com/office/drawing/2014/main" id="{E35227A8-8E0D-1B44-82EE-43AE8E1B5C1A}"/>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261A1AF3-D2EC-974B-BE1C-47CE11E17294}"/>
              </a:ext>
            </a:extLst>
          </p:cNvPr>
          <p:cNvSpPr>
            <a:spLocks noGrp="1"/>
          </p:cNvSpPr>
          <p:nvPr>
            <p:ph type="sldNum" sz="quarter" idx="12"/>
          </p:nvPr>
        </p:nvSpPr>
        <p:spPr/>
        <p:txBody>
          <a:bodyPr/>
          <a:lstStyle/>
          <a:p>
            <a:r>
              <a:rPr lang="en-US"/>
              <a:t>Slide </a:t>
            </a:r>
            <a:fld id="{A87E5FC1-1D42-364E-A87E-675D1BF38847}" type="slidenum">
              <a:rPr lang="en-US" smtClean="0"/>
              <a:pPr/>
              <a:t>17</a:t>
            </a:fld>
            <a:endParaRPr lang="en-US"/>
          </a:p>
        </p:txBody>
      </p:sp>
      <p:sp>
        <p:nvSpPr>
          <p:cNvPr id="5" name="Content Placeholder 4">
            <a:extLst>
              <a:ext uri="{FF2B5EF4-FFF2-40B4-BE49-F238E27FC236}">
                <a16:creationId xmlns:a16="http://schemas.microsoft.com/office/drawing/2014/main" id="{7E719C29-1879-AE48-A3FD-62C9675A1786}"/>
              </a:ext>
            </a:extLst>
          </p:cNvPr>
          <p:cNvSpPr>
            <a:spLocks noGrp="1"/>
          </p:cNvSpPr>
          <p:nvPr>
            <p:ph idx="13"/>
          </p:nvPr>
        </p:nvSpPr>
        <p:spPr/>
        <p:txBody>
          <a:bodyPr/>
          <a:lstStyle/>
          <a:p>
            <a:r>
              <a:rPr lang="en-GB" b="1" dirty="0"/>
              <a:t>Product Name Contd.</a:t>
            </a:r>
            <a:endParaRPr lang="en-GB" dirty="0"/>
          </a:p>
          <a:p>
            <a:endParaRPr lang="en-NG" dirty="0"/>
          </a:p>
        </p:txBody>
      </p:sp>
    </p:spTree>
    <p:extLst>
      <p:ext uri="{BB962C8B-B14F-4D97-AF65-F5344CB8AC3E}">
        <p14:creationId xmlns:p14="http://schemas.microsoft.com/office/powerpoint/2010/main" val="2559155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7A253A-508D-2C4D-9D8D-F25BB341DAA2}"/>
              </a:ext>
            </a:extLst>
          </p:cNvPr>
          <p:cNvSpPr>
            <a:spLocks noGrp="1"/>
          </p:cNvSpPr>
          <p:nvPr>
            <p:ph idx="1"/>
          </p:nvPr>
        </p:nvSpPr>
        <p:spPr/>
        <p:txBody>
          <a:bodyPr>
            <a:normAutofit/>
          </a:bodyPr>
          <a:lstStyle/>
          <a:p>
            <a:r>
              <a:rPr lang="en-GB" dirty="0"/>
              <a:t>Analytical characteristics typically require testing with instruments rather than your senses. For example, an organoleptic description of a product could be “red liquid” and the analytical information would be the colorimeter reading.</a:t>
            </a:r>
          </a:p>
          <a:p>
            <a:r>
              <a:rPr lang="en-GB" dirty="0"/>
              <a:t>Characteristics to be outlined include those affiliated with functionality, quality, and food safety. You do not necessarily need a Certificate of Analysis or in-house testing for all of the listed characteristics, rather, these characteristics are outlined as an agreement about what you are purchasing and as a basis for discussion if concerns are identified.</a:t>
            </a:r>
          </a:p>
          <a:p>
            <a:endParaRPr lang="en-NG" dirty="0"/>
          </a:p>
        </p:txBody>
      </p:sp>
      <p:sp>
        <p:nvSpPr>
          <p:cNvPr id="3" name="Footer Placeholder 2">
            <a:extLst>
              <a:ext uri="{FF2B5EF4-FFF2-40B4-BE49-F238E27FC236}">
                <a16:creationId xmlns:a16="http://schemas.microsoft.com/office/drawing/2014/main" id="{14C6EF84-A9E2-B542-BE52-27319F59ECD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D3DAE53-2DFF-A645-BB81-5171DC00A477}"/>
              </a:ext>
            </a:extLst>
          </p:cNvPr>
          <p:cNvSpPr>
            <a:spLocks noGrp="1"/>
          </p:cNvSpPr>
          <p:nvPr>
            <p:ph type="sldNum" sz="quarter" idx="12"/>
          </p:nvPr>
        </p:nvSpPr>
        <p:spPr/>
        <p:txBody>
          <a:bodyPr/>
          <a:lstStyle/>
          <a:p>
            <a:r>
              <a:rPr lang="en-US"/>
              <a:t>Slide </a:t>
            </a:r>
            <a:fld id="{A87E5FC1-1D42-364E-A87E-675D1BF38847}" type="slidenum">
              <a:rPr lang="en-US" smtClean="0"/>
              <a:pPr/>
              <a:t>18</a:t>
            </a:fld>
            <a:endParaRPr lang="en-US"/>
          </a:p>
        </p:txBody>
      </p:sp>
      <p:sp>
        <p:nvSpPr>
          <p:cNvPr id="5" name="Content Placeholder 4">
            <a:extLst>
              <a:ext uri="{FF2B5EF4-FFF2-40B4-BE49-F238E27FC236}">
                <a16:creationId xmlns:a16="http://schemas.microsoft.com/office/drawing/2014/main" id="{474F24AE-C462-2E4C-A113-DFF5D6698875}"/>
              </a:ext>
            </a:extLst>
          </p:cNvPr>
          <p:cNvSpPr>
            <a:spLocks noGrp="1"/>
          </p:cNvSpPr>
          <p:nvPr>
            <p:ph idx="13"/>
          </p:nvPr>
        </p:nvSpPr>
        <p:spPr/>
        <p:txBody>
          <a:bodyPr/>
          <a:lstStyle/>
          <a:p>
            <a:r>
              <a:rPr lang="en-GB" b="1" dirty="0"/>
              <a:t>Product Name Contd.</a:t>
            </a:r>
            <a:endParaRPr lang="en-GB" dirty="0"/>
          </a:p>
          <a:p>
            <a:endParaRPr lang="en-NG" dirty="0"/>
          </a:p>
        </p:txBody>
      </p:sp>
    </p:spTree>
    <p:extLst>
      <p:ext uri="{BB962C8B-B14F-4D97-AF65-F5344CB8AC3E}">
        <p14:creationId xmlns:p14="http://schemas.microsoft.com/office/powerpoint/2010/main" val="220138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Confidential - not for circulation</a:t>
            </a:r>
          </a:p>
        </p:txBody>
      </p:sp>
      <p:sp>
        <p:nvSpPr>
          <p:cNvPr id="5" name="Content Placeholder 4"/>
          <p:cNvSpPr>
            <a:spLocks noGrp="1"/>
          </p:cNvSpPr>
          <p:nvPr>
            <p:ph idx="13"/>
          </p:nvPr>
        </p:nvSpPr>
        <p:spPr>
          <a:solidFill>
            <a:schemeClr val="tx2"/>
          </a:solidFill>
        </p:spPr>
        <p:txBody>
          <a:bodyPr/>
          <a:lstStyle/>
          <a:p>
            <a:r>
              <a:rPr lang="en-US" dirty="0"/>
              <a:t>Training objectives</a:t>
            </a:r>
          </a:p>
          <a:p>
            <a:endParaRPr lang="en-GB" sz="1600" b="1" dirty="0">
              <a:solidFill>
                <a:schemeClr val="tx2"/>
              </a:solidFill>
            </a:endParaRPr>
          </a:p>
        </p:txBody>
      </p:sp>
      <p:sp>
        <p:nvSpPr>
          <p:cNvPr id="4" name="Slide Number Placeholder 3"/>
          <p:cNvSpPr>
            <a:spLocks noGrp="1"/>
          </p:cNvSpPr>
          <p:nvPr>
            <p:ph type="sldNum" sz="quarter" idx="12"/>
          </p:nvPr>
        </p:nvSpPr>
        <p:spPr/>
        <p:txBody>
          <a:bodyPr/>
          <a:lstStyle/>
          <a:p>
            <a:r>
              <a:rPr lang="en-US" dirty="0"/>
              <a:t>Slide </a:t>
            </a:r>
            <a:fld id="{A87E5FC1-1D42-364E-A87E-675D1BF38847}" type="slidenum">
              <a:rPr lang="en-US" smtClean="0"/>
              <a:pPr/>
              <a:t>1</a:t>
            </a:fld>
            <a:endParaRPr lang="en-US" dirty="0"/>
          </a:p>
        </p:txBody>
      </p:sp>
      <p:sp>
        <p:nvSpPr>
          <p:cNvPr id="7" name="Content Placeholder 6">
            <a:extLst>
              <a:ext uri="{FF2B5EF4-FFF2-40B4-BE49-F238E27FC236}">
                <a16:creationId xmlns:a16="http://schemas.microsoft.com/office/drawing/2014/main" id="{8C925656-2CDE-EA4B-AF2D-06C5E38C7011}"/>
              </a:ext>
            </a:extLst>
          </p:cNvPr>
          <p:cNvSpPr>
            <a:spLocks noGrp="1"/>
          </p:cNvSpPr>
          <p:nvPr>
            <p:ph idx="1"/>
          </p:nvPr>
        </p:nvSpPr>
        <p:spPr>
          <a:xfrm>
            <a:off x="179387" y="1056291"/>
            <a:ext cx="8727545" cy="3845910"/>
          </a:xfrm>
        </p:spPr>
        <p:txBody>
          <a:bodyPr>
            <a:normAutofit fontScale="77500" lnSpcReduction="20000"/>
          </a:bodyPr>
          <a:lstStyle/>
          <a:p>
            <a:r>
              <a:rPr lang="en-US" dirty="0"/>
              <a:t>The training is expected to enable participants understand the following:</a:t>
            </a:r>
          </a:p>
          <a:p>
            <a:pPr lvl="1"/>
            <a:r>
              <a:rPr lang="en-GB" sz="2400" dirty="0"/>
              <a:t>What raw materials are</a:t>
            </a:r>
          </a:p>
          <a:p>
            <a:pPr lvl="1"/>
            <a:r>
              <a:rPr lang="en-GB" sz="2400" dirty="0"/>
              <a:t>Key considerations in the selection of raw materials</a:t>
            </a:r>
          </a:p>
          <a:p>
            <a:pPr lvl="1"/>
            <a:r>
              <a:rPr lang="en-GB" sz="2400" dirty="0"/>
              <a:t>The raw materials used in </a:t>
            </a:r>
            <a:r>
              <a:rPr lang="en-GB" sz="2400" dirty="0" err="1"/>
              <a:t>Promasidor</a:t>
            </a:r>
            <a:r>
              <a:rPr lang="en-GB" sz="2400" dirty="0"/>
              <a:t> Nigeria’s products</a:t>
            </a:r>
          </a:p>
          <a:p>
            <a:pPr lvl="1"/>
            <a:r>
              <a:rPr lang="en-GB" sz="2400" dirty="0"/>
              <a:t>The key consideration in the selection of raw materials.</a:t>
            </a:r>
          </a:p>
          <a:p>
            <a:pPr lvl="1"/>
            <a:r>
              <a:rPr lang="en-GB" sz="2400" dirty="0"/>
              <a:t>The key </a:t>
            </a:r>
            <a:r>
              <a:rPr lang="en-NG" sz="2400" dirty="0"/>
              <a:t>QA processes in raw material handling</a:t>
            </a:r>
          </a:p>
          <a:p>
            <a:pPr lvl="1"/>
            <a:r>
              <a:rPr lang="en-NG" sz="2400" dirty="0"/>
              <a:t>The process flow chart for entrance quality control tests</a:t>
            </a:r>
          </a:p>
          <a:p>
            <a:pPr lvl="1"/>
            <a:r>
              <a:rPr lang="en-NG" sz="2400" dirty="0"/>
              <a:t>The quality performance Metrics for raw material management.</a:t>
            </a:r>
          </a:p>
          <a:p>
            <a:pPr lvl="1"/>
            <a:r>
              <a:rPr lang="en-NG" sz="2400" dirty="0"/>
              <a:t>What packaging materials are</a:t>
            </a:r>
          </a:p>
          <a:p>
            <a:pPr lvl="1"/>
            <a:r>
              <a:rPr lang="en-NG" sz="2400" dirty="0"/>
              <a:t>Functions of packaging</a:t>
            </a:r>
          </a:p>
          <a:p>
            <a:pPr lvl="1"/>
            <a:r>
              <a:rPr lang="en-NG" sz="2400" dirty="0"/>
              <a:t>Categories of packaging materials</a:t>
            </a:r>
          </a:p>
          <a:p>
            <a:pPr lvl="1"/>
            <a:r>
              <a:rPr lang="en-NG" sz="2400" dirty="0"/>
              <a:t>Selection of packaging materials</a:t>
            </a:r>
          </a:p>
          <a:p>
            <a:pPr lvl="1"/>
            <a:r>
              <a:rPr lang="en-NG" sz="2400" dirty="0"/>
              <a:t>Cowbell Evap canning line process flow and quality control system.</a:t>
            </a:r>
          </a:p>
          <a:p>
            <a:endParaRPr lang="en-NG" dirty="0"/>
          </a:p>
        </p:txBody>
      </p:sp>
    </p:spTree>
    <p:extLst>
      <p:ext uri="{BB962C8B-B14F-4D97-AF65-F5344CB8AC3E}">
        <p14:creationId xmlns:p14="http://schemas.microsoft.com/office/powerpoint/2010/main" val="311757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ED4E4-CF6C-B049-958A-6A2BD1C714F1}"/>
              </a:ext>
            </a:extLst>
          </p:cNvPr>
          <p:cNvSpPr>
            <a:spLocks noGrp="1"/>
          </p:cNvSpPr>
          <p:nvPr>
            <p:ph idx="1"/>
          </p:nvPr>
        </p:nvSpPr>
        <p:spPr/>
        <p:txBody>
          <a:bodyPr/>
          <a:lstStyle/>
          <a:p>
            <a:r>
              <a:rPr lang="en-GB" dirty="0"/>
              <a:t>As described earlier, determining the key biological, chemical, and physical parameters requires R&amp;D and plant management to review historic information about the material, regulatory requirements, and the supplier history, as well as how the material will be handled in-house.</a:t>
            </a:r>
          </a:p>
          <a:p>
            <a:r>
              <a:rPr lang="en-GB" dirty="0"/>
              <a:t>Food safety parameters or tolerances could include biological, chemical, or physical characteristics.</a:t>
            </a:r>
          </a:p>
          <a:p>
            <a:pPr lvl="1"/>
            <a:r>
              <a:rPr lang="en-GB" dirty="0"/>
              <a:t>Biological – Microbiological limits for pathogens, such as </a:t>
            </a:r>
            <a:r>
              <a:rPr lang="en-GB" i="1" dirty="0"/>
              <a:t>Salmonella</a:t>
            </a:r>
            <a:r>
              <a:rPr lang="en-GB" dirty="0"/>
              <a:t> and </a:t>
            </a:r>
            <a:r>
              <a:rPr lang="en-GB" i="1" dirty="0"/>
              <a:t>Listeria monocytogenes</a:t>
            </a:r>
            <a:r>
              <a:rPr lang="en-GB" dirty="0"/>
              <a:t>.</a:t>
            </a:r>
          </a:p>
          <a:p>
            <a:pPr lvl="1"/>
            <a:r>
              <a:rPr lang="en-GB" dirty="0"/>
              <a:t>Chemical – Fortification levels, </a:t>
            </a:r>
            <a:r>
              <a:rPr lang="en-GB" dirty="0" err="1"/>
              <a:t>sulfite</a:t>
            </a:r>
            <a:r>
              <a:rPr lang="en-GB" dirty="0"/>
              <a:t> levels, heavy metal content, etc.</a:t>
            </a:r>
          </a:p>
          <a:p>
            <a:pPr lvl="1"/>
            <a:r>
              <a:rPr lang="en-GB" dirty="0"/>
              <a:t>Physical – Size and foreign material (rocks, glass, metal, bones, etc.)</a:t>
            </a:r>
          </a:p>
          <a:p>
            <a:endParaRPr lang="en-NG" dirty="0"/>
          </a:p>
        </p:txBody>
      </p:sp>
      <p:sp>
        <p:nvSpPr>
          <p:cNvPr id="3" name="Footer Placeholder 2">
            <a:extLst>
              <a:ext uri="{FF2B5EF4-FFF2-40B4-BE49-F238E27FC236}">
                <a16:creationId xmlns:a16="http://schemas.microsoft.com/office/drawing/2014/main" id="{96F8F410-78F1-BA46-B8C3-AF0F1B7D74D1}"/>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C81DC2EC-3DFE-E04B-9160-0E891D010D41}"/>
              </a:ext>
            </a:extLst>
          </p:cNvPr>
          <p:cNvSpPr>
            <a:spLocks noGrp="1"/>
          </p:cNvSpPr>
          <p:nvPr>
            <p:ph type="sldNum" sz="quarter" idx="12"/>
          </p:nvPr>
        </p:nvSpPr>
        <p:spPr/>
        <p:txBody>
          <a:bodyPr/>
          <a:lstStyle/>
          <a:p>
            <a:r>
              <a:rPr lang="en-US"/>
              <a:t>Slide </a:t>
            </a:r>
            <a:fld id="{A87E5FC1-1D42-364E-A87E-675D1BF38847}" type="slidenum">
              <a:rPr lang="en-US" smtClean="0"/>
              <a:pPr/>
              <a:t>19</a:t>
            </a:fld>
            <a:endParaRPr lang="en-US"/>
          </a:p>
        </p:txBody>
      </p:sp>
      <p:sp>
        <p:nvSpPr>
          <p:cNvPr id="5" name="Content Placeholder 4">
            <a:extLst>
              <a:ext uri="{FF2B5EF4-FFF2-40B4-BE49-F238E27FC236}">
                <a16:creationId xmlns:a16="http://schemas.microsoft.com/office/drawing/2014/main" id="{E5A09B35-F02D-D849-80EA-B2A8B6488A78}"/>
              </a:ext>
            </a:extLst>
          </p:cNvPr>
          <p:cNvSpPr>
            <a:spLocks noGrp="1"/>
          </p:cNvSpPr>
          <p:nvPr>
            <p:ph idx="13"/>
          </p:nvPr>
        </p:nvSpPr>
        <p:spPr/>
        <p:txBody>
          <a:bodyPr/>
          <a:lstStyle/>
          <a:p>
            <a:r>
              <a:rPr lang="en-GB" b="1" dirty="0"/>
              <a:t>Product Name Contd.</a:t>
            </a:r>
            <a:endParaRPr lang="en-GB" dirty="0"/>
          </a:p>
          <a:p>
            <a:endParaRPr lang="en-NG" dirty="0"/>
          </a:p>
        </p:txBody>
      </p:sp>
    </p:spTree>
    <p:extLst>
      <p:ext uri="{BB962C8B-B14F-4D97-AF65-F5344CB8AC3E}">
        <p14:creationId xmlns:p14="http://schemas.microsoft.com/office/powerpoint/2010/main" val="3631824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27682-F5DB-A541-B33A-79662DDAC47A}"/>
              </a:ext>
            </a:extLst>
          </p:cNvPr>
          <p:cNvSpPr>
            <a:spLocks noGrp="1"/>
          </p:cNvSpPr>
          <p:nvPr>
            <p:ph idx="1"/>
          </p:nvPr>
        </p:nvSpPr>
        <p:spPr/>
        <p:txBody>
          <a:bodyPr>
            <a:normAutofit fontScale="92500"/>
          </a:bodyPr>
          <a:lstStyle/>
          <a:p>
            <a:r>
              <a:rPr lang="en-GB" sz="2100" dirty="0"/>
              <a:t>Functionality or quality parameters would include characteristics that can impact the functionality of the material or adversely impact your product.</a:t>
            </a:r>
          </a:p>
          <a:p>
            <a:pPr lvl="1"/>
            <a:r>
              <a:rPr lang="en-GB" sz="2100" dirty="0"/>
              <a:t>Biological – Microbiological limits for spoilage organisms or indicators of poor sanitation, including total plate count, yeast, </a:t>
            </a:r>
            <a:r>
              <a:rPr lang="en-GB" sz="2100" dirty="0" err="1"/>
              <a:t>mold</a:t>
            </a:r>
            <a:r>
              <a:rPr lang="en-GB" sz="2100" dirty="0"/>
              <a:t>, and coliform.</a:t>
            </a:r>
          </a:p>
          <a:p>
            <a:pPr lvl="1"/>
            <a:r>
              <a:rPr lang="en-GB" sz="2100" dirty="0"/>
              <a:t>Chemical – Characteristics such as concentration levels or purity.</a:t>
            </a:r>
          </a:p>
          <a:p>
            <a:pPr lvl="1"/>
            <a:r>
              <a:rPr lang="en-GB" sz="2100" dirty="0"/>
              <a:t>Physical – Characteristics such as viscosity, </a:t>
            </a:r>
            <a:r>
              <a:rPr lang="en-GB" sz="2100" dirty="0" err="1"/>
              <a:t>color</a:t>
            </a:r>
            <a:r>
              <a:rPr lang="en-GB" sz="2100" dirty="0"/>
              <a:t>, granulation size, insect parts, crush strength, physical measurements, etc.</a:t>
            </a:r>
          </a:p>
          <a:p>
            <a:r>
              <a:rPr lang="en-GB" sz="2100" dirty="0"/>
              <a:t>Outline the appropriate conditions for shipping and storing the material. Include any special storage or handling directions, such as “do not freeze” or “store in a flame-resistant cabinet.”</a:t>
            </a:r>
          </a:p>
          <a:p>
            <a:r>
              <a:rPr lang="en-GB" sz="2100" dirty="0"/>
              <a:t>Following the supplier’s storage recommendations, describe the product’s shelf-life (the supplier’s safety and quality guarantee for the product).</a:t>
            </a:r>
          </a:p>
          <a:p>
            <a:r>
              <a:rPr lang="en-GB" sz="2100" dirty="0"/>
              <a:t>Determine if there are special directions for handling the material, such as if employees need to wear a face mask or other personal protective equipment (PPE) or if the material needs to be shaken before use.</a:t>
            </a:r>
          </a:p>
          <a:p>
            <a:endParaRPr lang="en-NG" dirty="0"/>
          </a:p>
        </p:txBody>
      </p:sp>
      <p:sp>
        <p:nvSpPr>
          <p:cNvPr id="3" name="Footer Placeholder 2">
            <a:extLst>
              <a:ext uri="{FF2B5EF4-FFF2-40B4-BE49-F238E27FC236}">
                <a16:creationId xmlns:a16="http://schemas.microsoft.com/office/drawing/2014/main" id="{1278AE81-1996-C147-8C24-C70EC07480A8}"/>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9EEB449A-E30C-394F-B296-1CD80D07A235}"/>
              </a:ext>
            </a:extLst>
          </p:cNvPr>
          <p:cNvSpPr>
            <a:spLocks noGrp="1"/>
          </p:cNvSpPr>
          <p:nvPr>
            <p:ph type="sldNum" sz="quarter" idx="12"/>
          </p:nvPr>
        </p:nvSpPr>
        <p:spPr/>
        <p:txBody>
          <a:bodyPr/>
          <a:lstStyle/>
          <a:p>
            <a:r>
              <a:rPr lang="en-US"/>
              <a:t>Slide </a:t>
            </a:r>
            <a:fld id="{A87E5FC1-1D42-364E-A87E-675D1BF38847}" type="slidenum">
              <a:rPr lang="en-US" smtClean="0"/>
              <a:pPr/>
              <a:t>20</a:t>
            </a:fld>
            <a:endParaRPr lang="en-US"/>
          </a:p>
        </p:txBody>
      </p:sp>
      <p:sp>
        <p:nvSpPr>
          <p:cNvPr id="5" name="Content Placeholder 4">
            <a:extLst>
              <a:ext uri="{FF2B5EF4-FFF2-40B4-BE49-F238E27FC236}">
                <a16:creationId xmlns:a16="http://schemas.microsoft.com/office/drawing/2014/main" id="{22127133-604D-4C48-BAC1-EF689D341F98}"/>
              </a:ext>
            </a:extLst>
          </p:cNvPr>
          <p:cNvSpPr>
            <a:spLocks noGrp="1"/>
          </p:cNvSpPr>
          <p:nvPr>
            <p:ph idx="13"/>
          </p:nvPr>
        </p:nvSpPr>
        <p:spPr/>
        <p:txBody>
          <a:bodyPr/>
          <a:lstStyle/>
          <a:p>
            <a:r>
              <a:rPr lang="en-GB" b="1" dirty="0"/>
              <a:t>Product Name Contd.</a:t>
            </a:r>
            <a:endParaRPr lang="en-GB" dirty="0"/>
          </a:p>
          <a:p>
            <a:endParaRPr lang="en-NG" dirty="0"/>
          </a:p>
        </p:txBody>
      </p:sp>
    </p:spTree>
    <p:extLst>
      <p:ext uri="{BB962C8B-B14F-4D97-AF65-F5344CB8AC3E}">
        <p14:creationId xmlns:p14="http://schemas.microsoft.com/office/powerpoint/2010/main" val="1725740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5DE87-E20F-D842-9A4E-08687FD6CEAD}"/>
              </a:ext>
            </a:extLst>
          </p:cNvPr>
          <p:cNvSpPr>
            <a:spLocks noGrp="1"/>
          </p:cNvSpPr>
          <p:nvPr>
            <p:ph idx="1"/>
          </p:nvPr>
        </p:nvSpPr>
        <p:spPr/>
        <p:txBody>
          <a:bodyPr>
            <a:normAutofit fontScale="92500" lnSpcReduction="10000"/>
          </a:bodyPr>
          <a:lstStyle/>
          <a:p>
            <a:r>
              <a:rPr lang="en-GB" dirty="0"/>
              <a:t>A certificate of analysis (COA) is the supplier’s test results on the specific lot being provided to you. Before requiring a COA, determining the key characteristics that can fluctuate, past concerns, and compliance to specifications is essential to your product or process.</a:t>
            </a:r>
          </a:p>
          <a:p>
            <a:r>
              <a:rPr lang="en-GB" dirty="0"/>
              <a:t>You may find that many of your raw materials, such as packaging materials and refined oils, may not need a COA, however, ensure that you are following any requirements outlined in customer or audit standards (such as Global Food Safety Initiative audits).</a:t>
            </a:r>
          </a:p>
          <a:p>
            <a:r>
              <a:rPr lang="en-GB" dirty="0"/>
              <a:t>There may be upfront or hidden costs with requiring a COA. Ask suppliers what tests they routinely conduct or for a specified analysis if you are asking for this. There also may be costs for your receipt or review, for potentially holding the material while waiting for a result, and for an action plan if the results identify that the material does not meet your specifications.</a:t>
            </a:r>
          </a:p>
          <a:p>
            <a:endParaRPr lang="en-NG" dirty="0"/>
          </a:p>
        </p:txBody>
      </p:sp>
      <p:sp>
        <p:nvSpPr>
          <p:cNvPr id="3" name="Footer Placeholder 2">
            <a:extLst>
              <a:ext uri="{FF2B5EF4-FFF2-40B4-BE49-F238E27FC236}">
                <a16:creationId xmlns:a16="http://schemas.microsoft.com/office/drawing/2014/main" id="{62A82891-73C1-7E42-AC1F-82541D3F55D2}"/>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F57F6567-4787-7142-AD9D-256C66E226E5}"/>
              </a:ext>
            </a:extLst>
          </p:cNvPr>
          <p:cNvSpPr>
            <a:spLocks noGrp="1"/>
          </p:cNvSpPr>
          <p:nvPr>
            <p:ph type="sldNum" sz="quarter" idx="12"/>
          </p:nvPr>
        </p:nvSpPr>
        <p:spPr/>
        <p:txBody>
          <a:bodyPr/>
          <a:lstStyle/>
          <a:p>
            <a:r>
              <a:rPr lang="en-US"/>
              <a:t>Slide </a:t>
            </a:r>
            <a:fld id="{A87E5FC1-1D42-364E-A87E-675D1BF38847}" type="slidenum">
              <a:rPr lang="en-US" smtClean="0"/>
              <a:pPr/>
              <a:t>21</a:t>
            </a:fld>
            <a:endParaRPr lang="en-US"/>
          </a:p>
        </p:txBody>
      </p:sp>
      <p:sp>
        <p:nvSpPr>
          <p:cNvPr id="5" name="Content Placeholder 4">
            <a:extLst>
              <a:ext uri="{FF2B5EF4-FFF2-40B4-BE49-F238E27FC236}">
                <a16:creationId xmlns:a16="http://schemas.microsoft.com/office/drawing/2014/main" id="{B4B66F4F-A965-9E4B-9F7C-2346CD4300B3}"/>
              </a:ext>
            </a:extLst>
          </p:cNvPr>
          <p:cNvSpPr>
            <a:spLocks noGrp="1"/>
          </p:cNvSpPr>
          <p:nvPr>
            <p:ph idx="13"/>
          </p:nvPr>
        </p:nvSpPr>
        <p:spPr/>
        <p:txBody>
          <a:bodyPr/>
          <a:lstStyle/>
          <a:p>
            <a:r>
              <a:rPr lang="en-GB" b="1" dirty="0"/>
              <a:t>Certificate of Analysis (COA)</a:t>
            </a:r>
            <a:endParaRPr lang="en-NG" dirty="0"/>
          </a:p>
        </p:txBody>
      </p:sp>
    </p:spTree>
    <p:extLst>
      <p:ext uri="{BB962C8B-B14F-4D97-AF65-F5344CB8AC3E}">
        <p14:creationId xmlns:p14="http://schemas.microsoft.com/office/powerpoint/2010/main" val="3339234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1EB083-002D-2A41-B92C-EB33BECFB142}"/>
              </a:ext>
            </a:extLst>
          </p:cNvPr>
          <p:cNvSpPr>
            <a:spLocks noGrp="1"/>
          </p:cNvSpPr>
          <p:nvPr>
            <p:ph idx="1"/>
          </p:nvPr>
        </p:nvSpPr>
        <p:spPr/>
        <p:txBody>
          <a:bodyPr/>
          <a:lstStyle/>
          <a:p>
            <a:endParaRPr lang="en-NG" dirty="0"/>
          </a:p>
        </p:txBody>
      </p:sp>
      <p:sp>
        <p:nvSpPr>
          <p:cNvPr id="3" name="Footer Placeholder 2">
            <a:extLst>
              <a:ext uri="{FF2B5EF4-FFF2-40B4-BE49-F238E27FC236}">
                <a16:creationId xmlns:a16="http://schemas.microsoft.com/office/drawing/2014/main" id="{86B7F7EF-21D1-3F4D-AB23-A47FFD5F5BB2}"/>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9AD670E3-35B1-3B4E-878F-7C57EB819836}"/>
              </a:ext>
            </a:extLst>
          </p:cNvPr>
          <p:cNvSpPr>
            <a:spLocks noGrp="1"/>
          </p:cNvSpPr>
          <p:nvPr>
            <p:ph type="sldNum" sz="quarter" idx="12"/>
          </p:nvPr>
        </p:nvSpPr>
        <p:spPr/>
        <p:txBody>
          <a:bodyPr/>
          <a:lstStyle/>
          <a:p>
            <a:r>
              <a:rPr lang="en-US"/>
              <a:t>Slide </a:t>
            </a:r>
            <a:fld id="{A87E5FC1-1D42-364E-A87E-675D1BF38847}" type="slidenum">
              <a:rPr lang="en-US" smtClean="0"/>
              <a:pPr/>
              <a:t>22</a:t>
            </a:fld>
            <a:endParaRPr lang="en-US"/>
          </a:p>
        </p:txBody>
      </p:sp>
      <p:sp>
        <p:nvSpPr>
          <p:cNvPr id="5" name="Content Placeholder 4">
            <a:extLst>
              <a:ext uri="{FF2B5EF4-FFF2-40B4-BE49-F238E27FC236}">
                <a16:creationId xmlns:a16="http://schemas.microsoft.com/office/drawing/2014/main" id="{E416D038-85FD-8041-91F0-4FC57C51EF0A}"/>
              </a:ext>
            </a:extLst>
          </p:cNvPr>
          <p:cNvSpPr>
            <a:spLocks noGrp="1"/>
          </p:cNvSpPr>
          <p:nvPr>
            <p:ph idx="13"/>
          </p:nvPr>
        </p:nvSpPr>
        <p:spPr/>
        <p:txBody>
          <a:bodyPr/>
          <a:lstStyle/>
          <a:p>
            <a:endParaRPr lang="en-NG"/>
          </a:p>
        </p:txBody>
      </p:sp>
      <p:grpSp>
        <p:nvGrpSpPr>
          <p:cNvPr id="6" name="Group 5">
            <a:extLst>
              <a:ext uri="{FF2B5EF4-FFF2-40B4-BE49-F238E27FC236}">
                <a16:creationId xmlns:a16="http://schemas.microsoft.com/office/drawing/2014/main" id="{D381BC71-5EA2-1A41-B7AE-5689555C9BF0}"/>
              </a:ext>
            </a:extLst>
          </p:cNvPr>
          <p:cNvGrpSpPr>
            <a:grpSpLocks noRot="1" noChangeAspect="1"/>
          </p:cNvGrpSpPr>
          <p:nvPr/>
        </p:nvGrpSpPr>
        <p:grpSpPr bwMode="auto">
          <a:xfrm>
            <a:off x="698500" y="-153035"/>
            <a:ext cx="7327900" cy="6854668"/>
            <a:chOff x="0" y="0"/>
            <a:chExt cx="8510" cy="11282"/>
          </a:xfrm>
        </p:grpSpPr>
        <p:pic>
          <p:nvPicPr>
            <p:cNvPr id="7" name="Picture 6">
              <a:extLst>
                <a:ext uri="{FF2B5EF4-FFF2-40B4-BE49-F238E27FC236}">
                  <a16:creationId xmlns:a16="http://schemas.microsoft.com/office/drawing/2014/main" id="{8E54E1EC-006C-2346-95B1-E31ADDA351F4}"/>
                </a:ext>
              </a:extLst>
            </p:cNvPr>
            <p:cNvPicPr>
              <a:picLocks noRot="1" noChangeAspect="1" noEditPoint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4" cy="8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4DC5735-50CF-6C43-A686-648BCDF49404}"/>
                </a:ext>
              </a:extLst>
            </p:cNvPr>
            <p:cNvPicPr>
              <a:picLocks noRot="1" noChangeAspect="1" noEditPoint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04" y="832"/>
              <a:ext cx="7306" cy="104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72670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F5F6D3-4131-024F-B531-D4C24183FF75}"/>
              </a:ext>
            </a:extLst>
          </p:cNvPr>
          <p:cNvSpPr>
            <a:spLocks noGrp="1"/>
          </p:cNvSpPr>
          <p:nvPr>
            <p:ph idx="1"/>
          </p:nvPr>
        </p:nvSpPr>
        <p:spPr/>
        <p:txBody>
          <a:bodyPr/>
          <a:lstStyle/>
          <a:p>
            <a:r>
              <a:rPr lang="en-US" b="1" dirty="0"/>
              <a:t>Preparation of ONGA seasoning powder: Blending steps</a:t>
            </a:r>
            <a:endParaRPr lang="en-NG" dirty="0"/>
          </a:p>
          <a:p>
            <a:r>
              <a:rPr lang="en-US" dirty="0"/>
              <a:t>Step 1: 500kg salt + 83.98kg sugar + 5.2 kg soy lecithin at 200rpm for 1 minutes Step 2: 9L water + 75.4 kg oil + 65gm paprika at 500rpm for 7 minutes</a:t>
            </a:r>
            <a:endParaRPr lang="en-NG" dirty="0"/>
          </a:p>
          <a:p>
            <a:r>
              <a:rPr lang="en-US" dirty="0"/>
              <a:t>Step 3: 171.45kg salt + 233.35kg MSG + 7.8kg </a:t>
            </a:r>
            <a:r>
              <a:rPr lang="en-US" dirty="0" err="1"/>
              <a:t>Ribotide</a:t>
            </a:r>
            <a:r>
              <a:rPr lang="en-US" dirty="0"/>
              <a:t> + 4.78kg Mane + 19.78kg IFF + 1.56kg IFF mod + 3.9kg citric acid + 2.6kg chili pepper + 13kg soy protein + 13kg caramel + 67.6kg corn starch + 29.9kg corn flour + 22.42kg cassava starch + 44.2kg cassava flour at 700rpm for 5 min</a:t>
            </a:r>
            <a:endParaRPr lang="en-NG" dirty="0"/>
          </a:p>
          <a:p>
            <a:r>
              <a:rPr lang="en-US" dirty="0"/>
              <a:t>Step 4: blending at 1500rpm for 1 minute Step 5: Ribbon mixer</a:t>
            </a:r>
            <a:endParaRPr lang="en-NG" dirty="0"/>
          </a:p>
          <a:p>
            <a:endParaRPr lang="en-NG" dirty="0"/>
          </a:p>
        </p:txBody>
      </p:sp>
      <p:sp>
        <p:nvSpPr>
          <p:cNvPr id="3" name="Footer Placeholder 2">
            <a:extLst>
              <a:ext uri="{FF2B5EF4-FFF2-40B4-BE49-F238E27FC236}">
                <a16:creationId xmlns:a16="http://schemas.microsoft.com/office/drawing/2014/main" id="{329BCA0B-756A-274A-94A8-E767272C0E42}"/>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8C03C11E-4500-3F49-BD2A-A85BA0C4660D}"/>
              </a:ext>
            </a:extLst>
          </p:cNvPr>
          <p:cNvSpPr>
            <a:spLocks noGrp="1"/>
          </p:cNvSpPr>
          <p:nvPr>
            <p:ph type="sldNum" sz="quarter" idx="12"/>
          </p:nvPr>
        </p:nvSpPr>
        <p:spPr/>
        <p:txBody>
          <a:bodyPr/>
          <a:lstStyle/>
          <a:p>
            <a:r>
              <a:rPr lang="en-US"/>
              <a:t>Slide </a:t>
            </a:r>
            <a:fld id="{A87E5FC1-1D42-364E-A87E-675D1BF38847}" type="slidenum">
              <a:rPr lang="en-US" smtClean="0"/>
              <a:pPr/>
              <a:t>23</a:t>
            </a:fld>
            <a:endParaRPr lang="en-US"/>
          </a:p>
        </p:txBody>
      </p:sp>
      <p:sp>
        <p:nvSpPr>
          <p:cNvPr id="5" name="Content Placeholder 4">
            <a:extLst>
              <a:ext uri="{FF2B5EF4-FFF2-40B4-BE49-F238E27FC236}">
                <a16:creationId xmlns:a16="http://schemas.microsoft.com/office/drawing/2014/main" id="{6566BBC7-65B4-DB4C-9742-8AFBCEF07D52}"/>
              </a:ext>
            </a:extLst>
          </p:cNvPr>
          <p:cNvSpPr>
            <a:spLocks noGrp="1"/>
          </p:cNvSpPr>
          <p:nvPr>
            <p:ph idx="13"/>
          </p:nvPr>
        </p:nvSpPr>
        <p:spPr/>
        <p:txBody>
          <a:bodyPr/>
          <a:lstStyle/>
          <a:p>
            <a:r>
              <a:rPr lang="en-NG" dirty="0"/>
              <a:t>Onga cube Blending Steps</a:t>
            </a:r>
          </a:p>
        </p:txBody>
      </p:sp>
    </p:spTree>
    <p:extLst>
      <p:ext uri="{BB962C8B-B14F-4D97-AF65-F5344CB8AC3E}">
        <p14:creationId xmlns:p14="http://schemas.microsoft.com/office/powerpoint/2010/main" val="2637584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166A9-AC23-E14E-8C0F-A339C661FF3B}"/>
              </a:ext>
            </a:extLst>
          </p:cNvPr>
          <p:cNvSpPr>
            <a:spLocks noGrp="1"/>
          </p:cNvSpPr>
          <p:nvPr>
            <p:ph idx="1"/>
          </p:nvPr>
        </p:nvSpPr>
        <p:spPr/>
        <p:txBody>
          <a:bodyPr>
            <a:normAutofit fontScale="85000" lnSpcReduction="10000"/>
          </a:bodyPr>
          <a:lstStyle/>
          <a:p>
            <a:r>
              <a:rPr lang="en-GB" dirty="0"/>
              <a:t>The standards for validation and documentation are: </a:t>
            </a:r>
            <a:r>
              <a:rPr lang="en-GB" i="1" dirty="0"/>
              <a:t>Prove it, scientifically</a:t>
            </a:r>
            <a:r>
              <a:rPr lang="en-GB" dirty="0"/>
              <a:t> (validation) and </a:t>
            </a:r>
            <a:r>
              <a:rPr lang="en-GB" i="1" dirty="0"/>
              <a:t>If it is not documented, it was not done</a:t>
            </a:r>
            <a:r>
              <a:rPr lang="en-GB" dirty="0"/>
              <a:t> (documentation). These encompass the research information, meetings, and the team’s conclusions. For web searches, document dates, the name of the person who did the search, key words used, and the findings. Meeting documentation should capture dates, participants, the scope of the discussion, conclusions, and potential action plans.</a:t>
            </a:r>
          </a:p>
          <a:p>
            <a:r>
              <a:rPr lang="en-GB" dirty="0"/>
              <a:t>A clear understanding of the materials being purchased is vital for suppliers and customers alike. Materials that do not meet your expectations can significantly reduce productivity, increase costs due to additional testing, rework, or destruction; and can place your product, company, customers, and consumers at risk for hazardous issues.</a:t>
            </a:r>
          </a:p>
          <a:p>
            <a:r>
              <a:rPr lang="en-GB" dirty="0"/>
              <a:t>On the other hand, understanding the material and appropriate handling practices, as well as obtaining those that meet your expectations, increases productivity, decreases potential food safety risks, and is a key building block toward making a consistent, high-quality finished product.</a:t>
            </a:r>
          </a:p>
          <a:p>
            <a:endParaRPr lang="en-NG" dirty="0"/>
          </a:p>
        </p:txBody>
      </p:sp>
      <p:sp>
        <p:nvSpPr>
          <p:cNvPr id="3" name="Footer Placeholder 2">
            <a:extLst>
              <a:ext uri="{FF2B5EF4-FFF2-40B4-BE49-F238E27FC236}">
                <a16:creationId xmlns:a16="http://schemas.microsoft.com/office/drawing/2014/main" id="{D37FE246-9C7F-0B41-AF17-DCC64592DB3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63BF3E74-741D-B241-8542-95C3F4A3B5BB}"/>
              </a:ext>
            </a:extLst>
          </p:cNvPr>
          <p:cNvSpPr>
            <a:spLocks noGrp="1"/>
          </p:cNvSpPr>
          <p:nvPr>
            <p:ph type="sldNum" sz="quarter" idx="12"/>
          </p:nvPr>
        </p:nvSpPr>
        <p:spPr/>
        <p:txBody>
          <a:bodyPr/>
          <a:lstStyle/>
          <a:p>
            <a:r>
              <a:rPr lang="en-US"/>
              <a:t>Slide </a:t>
            </a:r>
            <a:fld id="{A87E5FC1-1D42-364E-A87E-675D1BF38847}" type="slidenum">
              <a:rPr lang="en-US" smtClean="0"/>
              <a:pPr/>
              <a:t>24</a:t>
            </a:fld>
            <a:endParaRPr lang="en-US"/>
          </a:p>
        </p:txBody>
      </p:sp>
      <p:sp>
        <p:nvSpPr>
          <p:cNvPr id="5" name="Content Placeholder 4">
            <a:extLst>
              <a:ext uri="{FF2B5EF4-FFF2-40B4-BE49-F238E27FC236}">
                <a16:creationId xmlns:a16="http://schemas.microsoft.com/office/drawing/2014/main" id="{C6351CBE-5123-5845-9403-27B02D4D284D}"/>
              </a:ext>
            </a:extLst>
          </p:cNvPr>
          <p:cNvSpPr>
            <a:spLocks noGrp="1"/>
          </p:cNvSpPr>
          <p:nvPr>
            <p:ph idx="13"/>
          </p:nvPr>
        </p:nvSpPr>
        <p:spPr/>
        <p:txBody>
          <a:bodyPr/>
          <a:lstStyle/>
          <a:p>
            <a:r>
              <a:rPr lang="en-GB" b="1" dirty="0"/>
              <a:t>Validation and Documentation</a:t>
            </a:r>
            <a:endParaRPr lang="en-NG" dirty="0"/>
          </a:p>
        </p:txBody>
      </p:sp>
    </p:spTree>
    <p:extLst>
      <p:ext uri="{BB962C8B-B14F-4D97-AF65-F5344CB8AC3E}">
        <p14:creationId xmlns:p14="http://schemas.microsoft.com/office/powerpoint/2010/main" val="38472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434F19-859A-324D-9C81-657A0A9E0D1C}"/>
              </a:ext>
            </a:extLst>
          </p:cNvPr>
          <p:cNvSpPr>
            <a:spLocks noGrp="1"/>
          </p:cNvSpPr>
          <p:nvPr>
            <p:ph idx="1"/>
          </p:nvPr>
        </p:nvSpPr>
        <p:spPr/>
        <p:txBody>
          <a:bodyPr/>
          <a:lstStyle/>
          <a:p>
            <a:r>
              <a:rPr lang="en-GB" b="1" dirty="0"/>
              <a:t>Monosodium glutamate (E621)</a:t>
            </a:r>
            <a:r>
              <a:rPr lang="en-GB" dirty="0"/>
              <a:t>: This is the sodium salt of glutamic acid. Glutamate is a naturally occurring amino acid that is found in nearly all food. MSG added to food produces a </a:t>
            </a:r>
            <a:r>
              <a:rPr lang="en-GB" dirty="0" err="1"/>
              <a:t>flavoring</a:t>
            </a:r>
            <a:r>
              <a:rPr lang="en-GB" dirty="0"/>
              <a:t> function similar to the glutamate that occurs naturally in foods. It acts as a </a:t>
            </a:r>
            <a:r>
              <a:rPr lang="en-GB" dirty="0" err="1"/>
              <a:t>flavor</a:t>
            </a:r>
            <a:r>
              <a:rPr lang="en-GB" dirty="0"/>
              <a:t> enhancer and add a fifth taste called “Umami”, which is best described as a </a:t>
            </a:r>
            <a:r>
              <a:rPr lang="en-GB" dirty="0" err="1"/>
              <a:t>savory</a:t>
            </a:r>
            <a:r>
              <a:rPr lang="en-GB" dirty="0"/>
              <a:t>, broth-like or meaty taste. MSG is a crystalline solid and is non-hydroscopic. Consequently, they can be stored for long period of time at ambient temperature without their appearance or quality changing. The solubility of </a:t>
            </a:r>
            <a:r>
              <a:rPr lang="en-GB" dirty="0" err="1"/>
              <a:t>flavor</a:t>
            </a:r>
            <a:r>
              <a:rPr lang="en-GB" dirty="0"/>
              <a:t> enhancers is important when blending into food formulation of which MSG is soluble in water. </a:t>
            </a:r>
          </a:p>
          <a:p>
            <a:endParaRPr lang="en-NG" dirty="0"/>
          </a:p>
        </p:txBody>
      </p:sp>
      <p:sp>
        <p:nvSpPr>
          <p:cNvPr id="3" name="Footer Placeholder 2">
            <a:extLst>
              <a:ext uri="{FF2B5EF4-FFF2-40B4-BE49-F238E27FC236}">
                <a16:creationId xmlns:a16="http://schemas.microsoft.com/office/drawing/2014/main" id="{4EF26FA4-A128-9747-A8AA-CAA25C1B498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E41E09-6F5E-744E-AEC7-26890E0BC5BB}"/>
              </a:ext>
            </a:extLst>
          </p:cNvPr>
          <p:cNvSpPr>
            <a:spLocks noGrp="1"/>
          </p:cNvSpPr>
          <p:nvPr>
            <p:ph type="sldNum" sz="quarter" idx="12"/>
          </p:nvPr>
        </p:nvSpPr>
        <p:spPr/>
        <p:txBody>
          <a:bodyPr/>
          <a:lstStyle/>
          <a:p>
            <a:r>
              <a:rPr lang="en-US"/>
              <a:t>Slide </a:t>
            </a:r>
            <a:fld id="{A87E5FC1-1D42-364E-A87E-675D1BF38847}" type="slidenum">
              <a:rPr lang="en-US" smtClean="0"/>
              <a:pPr/>
              <a:t>25</a:t>
            </a:fld>
            <a:endParaRPr lang="en-US"/>
          </a:p>
        </p:txBody>
      </p:sp>
      <p:sp>
        <p:nvSpPr>
          <p:cNvPr id="5" name="Content Placeholder 4">
            <a:extLst>
              <a:ext uri="{FF2B5EF4-FFF2-40B4-BE49-F238E27FC236}">
                <a16:creationId xmlns:a16="http://schemas.microsoft.com/office/drawing/2014/main" id="{B9A93E69-67FB-B240-87B5-55BA3B27AC79}"/>
              </a:ext>
            </a:extLst>
          </p:cNvPr>
          <p:cNvSpPr>
            <a:spLocks noGrp="1"/>
          </p:cNvSpPr>
          <p:nvPr>
            <p:ph idx="13"/>
          </p:nvPr>
        </p:nvSpPr>
        <p:spPr/>
        <p:txBody>
          <a:bodyPr/>
          <a:lstStyle/>
          <a:p>
            <a:r>
              <a:rPr lang="en-NG" dirty="0"/>
              <a:t>Ingredient Functionality (Onga cube)</a:t>
            </a:r>
          </a:p>
        </p:txBody>
      </p:sp>
    </p:spTree>
    <p:extLst>
      <p:ext uri="{BB962C8B-B14F-4D97-AF65-F5344CB8AC3E}">
        <p14:creationId xmlns:p14="http://schemas.microsoft.com/office/powerpoint/2010/main" val="22816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434F19-859A-324D-9C81-657A0A9E0D1C}"/>
              </a:ext>
            </a:extLst>
          </p:cNvPr>
          <p:cNvSpPr>
            <a:spLocks noGrp="1"/>
          </p:cNvSpPr>
          <p:nvPr>
            <p:ph idx="1"/>
          </p:nvPr>
        </p:nvSpPr>
        <p:spPr/>
        <p:txBody>
          <a:bodyPr>
            <a:normAutofit lnSpcReduction="10000"/>
          </a:bodyPr>
          <a:lstStyle/>
          <a:p>
            <a:r>
              <a:rPr lang="en-GB" b="1" dirty="0"/>
              <a:t>Caramel (E150)</a:t>
            </a:r>
            <a:r>
              <a:rPr lang="en-GB" dirty="0"/>
              <a:t>: This is a </a:t>
            </a:r>
            <a:r>
              <a:rPr lang="en-GB" dirty="0" err="1"/>
              <a:t>coloring</a:t>
            </a:r>
            <a:r>
              <a:rPr lang="en-GB" dirty="0"/>
              <a:t> agent and an antioxidant being used in food blend. Caramel is a complex blend of fat globules in varying size grouping surrounded by a high concentrated sugar solution in which milk solids-</a:t>
            </a:r>
            <a:r>
              <a:rPr lang="en-GB" dirty="0" err="1"/>
              <a:t>nonfat</a:t>
            </a:r>
            <a:r>
              <a:rPr lang="en-GB" dirty="0"/>
              <a:t> are dispersed. Caramel colours are dark to black liquid or solid having a </a:t>
            </a:r>
            <a:r>
              <a:rPr lang="en-GB" dirty="0" err="1"/>
              <a:t>odor</a:t>
            </a:r>
            <a:r>
              <a:rPr lang="en-GB" dirty="0"/>
              <a:t> of burnt sugar and a pleasant, somewhat bitter taste. They are totally miscible with water and contain colloidal aggregates that account for most of their </a:t>
            </a:r>
            <a:r>
              <a:rPr lang="en-GB" dirty="0" err="1"/>
              <a:t>coloring</a:t>
            </a:r>
            <a:r>
              <a:rPr lang="en-GB" dirty="0"/>
              <a:t> properties and characteristic </a:t>
            </a:r>
            <a:r>
              <a:rPr lang="en-GB" dirty="0" err="1"/>
              <a:t>behavior</a:t>
            </a:r>
            <a:r>
              <a:rPr lang="en-GB" dirty="0"/>
              <a:t> toward acid, electrolytes and tannins. Caramel colour is also known to retard </a:t>
            </a:r>
            <a:r>
              <a:rPr lang="en-GB" dirty="0" err="1"/>
              <a:t>flavor</a:t>
            </a:r>
            <a:r>
              <a:rPr lang="en-GB" dirty="0"/>
              <a:t> changes that occur in some beverages as a result of sunlight. Caramel in ONGA cube helps enhance the </a:t>
            </a:r>
            <a:r>
              <a:rPr lang="en-GB" dirty="0" err="1"/>
              <a:t>color</a:t>
            </a:r>
            <a:r>
              <a:rPr lang="en-GB" dirty="0"/>
              <a:t> by adding redness as well as contribute to the darkening and controlling of brown tones. </a:t>
            </a:r>
          </a:p>
          <a:p>
            <a:endParaRPr lang="en-NG" dirty="0"/>
          </a:p>
        </p:txBody>
      </p:sp>
      <p:sp>
        <p:nvSpPr>
          <p:cNvPr id="3" name="Footer Placeholder 2">
            <a:extLst>
              <a:ext uri="{FF2B5EF4-FFF2-40B4-BE49-F238E27FC236}">
                <a16:creationId xmlns:a16="http://schemas.microsoft.com/office/drawing/2014/main" id="{4EF26FA4-A128-9747-A8AA-CAA25C1B498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E41E09-6F5E-744E-AEC7-26890E0BC5BB}"/>
              </a:ext>
            </a:extLst>
          </p:cNvPr>
          <p:cNvSpPr>
            <a:spLocks noGrp="1"/>
          </p:cNvSpPr>
          <p:nvPr>
            <p:ph type="sldNum" sz="quarter" idx="12"/>
          </p:nvPr>
        </p:nvSpPr>
        <p:spPr/>
        <p:txBody>
          <a:bodyPr/>
          <a:lstStyle/>
          <a:p>
            <a:r>
              <a:rPr lang="en-US"/>
              <a:t>Slide </a:t>
            </a:r>
            <a:fld id="{A87E5FC1-1D42-364E-A87E-675D1BF38847}" type="slidenum">
              <a:rPr lang="en-US" smtClean="0"/>
              <a:pPr/>
              <a:t>26</a:t>
            </a:fld>
            <a:endParaRPr lang="en-US"/>
          </a:p>
        </p:txBody>
      </p:sp>
      <p:sp>
        <p:nvSpPr>
          <p:cNvPr id="5" name="Content Placeholder 4">
            <a:extLst>
              <a:ext uri="{FF2B5EF4-FFF2-40B4-BE49-F238E27FC236}">
                <a16:creationId xmlns:a16="http://schemas.microsoft.com/office/drawing/2014/main" id="{B9A93E69-67FB-B240-87B5-55BA3B27AC79}"/>
              </a:ext>
            </a:extLst>
          </p:cNvPr>
          <p:cNvSpPr>
            <a:spLocks noGrp="1"/>
          </p:cNvSpPr>
          <p:nvPr>
            <p:ph idx="13"/>
          </p:nvPr>
        </p:nvSpPr>
        <p:spPr/>
        <p:txBody>
          <a:bodyPr/>
          <a:lstStyle/>
          <a:p>
            <a:r>
              <a:rPr lang="en-NG" dirty="0"/>
              <a:t>Ingredient Functionality (Onga cube)</a:t>
            </a:r>
          </a:p>
        </p:txBody>
      </p:sp>
    </p:spTree>
    <p:extLst>
      <p:ext uri="{BB962C8B-B14F-4D97-AF65-F5344CB8AC3E}">
        <p14:creationId xmlns:p14="http://schemas.microsoft.com/office/powerpoint/2010/main" val="389577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434F19-859A-324D-9C81-657A0A9E0D1C}"/>
              </a:ext>
            </a:extLst>
          </p:cNvPr>
          <p:cNvSpPr>
            <a:spLocks noGrp="1"/>
          </p:cNvSpPr>
          <p:nvPr>
            <p:ph idx="1"/>
          </p:nvPr>
        </p:nvSpPr>
        <p:spPr/>
        <p:txBody>
          <a:bodyPr>
            <a:normAutofit/>
          </a:bodyPr>
          <a:lstStyle/>
          <a:p>
            <a:r>
              <a:rPr lang="en-GB" b="1" dirty="0"/>
              <a:t>Paprika: </a:t>
            </a:r>
            <a:r>
              <a:rPr lang="en-GB" dirty="0"/>
              <a:t>This is a </a:t>
            </a:r>
            <a:r>
              <a:rPr lang="en-GB" dirty="0" err="1"/>
              <a:t>colorful</a:t>
            </a:r>
            <a:r>
              <a:rPr lang="en-GB" dirty="0"/>
              <a:t> spice derived from ground peppers. It offers a variety of beneficial compounds, including vitamin A, capsaicin and carotenoid antioxidants. These substances add to the redness of blend. </a:t>
            </a:r>
          </a:p>
          <a:p>
            <a:endParaRPr lang="en-NG" dirty="0"/>
          </a:p>
        </p:txBody>
      </p:sp>
      <p:sp>
        <p:nvSpPr>
          <p:cNvPr id="3" name="Footer Placeholder 2">
            <a:extLst>
              <a:ext uri="{FF2B5EF4-FFF2-40B4-BE49-F238E27FC236}">
                <a16:creationId xmlns:a16="http://schemas.microsoft.com/office/drawing/2014/main" id="{4EF26FA4-A128-9747-A8AA-CAA25C1B498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E41E09-6F5E-744E-AEC7-26890E0BC5BB}"/>
              </a:ext>
            </a:extLst>
          </p:cNvPr>
          <p:cNvSpPr>
            <a:spLocks noGrp="1"/>
          </p:cNvSpPr>
          <p:nvPr>
            <p:ph type="sldNum" sz="quarter" idx="12"/>
          </p:nvPr>
        </p:nvSpPr>
        <p:spPr/>
        <p:txBody>
          <a:bodyPr/>
          <a:lstStyle/>
          <a:p>
            <a:r>
              <a:rPr lang="en-US"/>
              <a:t>Slide </a:t>
            </a:r>
            <a:fld id="{A87E5FC1-1D42-364E-A87E-675D1BF38847}" type="slidenum">
              <a:rPr lang="en-US" smtClean="0"/>
              <a:pPr/>
              <a:t>27</a:t>
            </a:fld>
            <a:endParaRPr lang="en-US"/>
          </a:p>
        </p:txBody>
      </p:sp>
      <p:sp>
        <p:nvSpPr>
          <p:cNvPr id="5" name="Content Placeholder 4">
            <a:extLst>
              <a:ext uri="{FF2B5EF4-FFF2-40B4-BE49-F238E27FC236}">
                <a16:creationId xmlns:a16="http://schemas.microsoft.com/office/drawing/2014/main" id="{B9A93E69-67FB-B240-87B5-55BA3B27AC79}"/>
              </a:ext>
            </a:extLst>
          </p:cNvPr>
          <p:cNvSpPr>
            <a:spLocks noGrp="1"/>
          </p:cNvSpPr>
          <p:nvPr>
            <p:ph idx="13"/>
          </p:nvPr>
        </p:nvSpPr>
        <p:spPr/>
        <p:txBody>
          <a:bodyPr/>
          <a:lstStyle/>
          <a:p>
            <a:r>
              <a:rPr lang="en-NG" dirty="0"/>
              <a:t>Ingredient Functionality (Onga cube)</a:t>
            </a:r>
          </a:p>
        </p:txBody>
      </p:sp>
    </p:spTree>
    <p:extLst>
      <p:ext uri="{BB962C8B-B14F-4D97-AF65-F5344CB8AC3E}">
        <p14:creationId xmlns:p14="http://schemas.microsoft.com/office/powerpoint/2010/main" val="3491379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434F19-859A-324D-9C81-657A0A9E0D1C}"/>
              </a:ext>
            </a:extLst>
          </p:cNvPr>
          <p:cNvSpPr>
            <a:spLocks noGrp="1"/>
          </p:cNvSpPr>
          <p:nvPr>
            <p:ph idx="1"/>
          </p:nvPr>
        </p:nvSpPr>
        <p:spPr/>
        <p:txBody>
          <a:bodyPr>
            <a:normAutofit/>
          </a:bodyPr>
          <a:lstStyle/>
          <a:p>
            <a:r>
              <a:rPr lang="en-GB" b="1" dirty="0"/>
              <a:t>Vegetable Fat: </a:t>
            </a:r>
            <a:r>
              <a:rPr lang="en-GB" dirty="0"/>
              <a:t>Fats alter a food appearance by creating a glossy or moist visual texture, the ability of fat to reflect light. Fat also aid in the browning process of many food, giving them an appealing brown colour. Serve as an emulsifying agent. Emulsifying fat into blend produces unique </a:t>
            </a:r>
            <a:r>
              <a:rPr lang="en-GB" dirty="0" err="1"/>
              <a:t>flavor</a:t>
            </a:r>
            <a:r>
              <a:rPr lang="en-GB" dirty="0"/>
              <a:t> and texture qualities. Fat has the unique ability to absorb and preserve flavours. It is the basic binding agent in ONGA blend. </a:t>
            </a:r>
          </a:p>
          <a:p>
            <a:endParaRPr lang="en-NG" dirty="0"/>
          </a:p>
        </p:txBody>
      </p:sp>
      <p:sp>
        <p:nvSpPr>
          <p:cNvPr id="3" name="Footer Placeholder 2">
            <a:extLst>
              <a:ext uri="{FF2B5EF4-FFF2-40B4-BE49-F238E27FC236}">
                <a16:creationId xmlns:a16="http://schemas.microsoft.com/office/drawing/2014/main" id="{4EF26FA4-A128-9747-A8AA-CAA25C1B498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E41E09-6F5E-744E-AEC7-26890E0BC5BB}"/>
              </a:ext>
            </a:extLst>
          </p:cNvPr>
          <p:cNvSpPr>
            <a:spLocks noGrp="1"/>
          </p:cNvSpPr>
          <p:nvPr>
            <p:ph type="sldNum" sz="quarter" idx="12"/>
          </p:nvPr>
        </p:nvSpPr>
        <p:spPr/>
        <p:txBody>
          <a:bodyPr/>
          <a:lstStyle/>
          <a:p>
            <a:r>
              <a:rPr lang="en-US"/>
              <a:t>Slide </a:t>
            </a:r>
            <a:fld id="{A87E5FC1-1D42-364E-A87E-675D1BF38847}" type="slidenum">
              <a:rPr lang="en-US" smtClean="0"/>
              <a:pPr/>
              <a:t>28</a:t>
            </a:fld>
            <a:endParaRPr lang="en-US"/>
          </a:p>
        </p:txBody>
      </p:sp>
      <p:sp>
        <p:nvSpPr>
          <p:cNvPr id="5" name="Content Placeholder 4">
            <a:extLst>
              <a:ext uri="{FF2B5EF4-FFF2-40B4-BE49-F238E27FC236}">
                <a16:creationId xmlns:a16="http://schemas.microsoft.com/office/drawing/2014/main" id="{B9A93E69-67FB-B240-87B5-55BA3B27AC79}"/>
              </a:ext>
            </a:extLst>
          </p:cNvPr>
          <p:cNvSpPr>
            <a:spLocks noGrp="1"/>
          </p:cNvSpPr>
          <p:nvPr>
            <p:ph idx="13"/>
          </p:nvPr>
        </p:nvSpPr>
        <p:spPr/>
        <p:txBody>
          <a:bodyPr/>
          <a:lstStyle/>
          <a:p>
            <a:r>
              <a:rPr lang="en-NG" dirty="0"/>
              <a:t>Ingredient Functionality (Onga cube)</a:t>
            </a:r>
          </a:p>
        </p:txBody>
      </p:sp>
    </p:spTree>
    <p:extLst>
      <p:ext uri="{BB962C8B-B14F-4D97-AF65-F5344CB8AC3E}">
        <p14:creationId xmlns:p14="http://schemas.microsoft.com/office/powerpoint/2010/main" val="427532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Confidential - not for circulation</a:t>
            </a:r>
          </a:p>
        </p:txBody>
      </p:sp>
      <p:sp>
        <p:nvSpPr>
          <p:cNvPr id="5" name="Content Placeholder 4"/>
          <p:cNvSpPr>
            <a:spLocks noGrp="1"/>
          </p:cNvSpPr>
          <p:nvPr>
            <p:ph idx="13"/>
          </p:nvPr>
        </p:nvSpPr>
        <p:spPr>
          <a:solidFill>
            <a:schemeClr val="tx2"/>
          </a:solidFill>
        </p:spPr>
        <p:txBody>
          <a:bodyPr/>
          <a:lstStyle/>
          <a:p>
            <a:r>
              <a:rPr lang="en-US" dirty="0"/>
              <a:t>Table of Content</a:t>
            </a:r>
          </a:p>
          <a:p>
            <a:endParaRPr lang="en-GB" sz="1600" b="1" dirty="0">
              <a:solidFill>
                <a:schemeClr val="tx2"/>
              </a:solidFill>
            </a:endParaRPr>
          </a:p>
        </p:txBody>
      </p:sp>
      <p:sp>
        <p:nvSpPr>
          <p:cNvPr id="4" name="Slide Number Placeholder 3"/>
          <p:cNvSpPr>
            <a:spLocks noGrp="1"/>
          </p:cNvSpPr>
          <p:nvPr>
            <p:ph type="sldNum" sz="quarter" idx="12"/>
          </p:nvPr>
        </p:nvSpPr>
        <p:spPr/>
        <p:txBody>
          <a:bodyPr/>
          <a:lstStyle/>
          <a:p>
            <a:r>
              <a:rPr lang="en-US" dirty="0"/>
              <a:t>Slide </a:t>
            </a:r>
            <a:fld id="{A87E5FC1-1D42-364E-A87E-675D1BF38847}" type="slidenum">
              <a:rPr lang="en-US" smtClean="0"/>
              <a:pPr/>
              <a:t>2</a:t>
            </a:fld>
            <a:endParaRPr lang="en-US" dirty="0"/>
          </a:p>
        </p:txBody>
      </p:sp>
      <p:sp>
        <p:nvSpPr>
          <p:cNvPr id="7" name="Content Placeholder 6">
            <a:extLst>
              <a:ext uri="{FF2B5EF4-FFF2-40B4-BE49-F238E27FC236}">
                <a16:creationId xmlns:a16="http://schemas.microsoft.com/office/drawing/2014/main" id="{8C925656-2CDE-EA4B-AF2D-06C5E38C7011}"/>
              </a:ext>
            </a:extLst>
          </p:cNvPr>
          <p:cNvSpPr>
            <a:spLocks noGrp="1"/>
          </p:cNvSpPr>
          <p:nvPr>
            <p:ph idx="1"/>
          </p:nvPr>
        </p:nvSpPr>
        <p:spPr>
          <a:xfrm>
            <a:off x="179387" y="1056291"/>
            <a:ext cx="8727545" cy="4265010"/>
          </a:xfrm>
        </p:spPr>
        <p:txBody>
          <a:bodyPr>
            <a:normAutofit fontScale="70000" lnSpcReduction="20000"/>
          </a:bodyPr>
          <a:lstStyle/>
          <a:p>
            <a:r>
              <a:rPr lang="en-US" dirty="0"/>
              <a:t>Raw materials</a:t>
            </a:r>
          </a:p>
          <a:p>
            <a:r>
              <a:rPr lang="en-GB" dirty="0"/>
              <a:t>Raw Material Selection </a:t>
            </a:r>
          </a:p>
          <a:p>
            <a:r>
              <a:rPr lang="en-GB" dirty="0"/>
              <a:t>Considerations in Selection of Raw Materials</a:t>
            </a:r>
            <a:endParaRPr lang="en-US" dirty="0"/>
          </a:p>
          <a:p>
            <a:r>
              <a:rPr lang="en-US" dirty="0"/>
              <a:t>Raw Materials Used In Promasidor Nigeria</a:t>
            </a:r>
          </a:p>
          <a:p>
            <a:r>
              <a:rPr lang="en-NG" dirty="0"/>
              <a:t>QA Processes in Raw Material Handling</a:t>
            </a:r>
          </a:p>
          <a:p>
            <a:r>
              <a:rPr lang="en-US" altLang="x-none" dirty="0"/>
              <a:t>Entrance Control Quality Requirements For Raw Materials</a:t>
            </a:r>
          </a:p>
          <a:p>
            <a:r>
              <a:rPr lang="en-US" altLang="x-none" dirty="0"/>
              <a:t>Process Flow Chart for Entrance Quality Control Tests</a:t>
            </a:r>
          </a:p>
          <a:p>
            <a:r>
              <a:rPr lang="en-NG" dirty="0"/>
              <a:t>Quality Performance Metrics For Raw Material Management Management.</a:t>
            </a:r>
          </a:p>
          <a:p>
            <a:r>
              <a:rPr lang="en-NG" dirty="0"/>
              <a:t>Promasidor Nigeria Raw Material Vendor Quality Management Processes</a:t>
            </a:r>
          </a:p>
          <a:p>
            <a:r>
              <a:rPr lang="en-NG" dirty="0"/>
              <a:t>Introduction to packaging</a:t>
            </a:r>
          </a:p>
          <a:p>
            <a:r>
              <a:rPr lang="en-NG" dirty="0"/>
              <a:t>Functions of packaging</a:t>
            </a:r>
          </a:p>
          <a:p>
            <a:r>
              <a:rPr lang="en-US" dirty="0"/>
              <a:t>Types of packaging materials</a:t>
            </a:r>
          </a:p>
          <a:p>
            <a:r>
              <a:rPr lang="en-US" dirty="0"/>
              <a:t>Categories of packaging materials</a:t>
            </a:r>
          </a:p>
          <a:p>
            <a:r>
              <a:rPr lang="en-US" dirty="0"/>
              <a:t>Selection of packaging materials</a:t>
            </a:r>
          </a:p>
          <a:p>
            <a:r>
              <a:rPr lang="en-US" dirty="0"/>
              <a:t>Cowbell </a:t>
            </a:r>
            <a:r>
              <a:rPr lang="en-US" dirty="0" err="1"/>
              <a:t>Evap</a:t>
            </a:r>
            <a:r>
              <a:rPr lang="en-US" dirty="0"/>
              <a:t> canning line process flow and quality control system</a:t>
            </a:r>
          </a:p>
          <a:p>
            <a:endParaRPr lang="en-NG" dirty="0"/>
          </a:p>
        </p:txBody>
      </p:sp>
    </p:spTree>
    <p:extLst>
      <p:ext uri="{BB962C8B-B14F-4D97-AF65-F5344CB8AC3E}">
        <p14:creationId xmlns:p14="http://schemas.microsoft.com/office/powerpoint/2010/main" val="36757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434F19-859A-324D-9C81-657A0A9E0D1C}"/>
              </a:ext>
            </a:extLst>
          </p:cNvPr>
          <p:cNvSpPr>
            <a:spLocks noGrp="1"/>
          </p:cNvSpPr>
          <p:nvPr>
            <p:ph idx="1"/>
          </p:nvPr>
        </p:nvSpPr>
        <p:spPr/>
        <p:txBody>
          <a:bodyPr>
            <a:normAutofit fontScale="92500" lnSpcReduction="20000"/>
          </a:bodyPr>
          <a:lstStyle/>
          <a:p>
            <a:r>
              <a:rPr lang="en-GB" b="1" dirty="0"/>
              <a:t>Citric Acid: </a:t>
            </a:r>
            <a:r>
              <a:rPr lang="en-GB" dirty="0"/>
              <a:t>It possesses antimicrobial properties due to its acidulation and also acts as an antioxidant. It plays a huge role in enhancing flavours, boost acidity and preserve ingredients. </a:t>
            </a:r>
          </a:p>
          <a:p>
            <a:r>
              <a:rPr lang="en-GB" b="1" dirty="0"/>
              <a:t>Soy Protein: </a:t>
            </a:r>
            <a:r>
              <a:rPr lang="en-GB" dirty="0"/>
              <a:t>plays a significant role in food system as a source of supplement and complementary protein and contribute functional properties such as solubility, water absorption, viscosity, emulsification, texture and anti-oxidation </a:t>
            </a:r>
          </a:p>
          <a:p>
            <a:r>
              <a:rPr lang="en-GB" b="1" dirty="0"/>
              <a:t>Soy Lecithin (E322): </a:t>
            </a:r>
            <a:r>
              <a:rPr lang="en-GB" dirty="0"/>
              <a:t>Lecithin is a food additive that comes from soy. It is used as an emulsifier and also used as an antioxidant and flavour protector. Lecithin’s is a fat that is essential in the cell of the body. It is used to keep some other certain ingredients from separating out. </a:t>
            </a:r>
          </a:p>
          <a:p>
            <a:r>
              <a:rPr lang="en-GB" b="1" dirty="0"/>
              <a:t>Chili Pepper: </a:t>
            </a:r>
            <a:r>
              <a:rPr lang="en-GB" dirty="0"/>
              <a:t>contains wide array of </a:t>
            </a:r>
            <a:r>
              <a:rPr lang="en-GB" dirty="0" err="1"/>
              <a:t>phyto</a:t>
            </a:r>
            <a:r>
              <a:rPr lang="en-GB" dirty="0"/>
              <a:t>-chemicals such as vitamin, phenolic and flavonoids that are important antioxidant which may reduce degenerative disease. It also adds to the mouth burn effect. </a:t>
            </a:r>
          </a:p>
          <a:p>
            <a:endParaRPr lang="en-NG" dirty="0"/>
          </a:p>
        </p:txBody>
      </p:sp>
      <p:sp>
        <p:nvSpPr>
          <p:cNvPr id="3" name="Footer Placeholder 2">
            <a:extLst>
              <a:ext uri="{FF2B5EF4-FFF2-40B4-BE49-F238E27FC236}">
                <a16:creationId xmlns:a16="http://schemas.microsoft.com/office/drawing/2014/main" id="{4EF26FA4-A128-9747-A8AA-CAA25C1B498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E41E09-6F5E-744E-AEC7-26890E0BC5BB}"/>
              </a:ext>
            </a:extLst>
          </p:cNvPr>
          <p:cNvSpPr>
            <a:spLocks noGrp="1"/>
          </p:cNvSpPr>
          <p:nvPr>
            <p:ph type="sldNum" sz="quarter" idx="12"/>
          </p:nvPr>
        </p:nvSpPr>
        <p:spPr/>
        <p:txBody>
          <a:bodyPr/>
          <a:lstStyle/>
          <a:p>
            <a:r>
              <a:rPr lang="en-US"/>
              <a:t>Slide </a:t>
            </a:r>
            <a:fld id="{A87E5FC1-1D42-364E-A87E-675D1BF38847}" type="slidenum">
              <a:rPr lang="en-US" smtClean="0"/>
              <a:pPr/>
              <a:t>29</a:t>
            </a:fld>
            <a:endParaRPr lang="en-US"/>
          </a:p>
        </p:txBody>
      </p:sp>
      <p:sp>
        <p:nvSpPr>
          <p:cNvPr id="5" name="Content Placeholder 4">
            <a:extLst>
              <a:ext uri="{FF2B5EF4-FFF2-40B4-BE49-F238E27FC236}">
                <a16:creationId xmlns:a16="http://schemas.microsoft.com/office/drawing/2014/main" id="{B9A93E69-67FB-B240-87B5-55BA3B27AC79}"/>
              </a:ext>
            </a:extLst>
          </p:cNvPr>
          <p:cNvSpPr>
            <a:spLocks noGrp="1"/>
          </p:cNvSpPr>
          <p:nvPr>
            <p:ph idx="13"/>
          </p:nvPr>
        </p:nvSpPr>
        <p:spPr/>
        <p:txBody>
          <a:bodyPr/>
          <a:lstStyle/>
          <a:p>
            <a:r>
              <a:rPr lang="en-NG" dirty="0"/>
              <a:t>Ingredient Functionality (Onga cube)</a:t>
            </a:r>
          </a:p>
        </p:txBody>
      </p:sp>
    </p:spTree>
    <p:extLst>
      <p:ext uri="{BB962C8B-B14F-4D97-AF65-F5344CB8AC3E}">
        <p14:creationId xmlns:p14="http://schemas.microsoft.com/office/powerpoint/2010/main" val="2651269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434F19-859A-324D-9C81-657A0A9E0D1C}"/>
              </a:ext>
            </a:extLst>
          </p:cNvPr>
          <p:cNvSpPr>
            <a:spLocks noGrp="1"/>
          </p:cNvSpPr>
          <p:nvPr>
            <p:ph idx="1"/>
          </p:nvPr>
        </p:nvSpPr>
        <p:spPr/>
        <p:txBody>
          <a:bodyPr>
            <a:normAutofit fontScale="92500" lnSpcReduction="10000"/>
          </a:bodyPr>
          <a:lstStyle/>
          <a:p>
            <a:r>
              <a:rPr lang="en-GB" b="1" dirty="0" err="1"/>
              <a:t>Ribotide</a:t>
            </a:r>
            <a:r>
              <a:rPr lang="en-GB" b="1" dirty="0"/>
              <a:t> (E635): </a:t>
            </a:r>
            <a:r>
              <a:rPr lang="en-GB" dirty="0"/>
              <a:t>is a flavour enhancer which is synergistic with glutamates in creating the taste of umami. </a:t>
            </a:r>
          </a:p>
          <a:p>
            <a:r>
              <a:rPr lang="en-GB" b="1" dirty="0"/>
              <a:t>Salt: </a:t>
            </a:r>
            <a:r>
              <a:rPr lang="en-GB" dirty="0"/>
              <a:t>These contribute to taste and overall flavour. It is also used to distribute minor ingredients such as the flavour and colours. Salt is also effective as a preservative because it reduces the water activity of food. Grade II salt is used in </a:t>
            </a:r>
            <a:r>
              <a:rPr lang="en-GB" dirty="0" err="1"/>
              <a:t>Onga</a:t>
            </a:r>
            <a:r>
              <a:rPr lang="en-GB" dirty="0"/>
              <a:t> cube blend to achieve a smooth free flowing and not too fine particle size blend which influences the compressibility index. </a:t>
            </a:r>
          </a:p>
          <a:p>
            <a:r>
              <a:rPr lang="en-GB" b="1" dirty="0"/>
              <a:t>Sugar: </a:t>
            </a:r>
            <a:r>
              <a:rPr lang="en-GB" dirty="0"/>
              <a:t>This provides bulk which impacts the mouth feel and texture of ONGA blend. The sugar are used as bulking agents/ carriers of other ingredients instead of being for their sweetening properties. By absorbing free water and increasing osmotic pressure, sugar reduces water activity in a food system resulting in reduced microbial and mould growth as well as extending the storage life of food. </a:t>
            </a:r>
          </a:p>
          <a:p>
            <a:endParaRPr lang="en-NG" dirty="0"/>
          </a:p>
        </p:txBody>
      </p:sp>
      <p:sp>
        <p:nvSpPr>
          <p:cNvPr id="3" name="Footer Placeholder 2">
            <a:extLst>
              <a:ext uri="{FF2B5EF4-FFF2-40B4-BE49-F238E27FC236}">
                <a16:creationId xmlns:a16="http://schemas.microsoft.com/office/drawing/2014/main" id="{4EF26FA4-A128-9747-A8AA-CAA25C1B498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E41E09-6F5E-744E-AEC7-26890E0BC5BB}"/>
              </a:ext>
            </a:extLst>
          </p:cNvPr>
          <p:cNvSpPr>
            <a:spLocks noGrp="1"/>
          </p:cNvSpPr>
          <p:nvPr>
            <p:ph type="sldNum" sz="quarter" idx="12"/>
          </p:nvPr>
        </p:nvSpPr>
        <p:spPr/>
        <p:txBody>
          <a:bodyPr/>
          <a:lstStyle/>
          <a:p>
            <a:r>
              <a:rPr lang="en-US"/>
              <a:t>Slide </a:t>
            </a:r>
            <a:fld id="{A87E5FC1-1D42-364E-A87E-675D1BF38847}" type="slidenum">
              <a:rPr lang="en-US" smtClean="0"/>
              <a:pPr/>
              <a:t>30</a:t>
            </a:fld>
            <a:endParaRPr lang="en-US"/>
          </a:p>
        </p:txBody>
      </p:sp>
      <p:sp>
        <p:nvSpPr>
          <p:cNvPr id="5" name="Content Placeholder 4">
            <a:extLst>
              <a:ext uri="{FF2B5EF4-FFF2-40B4-BE49-F238E27FC236}">
                <a16:creationId xmlns:a16="http://schemas.microsoft.com/office/drawing/2014/main" id="{B9A93E69-67FB-B240-87B5-55BA3B27AC79}"/>
              </a:ext>
            </a:extLst>
          </p:cNvPr>
          <p:cNvSpPr>
            <a:spLocks noGrp="1"/>
          </p:cNvSpPr>
          <p:nvPr>
            <p:ph idx="13"/>
          </p:nvPr>
        </p:nvSpPr>
        <p:spPr/>
        <p:txBody>
          <a:bodyPr/>
          <a:lstStyle/>
          <a:p>
            <a:r>
              <a:rPr lang="en-NG" dirty="0"/>
              <a:t>Ingredient Functionality (Onga cube)</a:t>
            </a:r>
          </a:p>
        </p:txBody>
      </p:sp>
    </p:spTree>
    <p:extLst>
      <p:ext uri="{BB962C8B-B14F-4D97-AF65-F5344CB8AC3E}">
        <p14:creationId xmlns:p14="http://schemas.microsoft.com/office/powerpoint/2010/main" val="1601558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434F19-859A-324D-9C81-657A0A9E0D1C}"/>
              </a:ext>
            </a:extLst>
          </p:cNvPr>
          <p:cNvSpPr>
            <a:spLocks noGrp="1"/>
          </p:cNvSpPr>
          <p:nvPr>
            <p:ph idx="1"/>
          </p:nvPr>
        </p:nvSpPr>
        <p:spPr/>
        <p:txBody>
          <a:bodyPr>
            <a:normAutofit/>
          </a:bodyPr>
          <a:lstStyle/>
          <a:p>
            <a:r>
              <a:rPr lang="en-GB" b="1" dirty="0"/>
              <a:t>Corn starch: </a:t>
            </a:r>
            <a:r>
              <a:rPr lang="en-GB" dirty="0"/>
              <a:t>A valuable ingredient from corn being used as thickener, gelling agent, bulking agent and water retention agent. It is added to enhance the quality of product. </a:t>
            </a:r>
          </a:p>
          <a:p>
            <a:r>
              <a:rPr lang="en-GB" b="1" dirty="0"/>
              <a:t>Cassava starch: </a:t>
            </a:r>
            <a:r>
              <a:rPr lang="en-GB" dirty="0"/>
              <a:t>An edible non-toxic and functionally important food material. It advantage over other grains or root crop includes; high purity level, excellent thickening characteristics, a neutral (bland) taste, desirable texture characteristics and it contains a high concentration of starch (dry matter basis). </a:t>
            </a:r>
          </a:p>
          <a:p>
            <a:pPr marL="0" indent="0">
              <a:buNone/>
            </a:pPr>
            <a:endParaRPr lang="en-NG" dirty="0"/>
          </a:p>
        </p:txBody>
      </p:sp>
      <p:sp>
        <p:nvSpPr>
          <p:cNvPr id="3" name="Footer Placeholder 2">
            <a:extLst>
              <a:ext uri="{FF2B5EF4-FFF2-40B4-BE49-F238E27FC236}">
                <a16:creationId xmlns:a16="http://schemas.microsoft.com/office/drawing/2014/main" id="{4EF26FA4-A128-9747-A8AA-CAA25C1B498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E41E09-6F5E-744E-AEC7-26890E0BC5BB}"/>
              </a:ext>
            </a:extLst>
          </p:cNvPr>
          <p:cNvSpPr>
            <a:spLocks noGrp="1"/>
          </p:cNvSpPr>
          <p:nvPr>
            <p:ph type="sldNum" sz="quarter" idx="12"/>
          </p:nvPr>
        </p:nvSpPr>
        <p:spPr/>
        <p:txBody>
          <a:bodyPr/>
          <a:lstStyle/>
          <a:p>
            <a:r>
              <a:rPr lang="en-US"/>
              <a:t>Slide </a:t>
            </a:r>
            <a:fld id="{A87E5FC1-1D42-364E-A87E-675D1BF38847}" type="slidenum">
              <a:rPr lang="en-US" smtClean="0"/>
              <a:pPr/>
              <a:t>31</a:t>
            </a:fld>
            <a:endParaRPr lang="en-US"/>
          </a:p>
        </p:txBody>
      </p:sp>
      <p:sp>
        <p:nvSpPr>
          <p:cNvPr id="5" name="Content Placeholder 4">
            <a:extLst>
              <a:ext uri="{FF2B5EF4-FFF2-40B4-BE49-F238E27FC236}">
                <a16:creationId xmlns:a16="http://schemas.microsoft.com/office/drawing/2014/main" id="{B9A93E69-67FB-B240-87B5-55BA3B27AC79}"/>
              </a:ext>
            </a:extLst>
          </p:cNvPr>
          <p:cNvSpPr>
            <a:spLocks noGrp="1"/>
          </p:cNvSpPr>
          <p:nvPr>
            <p:ph idx="13"/>
          </p:nvPr>
        </p:nvSpPr>
        <p:spPr/>
        <p:txBody>
          <a:bodyPr/>
          <a:lstStyle/>
          <a:p>
            <a:r>
              <a:rPr lang="en-NG" dirty="0"/>
              <a:t>Ingredient Functionality (Onga cube)</a:t>
            </a:r>
          </a:p>
        </p:txBody>
      </p:sp>
    </p:spTree>
    <p:extLst>
      <p:ext uri="{BB962C8B-B14F-4D97-AF65-F5344CB8AC3E}">
        <p14:creationId xmlns:p14="http://schemas.microsoft.com/office/powerpoint/2010/main" val="249478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lstStyle/>
          <a:p>
            <a:r>
              <a:rPr lang="en-GB" dirty="0"/>
              <a:t>The efficiency of a product can be evaluated by a number of quality control parameter. Of major importance to bouillon cubes, which has been adopted by the ONGA cube factory to measure the feasibility of the raw material and process include; moisture content, blend temperature, fat temperature, bulk density, tapped density, compressibility index, </a:t>
            </a:r>
            <a:r>
              <a:rPr lang="en-GB" dirty="0" err="1"/>
              <a:t>hausner's</a:t>
            </a:r>
            <a:r>
              <a:rPr lang="en-GB" dirty="0"/>
              <a:t> ratio and sodium chloride. Most of these parameters are linked together and aimed towards ascertaining the flowability, mouldability and machinability of the blend. </a:t>
            </a:r>
          </a:p>
          <a:p>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32</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381449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normAutofit fontScale="92500" lnSpcReduction="20000"/>
          </a:bodyPr>
          <a:lstStyle/>
          <a:p>
            <a:r>
              <a:rPr lang="en-GB" dirty="0"/>
              <a:t>Flowability is defined as the ability of granular solids and powders to flow. Flow is defined as the relative movement of a bulk of particles among neighbouring particles, or along a container wall surface. Flow characteristics are of immense significance in bulk material handling and processing, since the ease of conveying, blending, and packaging depends on them. Flow </a:t>
            </a:r>
            <a:r>
              <a:rPr lang="en-GB" dirty="0" err="1"/>
              <a:t>behavior</a:t>
            </a:r>
            <a:r>
              <a:rPr lang="en-GB" dirty="0"/>
              <a:t> is multidimensional in nature, and it depends on many physical characteristics. Some of the factors that affect flowability include; </a:t>
            </a:r>
          </a:p>
          <a:p>
            <a:pPr lvl="1"/>
            <a:r>
              <a:rPr lang="en-GB" dirty="0"/>
              <a:t>Particle size distribution </a:t>
            </a:r>
          </a:p>
          <a:p>
            <a:pPr lvl="1"/>
            <a:r>
              <a:rPr lang="en-GB" dirty="0"/>
              <a:t>Moisture </a:t>
            </a:r>
          </a:p>
          <a:p>
            <a:pPr lvl="1"/>
            <a:r>
              <a:rPr lang="en-GB" dirty="0"/>
              <a:t>Temperature and humidity </a:t>
            </a:r>
          </a:p>
          <a:p>
            <a:pPr lvl="1"/>
            <a:r>
              <a:rPr lang="en-GB" dirty="0"/>
              <a:t>Particle size </a:t>
            </a:r>
          </a:p>
          <a:p>
            <a:pPr lvl="1"/>
            <a:r>
              <a:rPr lang="en-GB" dirty="0"/>
              <a:t>Pressure </a:t>
            </a:r>
          </a:p>
          <a:p>
            <a:pPr lvl="1"/>
            <a:r>
              <a:rPr lang="en-GB" dirty="0"/>
              <a:t>Fat content </a:t>
            </a:r>
          </a:p>
          <a:p>
            <a:pPr lvl="1"/>
            <a:r>
              <a:rPr lang="en-GB" dirty="0"/>
              <a:t>Addition of flow agents </a:t>
            </a:r>
          </a:p>
          <a:p>
            <a:pPr lvl="1"/>
            <a:r>
              <a:rPr lang="en-GB" dirty="0"/>
              <a:t>Chemical composition of the particles </a:t>
            </a:r>
          </a:p>
          <a:p>
            <a:pPr lvl="1"/>
            <a:r>
              <a:rPr lang="en-GB" dirty="0"/>
              <a:t>Surface of the solid (silo)/ wall friction </a:t>
            </a:r>
          </a:p>
          <a:p>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33</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3374433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normAutofit/>
          </a:bodyPr>
          <a:lstStyle/>
          <a:p>
            <a:r>
              <a:rPr lang="en-GB" dirty="0"/>
              <a:t>The flowability of a powder is measured by the parameter, compressibility index (CI). This index measures the tendency of a powder to consolidate. The </a:t>
            </a:r>
            <a:r>
              <a:rPr lang="en-GB" dirty="0" err="1"/>
              <a:t>behavior</a:t>
            </a:r>
            <a:r>
              <a:rPr lang="en-GB" dirty="0"/>
              <a:t> of bulk solids under compressive stress is expressed by the compressibility index. It is used to obtain the pressure- density relationship and is calculated by: </a:t>
            </a:r>
          </a:p>
          <a:p>
            <a:r>
              <a:rPr lang="en-GB" dirty="0"/>
              <a:t>CI = [(TD – BD)/TD ] × 100 </a:t>
            </a:r>
          </a:p>
          <a:p>
            <a:pPr marL="0" indent="0">
              <a:buNone/>
            </a:pPr>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34</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3982396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normAutofit/>
          </a:bodyPr>
          <a:lstStyle/>
          <a:p>
            <a:r>
              <a:rPr lang="en-GB" dirty="0"/>
              <a:t>Tapped Density and Bulk Density represent the tapped (or packed) and aerated bulk densities, respectively. The aerated bulk density is defined as the mass divided by the volume occupied by the powder including the </a:t>
            </a:r>
            <a:r>
              <a:rPr lang="en-GB" dirty="0" err="1"/>
              <a:t>interparticulate</a:t>
            </a:r>
            <a:r>
              <a:rPr lang="en-GB" dirty="0"/>
              <a:t> void volume. The tapped bulk density is obtained after tapping the container enclosing the aerated powder. </a:t>
            </a:r>
          </a:p>
          <a:p>
            <a:r>
              <a:rPr lang="en-GB" dirty="0"/>
              <a:t>The compressibility index has an inverse relation with flowability, i.e. the more compressible is the material the less flowable it will be. A powder with a compressibility index lower than 20% is considered to have a good flowability. </a:t>
            </a:r>
          </a:p>
          <a:p>
            <a:pPr marL="0" indent="0">
              <a:buNone/>
            </a:pPr>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35</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2682652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normAutofit/>
          </a:bodyPr>
          <a:lstStyle/>
          <a:p>
            <a:pPr>
              <a:buFont typeface="Wingdings" pitchFamily="2" charset="2"/>
              <a:buChar char="§"/>
            </a:pPr>
            <a:r>
              <a:rPr lang="en-GB" dirty="0"/>
              <a:t>Also, as a function of the bulk and tapped density, the </a:t>
            </a:r>
            <a:r>
              <a:rPr lang="en-GB" dirty="0" err="1"/>
              <a:t>Hausner</a:t>
            </a:r>
            <a:r>
              <a:rPr lang="en-GB" dirty="0"/>
              <a:t> ratio is obtained. This ratio is a useful measure of cohesion reflecting particle friction. This is the ratio of the poured density to the tapped density. Hauser showed that free flowing powders ( with low inter particular friction) had a ratio of less than 1.2 compared to more cohesive powders, and thus less free flowing, had higher values (&gt;1.5). By this he demonstrated that this ratio is a predictive of powder flow as it is related to the inter-particulate friction. With a </a:t>
            </a:r>
            <a:r>
              <a:rPr lang="en-GB" dirty="0" err="1"/>
              <a:t>Hausner</a:t>
            </a:r>
            <a:r>
              <a:rPr lang="en-GB" dirty="0"/>
              <a:t> ratio higher than 1.4, the powder is considered a cohesive difficult to fluidize powder. Ratios lower than 1.25 characterizes a free-flowing powder. </a:t>
            </a:r>
          </a:p>
          <a:p>
            <a:pPr marL="0" indent="0">
              <a:buNone/>
            </a:pPr>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36</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1547488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normAutofit/>
          </a:bodyPr>
          <a:lstStyle/>
          <a:p>
            <a:r>
              <a:rPr lang="en-GB" dirty="0"/>
              <a:t>Good flow behaviour usually means that a bulk solid flows easily, that is, it does not consolidate much and flows out of a silo or a hopper due to the force of gravity alone and no flow promoting devices are required. Products are poorly flowing if they experience flow obstructions or consolidate during storage or transport. </a:t>
            </a:r>
          </a:p>
          <a:p>
            <a:r>
              <a:rPr lang="en-GB" dirty="0"/>
              <a:t>The flowability of a bulk solid depends on the adhesive forces between individual particles. Different mechanisms create adhesive forces. With fine-grained, dry bulk solids, adhesive forces due to van der Waals interactions play the essential role. </a:t>
            </a:r>
          </a:p>
          <a:p>
            <a:pPr marL="0" indent="0">
              <a:buNone/>
            </a:pPr>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37</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375555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normAutofit/>
          </a:bodyPr>
          <a:lstStyle/>
          <a:p>
            <a:r>
              <a:rPr lang="en-GB" dirty="0"/>
              <a:t>Whether a bulk solid flows well or poorly depends on the relationship of the adhesive forces to the other forces acting on the bulk solid. It can be shown that the influence of adhesive forces on flow behaviour increases with decreasing particle size. Thus, as a rule, a bulk solid flows more poorly with decreasing particle size. Fine-grained bulk solids with moderate or poor flow behaviour due to adhesive forces are called cohesive bulk solids. </a:t>
            </a:r>
          </a:p>
          <a:p>
            <a:r>
              <a:rPr lang="en-GB" dirty="0"/>
              <a:t>Also, an increase in humidity, temperature as well as moisture content decreases the flowability of the blend. Regularization of these parameters are therefore important to achieve good flowability and quality cubes. </a:t>
            </a:r>
          </a:p>
          <a:p>
            <a:pPr marL="0" indent="0">
              <a:buNone/>
            </a:pPr>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38</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29774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D14D97-92E6-514C-AA74-0133D42CEA54}"/>
              </a:ext>
            </a:extLst>
          </p:cNvPr>
          <p:cNvSpPr>
            <a:spLocks noGrp="1"/>
          </p:cNvSpPr>
          <p:nvPr>
            <p:ph idx="1"/>
          </p:nvPr>
        </p:nvSpPr>
        <p:spPr/>
        <p:txBody>
          <a:bodyPr/>
          <a:lstStyle/>
          <a:p>
            <a:r>
              <a:rPr lang="en-GB" dirty="0"/>
              <a:t>Raw materials, including ingredients, processing aids, and packaging, are the foundation of finished food products. As such, they must meet not only your specifications, but also regulatory requirements.</a:t>
            </a:r>
          </a:p>
          <a:p>
            <a:pPr marL="0" indent="0">
              <a:buNone/>
            </a:pPr>
            <a:endParaRPr lang="en-GB" dirty="0"/>
          </a:p>
          <a:p>
            <a:r>
              <a:rPr lang="en-GB" dirty="0"/>
              <a:t>Raw materials are the foundation of finished food products. As such, they must meet regulatory requirements (safe and legal for your intended use) and your specifications (contribute to the functionality and quality of your process and product).</a:t>
            </a:r>
            <a:endParaRPr lang="en-NG" dirty="0"/>
          </a:p>
        </p:txBody>
      </p:sp>
      <p:sp>
        <p:nvSpPr>
          <p:cNvPr id="3" name="Footer Placeholder 2">
            <a:extLst>
              <a:ext uri="{FF2B5EF4-FFF2-40B4-BE49-F238E27FC236}">
                <a16:creationId xmlns:a16="http://schemas.microsoft.com/office/drawing/2014/main" id="{1EADA46D-CD55-B04E-92FF-6D2CA1EFB6C8}"/>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E5CAD0D5-0E9E-FB46-A725-CD1EACB3F5B4}"/>
              </a:ext>
            </a:extLst>
          </p:cNvPr>
          <p:cNvSpPr>
            <a:spLocks noGrp="1"/>
          </p:cNvSpPr>
          <p:nvPr>
            <p:ph type="sldNum" sz="quarter" idx="12"/>
          </p:nvPr>
        </p:nvSpPr>
        <p:spPr/>
        <p:txBody>
          <a:bodyPr/>
          <a:lstStyle/>
          <a:p>
            <a:r>
              <a:rPr lang="en-US"/>
              <a:t>Slide </a:t>
            </a:r>
            <a:fld id="{A87E5FC1-1D42-364E-A87E-675D1BF38847}" type="slidenum">
              <a:rPr lang="en-US" smtClean="0"/>
              <a:pPr/>
              <a:t>3</a:t>
            </a:fld>
            <a:endParaRPr lang="en-US"/>
          </a:p>
        </p:txBody>
      </p:sp>
      <p:sp>
        <p:nvSpPr>
          <p:cNvPr id="5" name="Content Placeholder 4">
            <a:extLst>
              <a:ext uri="{FF2B5EF4-FFF2-40B4-BE49-F238E27FC236}">
                <a16:creationId xmlns:a16="http://schemas.microsoft.com/office/drawing/2014/main" id="{7AB060D7-6718-0C4B-8EE4-9BECC7552F2D}"/>
              </a:ext>
            </a:extLst>
          </p:cNvPr>
          <p:cNvSpPr>
            <a:spLocks noGrp="1"/>
          </p:cNvSpPr>
          <p:nvPr>
            <p:ph idx="13"/>
          </p:nvPr>
        </p:nvSpPr>
        <p:spPr>
          <a:xfrm>
            <a:off x="179386" y="156366"/>
            <a:ext cx="8727545" cy="808833"/>
          </a:xfrm>
        </p:spPr>
        <p:txBody>
          <a:bodyPr/>
          <a:lstStyle/>
          <a:p>
            <a:r>
              <a:rPr lang="en-GB" b="1" dirty="0"/>
              <a:t>Raw Materials</a:t>
            </a:r>
            <a:endParaRPr lang="en-NG" dirty="0"/>
          </a:p>
        </p:txBody>
      </p:sp>
    </p:spTree>
    <p:extLst>
      <p:ext uri="{BB962C8B-B14F-4D97-AF65-F5344CB8AC3E}">
        <p14:creationId xmlns:p14="http://schemas.microsoft.com/office/powerpoint/2010/main" val="4158342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DE0C8-AA7B-E743-AD84-B29C3DDC4F4F}"/>
              </a:ext>
            </a:extLst>
          </p:cNvPr>
          <p:cNvSpPr>
            <a:spLocks noGrp="1"/>
          </p:cNvSpPr>
          <p:nvPr>
            <p:ph idx="1"/>
          </p:nvPr>
        </p:nvSpPr>
        <p:spPr/>
        <p:txBody>
          <a:bodyPr>
            <a:normAutofit lnSpcReduction="10000"/>
          </a:bodyPr>
          <a:lstStyle/>
          <a:p>
            <a:r>
              <a:rPr lang="en-GB" b="1" dirty="0"/>
              <a:t>Moisture Content </a:t>
            </a:r>
            <a:endParaRPr lang="en-GB" dirty="0"/>
          </a:p>
          <a:p>
            <a:r>
              <a:rPr lang="en-GB" dirty="0"/>
              <a:t>This is the total amount of water present in food and it is measured by measuring the difference between the initial weight of the sample (wet weight, w) and the weight of the sample after its moisture has been removed (dry weight, d), divided by the initial wet of the sample. Then the percentage is calculated. </a:t>
            </a:r>
          </a:p>
          <a:p>
            <a:r>
              <a:rPr lang="en-GB" dirty="0"/>
              <a:t>M.C = [(w – d) / w ] × 100% </a:t>
            </a:r>
          </a:p>
          <a:p>
            <a:r>
              <a:rPr lang="en-GB" dirty="0"/>
              <a:t>The moisture content of the bouillon cubes should be &lt;3.5. The moisture content plays a significant role in the freshness and stability for storage of the bouillon cubes. It defines the appropriate storage condition and shelf life of the cubes. A high moisture content may result in cube crumbling or stickiness of cubes and subsequent melting. </a:t>
            </a:r>
          </a:p>
          <a:p>
            <a:pPr marL="0" indent="0">
              <a:buNone/>
            </a:pPr>
            <a:endParaRPr lang="en-NG" dirty="0"/>
          </a:p>
        </p:txBody>
      </p:sp>
      <p:sp>
        <p:nvSpPr>
          <p:cNvPr id="3" name="Footer Placeholder 2">
            <a:extLst>
              <a:ext uri="{FF2B5EF4-FFF2-40B4-BE49-F238E27FC236}">
                <a16:creationId xmlns:a16="http://schemas.microsoft.com/office/drawing/2014/main" id="{9B8BB903-BBC2-3C45-8DCB-D2FA1882C48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10CE8F4-E556-FC46-B3BE-5113298D9E88}"/>
              </a:ext>
            </a:extLst>
          </p:cNvPr>
          <p:cNvSpPr>
            <a:spLocks noGrp="1"/>
          </p:cNvSpPr>
          <p:nvPr>
            <p:ph type="sldNum" sz="quarter" idx="12"/>
          </p:nvPr>
        </p:nvSpPr>
        <p:spPr/>
        <p:txBody>
          <a:bodyPr/>
          <a:lstStyle/>
          <a:p>
            <a:r>
              <a:rPr lang="en-US"/>
              <a:t>Slide </a:t>
            </a:r>
            <a:fld id="{A87E5FC1-1D42-364E-A87E-675D1BF38847}" type="slidenum">
              <a:rPr lang="en-US" smtClean="0"/>
              <a:pPr/>
              <a:t>39</a:t>
            </a:fld>
            <a:endParaRPr lang="en-US"/>
          </a:p>
        </p:txBody>
      </p:sp>
      <p:sp>
        <p:nvSpPr>
          <p:cNvPr id="5" name="Content Placeholder 4">
            <a:extLst>
              <a:ext uri="{FF2B5EF4-FFF2-40B4-BE49-F238E27FC236}">
                <a16:creationId xmlns:a16="http://schemas.microsoft.com/office/drawing/2014/main" id="{8624A678-CEA6-A347-BF7A-BF98BF9FCCE0}"/>
              </a:ext>
            </a:extLst>
          </p:cNvPr>
          <p:cNvSpPr>
            <a:spLocks noGrp="1"/>
          </p:cNvSpPr>
          <p:nvPr>
            <p:ph idx="13"/>
          </p:nvPr>
        </p:nvSpPr>
        <p:spPr/>
        <p:txBody>
          <a:bodyPr/>
          <a:lstStyle/>
          <a:p>
            <a:r>
              <a:rPr lang="en-NG" dirty="0"/>
              <a:t>Process Parameters Involved in Onga cube production</a:t>
            </a:r>
          </a:p>
        </p:txBody>
      </p:sp>
    </p:spTree>
    <p:extLst>
      <p:ext uri="{BB962C8B-B14F-4D97-AF65-F5344CB8AC3E}">
        <p14:creationId xmlns:p14="http://schemas.microsoft.com/office/powerpoint/2010/main" val="4050311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49B7AF3-021E-3748-8023-80C79223B47F}"/>
              </a:ext>
            </a:extLst>
          </p:cNvPr>
          <p:cNvGraphicFramePr>
            <a:graphicFrameLocks noGrp="1"/>
          </p:cNvGraphicFramePr>
          <p:nvPr>
            <p:ph idx="1"/>
            <p:extLst>
              <p:ext uri="{D42A27DB-BD31-4B8C-83A1-F6EECF244321}">
                <p14:modId xmlns:p14="http://schemas.microsoft.com/office/powerpoint/2010/main" val="7255909"/>
              </p:ext>
            </p:extLst>
          </p:nvPr>
        </p:nvGraphicFramePr>
        <p:xfrm>
          <a:off x="179388" y="1055688"/>
          <a:ext cx="8728075"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02494F0-C7F5-6946-9E16-C7A0D55C2371}"/>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102742E9-2B29-B34B-8F66-7B7E1FF9DCF0}"/>
              </a:ext>
            </a:extLst>
          </p:cNvPr>
          <p:cNvSpPr>
            <a:spLocks noGrp="1"/>
          </p:cNvSpPr>
          <p:nvPr>
            <p:ph type="sldNum" sz="quarter" idx="12"/>
          </p:nvPr>
        </p:nvSpPr>
        <p:spPr/>
        <p:txBody>
          <a:bodyPr/>
          <a:lstStyle/>
          <a:p>
            <a:r>
              <a:rPr lang="en-US"/>
              <a:t>Slide </a:t>
            </a:r>
            <a:fld id="{A87E5FC1-1D42-364E-A87E-675D1BF38847}" type="slidenum">
              <a:rPr lang="en-US" smtClean="0"/>
              <a:pPr/>
              <a:t>40</a:t>
            </a:fld>
            <a:endParaRPr lang="en-US"/>
          </a:p>
        </p:txBody>
      </p:sp>
      <p:sp>
        <p:nvSpPr>
          <p:cNvPr id="5" name="Content Placeholder 4">
            <a:extLst>
              <a:ext uri="{FF2B5EF4-FFF2-40B4-BE49-F238E27FC236}">
                <a16:creationId xmlns:a16="http://schemas.microsoft.com/office/drawing/2014/main" id="{36872C2E-6B0B-9A49-B562-2F2E65492F00}"/>
              </a:ext>
            </a:extLst>
          </p:cNvPr>
          <p:cNvSpPr>
            <a:spLocks noGrp="1"/>
          </p:cNvSpPr>
          <p:nvPr>
            <p:ph idx="13"/>
          </p:nvPr>
        </p:nvSpPr>
        <p:spPr/>
        <p:txBody>
          <a:bodyPr/>
          <a:lstStyle/>
          <a:p>
            <a:r>
              <a:rPr lang="en-NG" dirty="0"/>
              <a:t>QA Processes in Raw Material Handling</a:t>
            </a:r>
          </a:p>
        </p:txBody>
      </p:sp>
    </p:spTree>
    <p:extLst>
      <p:ext uri="{BB962C8B-B14F-4D97-AF65-F5344CB8AC3E}">
        <p14:creationId xmlns:p14="http://schemas.microsoft.com/office/powerpoint/2010/main" val="3318059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82880" y="1"/>
            <a:ext cx="8709659" cy="824248"/>
          </a:xfrm>
          <a:solidFill>
            <a:schemeClr val="tx2"/>
          </a:solidFill>
        </p:spPr>
        <p:txBody>
          <a:bodyPr vert="horz" lIns="91440" tIns="45720" rIns="91440" bIns="45720" rtlCol="0">
            <a:noAutofit/>
          </a:bodyPr>
          <a:lstStyle/>
          <a:p>
            <a:pPr algn="l">
              <a:spcBef>
                <a:spcPct val="20000"/>
              </a:spcBef>
              <a:buFont typeface="Wingdings" charset="2"/>
            </a:pPr>
            <a:r>
              <a:rPr lang="en-US" altLang="x-none" sz="2800" dirty="0">
                <a:solidFill>
                  <a:schemeClr val="bg1"/>
                </a:solidFill>
                <a:latin typeface="Arial" charset="0"/>
                <a:ea typeface="Arial" charset="0"/>
                <a:cs typeface="Arial" charset="0"/>
              </a:rPr>
              <a:t>Entrance Control Quality Requirements For Raw Materials </a:t>
            </a:r>
          </a:p>
        </p:txBody>
      </p:sp>
      <p:sp>
        <p:nvSpPr>
          <p:cNvPr id="29698" name="Rectangle 2"/>
          <p:cNvSpPr>
            <a:spLocks noGrp="1" noChangeArrowheads="1"/>
          </p:cNvSpPr>
          <p:nvPr>
            <p:ph type="body" idx="1"/>
          </p:nvPr>
        </p:nvSpPr>
        <p:spPr>
          <a:xfrm>
            <a:off x="182880" y="824248"/>
            <a:ext cx="8709659" cy="4208115"/>
          </a:xfrm>
        </p:spPr>
        <p:txBody>
          <a:bodyPr>
            <a:normAutofit/>
          </a:bodyPr>
          <a:lstStyle/>
          <a:p>
            <a:pPr algn="just">
              <a:buFont typeface="Arial" charset="0"/>
              <a:buChar char="•"/>
              <a:defRPr/>
            </a:pPr>
            <a:endParaRPr lang="en-US" altLang="x-none" sz="2000" dirty="0">
              <a:solidFill>
                <a:schemeClr val="tx2"/>
              </a:solidFill>
              <a:effectLst>
                <a:outerShdw blurRad="38100" dist="38100" dir="2700000" algn="tl">
                  <a:srgbClr val="C0C0C0"/>
                </a:outerShdw>
              </a:effectLst>
              <a:latin typeface="Arial" charset="0"/>
              <a:ea typeface="Arial" charset="0"/>
              <a:cs typeface="Arial" charset="0"/>
            </a:endParaRPr>
          </a:p>
          <a:p>
            <a:pPr marL="0" indent="0" algn="just">
              <a:buNone/>
              <a:defRPr/>
            </a:pPr>
            <a:endParaRPr lang="en-US" altLang="x-none" sz="2000" dirty="0">
              <a:solidFill>
                <a:schemeClr val="tx2"/>
              </a:solidFill>
              <a:effectLst>
                <a:outerShdw blurRad="38100" dist="38100" dir="2700000" algn="tl">
                  <a:srgbClr val="C0C0C0"/>
                </a:outerShdw>
              </a:effectLst>
              <a:latin typeface="Arial" charset="0"/>
              <a:ea typeface="Arial" charset="0"/>
              <a:cs typeface="Arial" charset="0"/>
            </a:endParaRPr>
          </a:p>
          <a:p>
            <a:pPr marL="0" indent="0" algn="just">
              <a:buNone/>
              <a:defRPr/>
            </a:pPr>
            <a:endParaRPr lang="en-US" altLang="x-none" sz="2000" dirty="0">
              <a:solidFill>
                <a:schemeClr val="tx2"/>
              </a:solidFill>
              <a:effectLst>
                <a:outerShdw blurRad="38100" dist="38100" dir="2700000" algn="tl">
                  <a:srgbClr val="C0C0C0"/>
                </a:outerShdw>
              </a:effectLst>
              <a:latin typeface="Arial" charset="0"/>
              <a:ea typeface="Arial" charset="0"/>
              <a:cs typeface="Arial" charset="0"/>
            </a:endParaRPr>
          </a:p>
        </p:txBody>
      </p:sp>
      <p:graphicFrame>
        <p:nvGraphicFramePr>
          <p:cNvPr id="2" name="Table 2">
            <a:extLst>
              <a:ext uri="{FF2B5EF4-FFF2-40B4-BE49-F238E27FC236}">
                <a16:creationId xmlns:a16="http://schemas.microsoft.com/office/drawing/2014/main" id="{6A1DE24E-26D0-0344-A164-E8170FAB6FC3}"/>
              </a:ext>
            </a:extLst>
          </p:cNvPr>
          <p:cNvGraphicFramePr>
            <a:graphicFrameLocks noGrp="1"/>
          </p:cNvGraphicFramePr>
          <p:nvPr>
            <p:extLst>
              <p:ext uri="{D42A27DB-BD31-4B8C-83A1-F6EECF244321}">
                <p14:modId xmlns:p14="http://schemas.microsoft.com/office/powerpoint/2010/main" val="3278530005"/>
              </p:ext>
            </p:extLst>
          </p:nvPr>
        </p:nvGraphicFramePr>
        <p:xfrm>
          <a:off x="91440" y="903643"/>
          <a:ext cx="8949689" cy="5715489"/>
        </p:xfrm>
        <a:graphic>
          <a:graphicData uri="http://schemas.openxmlformats.org/drawingml/2006/table">
            <a:tbl>
              <a:tblPr firstRow="1" bandRow="1">
                <a:tableStyleId>{5C22544A-7EE6-4342-B048-85BDC9FD1C3A}</a:tableStyleId>
              </a:tblPr>
              <a:tblGrid>
                <a:gridCol w="568232">
                  <a:extLst>
                    <a:ext uri="{9D8B030D-6E8A-4147-A177-3AD203B41FA5}">
                      <a16:colId xmlns:a16="http://schemas.microsoft.com/office/drawing/2014/main" val="2700656072"/>
                    </a:ext>
                  </a:extLst>
                </a:gridCol>
                <a:gridCol w="1988820">
                  <a:extLst>
                    <a:ext uri="{9D8B030D-6E8A-4147-A177-3AD203B41FA5}">
                      <a16:colId xmlns:a16="http://schemas.microsoft.com/office/drawing/2014/main" val="373576040"/>
                    </a:ext>
                  </a:extLst>
                </a:gridCol>
                <a:gridCol w="6392637">
                  <a:extLst>
                    <a:ext uri="{9D8B030D-6E8A-4147-A177-3AD203B41FA5}">
                      <a16:colId xmlns:a16="http://schemas.microsoft.com/office/drawing/2014/main" val="664230435"/>
                    </a:ext>
                  </a:extLst>
                </a:gridCol>
              </a:tblGrid>
              <a:tr h="606188">
                <a:tc>
                  <a:txBody>
                    <a:bodyPr/>
                    <a:lstStyle/>
                    <a:p>
                      <a:r>
                        <a:rPr lang="en-NG" dirty="0">
                          <a:latin typeface="Arial" panose="020B0604020202020204" pitchFamily="34" charset="0"/>
                          <a:cs typeface="Arial" panose="020B0604020202020204" pitchFamily="34" charset="0"/>
                        </a:rPr>
                        <a:t>S/N</a:t>
                      </a:r>
                    </a:p>
                  </a:txBody>
                  <a:tcPr/>
                </a:tc>
                <a:tc>
                  <a:txBody>
                    <a:bodyPr/>
                    <a:lstStyle/>
                    <a:p>
                      <a:r>
                        <a:rPr lang="en-NG" dirty="0">
                          <a:latin typeface="Arial" panose="020B0604020202020204" pitchFamily="34" charset="0"/>
                          <a:cs typeface="Arial" panose="020B0604020202020204" pitchFamily="34" charset="0"/>
                        </a:rPr>
                        <a:t>Key Result Area</a:t>
                      </a:r>
                    </a:p>
                  </a:txBody>
                  <a:tcPr/>
                </a:tc>
                <a:tc>
                  <a:txBody>
                    <a:bodyPr/>
                    <a:lstStyle/>
                    <a:p>
                      <a:r>
                        <a:rPr lang="en-NG" dirty="0">
                          <a:latin typeface="Arial" panose="020B0604020202020204" pitchFamily="34" charset="0"/>
                          <a:cs typeface="Arial" panose="020B0604020202020204" pitchFamily="34" charset="0"/>
                        </a:rPr>
                        <a:t>Indicators</a:t>
                      </a:r>
                    </a:p>
                  </a:txBody>
                  <a:tcPr/>
                </a:tc>
                <a:extLst>
                  <a:ext uri="{0D108BD9-81ED-4DB2-BD59-A6C34878D82A}">
                    <a16:rowId xmlns:a16="http://schemas.microsoft.com/office/drawing/2014/main" val="1776653936"/>
                  </a:ext>
                </a:extLst>
              </a:tr>
              <a:tr h="1298975">
                <a:tc>
                  <a:txBody>
                    <a:bodyPr/>
                    <a:lstStyle/>
                    <a:p>
                      <a:r>
                        <a:rPr lang="en-NG" dirty="0">
                          <a:solidFill>
                            <a:srgbClr val="194B71"/>
                          </a:solidFill>
                          <a:latin typeface="Arial" panose="020B0604020202020204" pitchFamily="34" charset="0"/>
                          <a:cs typeface="Arial" panose="020B0604020202020204" pitchFamily="34" charset="0"/>
                        </a:rPr>
                        <a:t>1.</a:t>
                      </a:r>
                    </a:p>
                  </a:txBody>
                  <a:tcPr/>
                </a:tc>
                <a:tc>
                  <a:txBody>
                    <a:bodyPr/>
                    <a:lstStyle/>
                    <a:p>
                      <a:r>
                        <a:rPr lang="en-NG" sz="1400" dirty="0">
                          <a:solidFill>
                            <a:srgbClr val="194B71"/>
                          </a:solidFill>
                          <a:latin typeface="Arial" panose="020B0604020202020204" pitchFamily="34" charset="0"/>
                          <a:cs typeface="Arial" panose="020B0604020202020204" pitchFamily="34" charset="0"/>
                        </a:rPr>
                        <a:t>Stock rotation</a:t>
                      </a: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100% compliance to FIFO/FEFO policy.</a:t>
                      </a: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No leakages</a:t>
                      </a: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Raw materials should not be laid on the bare floor but on a clean material- nylon</a:t>
                      </a: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No sign of pest </a:t>
                      </a:r>
                      <a:r>
                        <a:rPr lang="en-GB" sz="1400" dirty="0">
                          <a:solidFill>
                            <a:srgbClr val="194B71"/>
                          </a:solidFill>
                          <a:latin typeface="Arial" panose="020B0604020202020204" pitchFamily="34" charset="0"/>
                          <a:cs typeface="Arial" panose="020B0604020202020204" pitchFamily="34" charset="0"/>
                        </a:rPr>
                        <a:t>infestation </a:t>
                      </a:r>
                      <a:endParaRPr lang="en-NG" sz="1400" dirty="0">
                        <a:solidFill>
                          <a:srgbClr val="194B7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9595483"/>
                  </a:ext>
                </a:extLst>
              </a:tr>
              <a:tr h="1905163">
                <a:tc>
                  <a:txBody>
                    <a:bodyPr/>
                    <a:lstStyle/>
                    <a:p>
                      <a:r>
                        <a:rPr lang="en-NG" dirty="0">
                          <a:solidFill>
                            <a:srgbClr val="194B71"/>
                          </a:solidFill>
                          <a:latin typeface="Arial" panose="020B0604020202020204" pitchFamily="34" charset="0"/>
                          <a:cs typeface="Arial" panose="020B0604020202020204" pitchFamily="34" charset="0"/>
                        </a:rPr>
                        <a:t>2.</a:t>
                      </a:r>
                    </a:p>
                  </a:txBody>
                  <a:tcPr/>
                </a:tc>
                <a:tc>
                  <a:txBody>
                    <a:bodyPr/>
                    <a:lstStyle/>
                    <a:p>
                      <a:r>
                        <a:rPr lang="en-NG" sz="1400" dirty="0">
                          <a:solidFill>
                            <a:srgbClr val="194B71"/>
                          </a:solidFill>
                          <a:latin typeface="Arial" panose="020B0604020202020204" pitchFamily="34" charset="0"/>
                          <a:cs typeface="Arial" panose="020B0604020202020204" pitchFamily="34" charset="0"/>
                        </a:rPr>
                        <a:t>Quality Control Technical documents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x-none" sz="1400" dirty="0">
                          <a:solidFill>
                            <a:srgbClr val="194B71"/>
                          </a:solidFill>
                          <a:latin typeface="Arial" panose="020B0604020202020204" pitchFamily="34" charset="0"/>
                          <a:cs typeface="Arial" panose="020B0604020202020204" pitchFamily="34" charset="0"/>
                        </a:rPr>
                        <a:t>Certificate of Analysis (CoA) must be provided (either from the vendor’s laboratory or a certified external laboratory analyst).</a:t>
                      </a:r>
                    </a:p>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x-none" sz="1400" dirty="0">
                          <a:solidFill>
                            <a:srgbClr val="194B71"/>
                          </a:solidFill>
                          <a:latin typeface="Arial" panose="020B0604020202020204" pitchFamily="34" charset="0"/>
                          <a:cs typeface="Arial" panose="020B0604020202020204" pitchFamily="34" charset="0"/>
                        </a:rPr>
                        <a:t>Material Safety Data Sheet (MSDS) must be provided for all chemical based raw materials.</a:t>
                      </a:r>
                    </a:p>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x-none" sz="1400" dirty="0">
                          <a:solidFill>
                            <a:srgbClr val="194B71"/>
                          </a:solidFill>
                          <a:latin typeface="Arial" panose="020B0604020202020204" pitchFamily="34" charset="0"/>
                          <a:cs typeface="Arial" panose="020B0604020202020204" pitchFamily="34" charset="0"/>
                        </a:rPr>
                        <a:t>Corresponding dates &amp; batch number on stock and its accompanying CoA.</a:t>
                      </a:r>
                    </a:p>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x-none" sz="1400" dirty="0">
                          <a:solidFill>
                            <a:srgbClr val="194B71"/>
                          </a:solidFill>
                          <a:latin typeface="Arial" panose="020B0604020202020204" pitchFamily="34" charset="0"/>
                          <a:cs typeface="Arial" panose="020B0604020202020204" pitchFamily="34" charset="0"/>
                        </a:rPr>
                        <a:t>No repetition of CoA for multiple deliveries. One unique CoA for each consignment.</a:t>
                      </a:r>
                    </a:p>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x-none" sz="1400" dirty="0">
                          <a:solidFill>
                            <a:srgbClr val="194B71"/>
                          </a:solidFill>
                          <a:latin typeface="Arial" panose="020B0604020202020204" pitchFamily="34" charset="0"/>
                          <a:cs typeface="Arial" panose="020B0604020202020204" pitchFamily="34" charset="0"/>
                        </a:rPr>
                        <a:t>No falsification/cloning of </a:t>
                      </a:r>
                      <a:r>
                        <a:rPr lang="en-US" altLang="x-none" sz="1400" dirty="0" err="1">
                          <a:solidFill>
                            <a:srgbClr val="194B71"/>
                          </a:solidFill>
                          <a:latin typeface="Arial" panose="020B0604020202020204" pitchFamily="34" charset="0"/>
                          <a:cs typeface="Arial" panose="020B0604020202020204" pitchFamily="34" charset="0"/>
                        </a:rPr>
                        <a:t>CoAs</a:t>
                      </a:r>
                      <a:r>
                        <a:rPr lang="en-US" altLang="x-none" sz="1400" dirty="0">
                          <a:solidFill>
                            <a:srgbClr val="194B71"/>
                          </a:solidFill>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175194071"/>
                  </a:ext>
                </a:extLst>
              </a:tr>
              <a:tr h="1905163">
                <a:tc>
                  <a:txBody>
                    <a:bodyPr/>
                    <a:lstStyle/>
                    <a:p>
                      <a:r>
                        <a:rPr lang="en-NG" sz="1400" dirty="0">
                          <a:solidFill>
                            <a:srgbClr val="194B71"/>
                          </a:solidFill>
                          <a:latin typeface="Arial" panose="020B0604020202020204" pitchFamily="34" charset="0"/>
                          <a:cs typeface="Arial" panose="020B0604020202020204" pitchFamily="34" charset="0"/>
                        </a:rPr>
                        <a:t>3.</a:t>
                      </a:r>
                    </a:p>
                  </a:txBody>
                  <a:tcPr/>
                </a:tc>
                <a:tc>
                  <a:txBody>
                    <a:bodyPr/>
                    <a:lstStyle/>
                    <a:p>
                      <a:r>
                        <a:rPr lang="en-NG" sz="1400" dirty="0">
                          <a:solidFill>
                            <a:srgbClr val="194B71"/>
                          </a:solidFill>
                          <a:latin typeface="Arial" panose="020B0604020202020204" pitchFamily="34" charset="0"/>
                          <a:cs typeface="Arial" panose="020B0604020202020204" pitchFamily="34" charset="0"/>
                        </a:rPr>
                        <a:t>Packaging/Labelling</a:t>
                      </a: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Properly sealed,no leakages.</a:t>
                      </a: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No signs of pest infestation.</a:t>
                      </a: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No stains,wetness,discoloration</a:t>
                      </a: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The manufacturer’s name and address,date of manufacture,expiry date,batch number,pack size,regulatory certification (NAFDAC,SON).</a:t>
                      </a:r>
                    </a:p>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altLang="x-none" sz="1400" dirty="0">
                          <a:solidFill>
                            <a:srgbClr val="194B71"/>
                          </a:solidFill>
                          <a:latin typeface="Arial" panose="020B0604020202020204" pitchFamily="34" charset="0"/>
                          <a:cs typeface="Arial" panose="020B0604020202020204" pitchFamily="34" charset="0"/>
                        </a:rPr>
                        <a:t>No double labelling and contradicting information on the labels.</a:t>
                      </a: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No short or post-dating of shelf life.</a:t>
                      </a:r>
                    </a:p>
                  </a:txBody>
                  <a:tcPr/>
                </a:tc>
                <a:extLst>
                  <a:ext uri="{0D108BD9-81ED-4DB2-BD59-A6C34878D82A}">
                    <a16:rowId xmlns:a16="http://schemas.microsoft.com/office/drawing/2014/main" val="1620726998"/>
                  </a:ext>
                </a:extLst>
              </a:tr>
            </a:tbl>
          </a:graphicData>
        </a:graphic>
      </p:graphicFrame>
    </p:spTree>
    <p:extLst>
      <p:ext uri="{BB962C8B-B14F-4D97-AF65-F5344CB8AC3E}">
        <p14:creationId xmlns:p14="http://schemas.microsoft.com/office/powerpoint/2010/main" val="412243947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82880" y="238869"/>
            <a:ext cx="8709659" cy="585379"/>
          </a:xfrm>
          <a:solidFill>
            <a:schemeClr val="tx2"/>
          </a:solidFill>
        </p:spPr>
        <p:txBody>
          <a:bodyPr vert="horz" lIns="91440" tIns="45720" rIns="91440" bIns="45720" rtlCol="0">
            <a:noAutofit/>
          </a:bodyPr>
          <a:lstStyle/>
          <a:p>
            <a:pPr algn="l">
              <a:spcBef>
                <a:spcPct val="20000"/>
              </a:spcBef>
              <a:buFont typeface="Wingdings" charset="2"/>
            </a:pPr>
            <a:r>
              <a:rPr lang="en-US" altLang="x-none" sz="2800" dirty="0">
                <a:solidFill>
                  <a:schemeClr val="bg1"/>
                </a:solidFill>
                <a:latin typeface="Arial" charset="0"/>
                <a:ea typeface="Arial" charset="0"/>
                <a:cs typeface="Arial" charset="0"/>
              </a:rPr>
              <a:t>Process Flow Chart for Entrance Quality Control Tests</a:t>
            </a:r>
          </a:p>
        </p:txBody>
      </p:sp>
      <p:grpSp>
        <p:nvGrpSpPr>
          <p:cNvPr id="6" name="Canvas 448">
            <a:extLst>
              <a:ext uri="{FF2B5EF4-FFF2-40B4-BE49-F238E27FC236}">
                <a16:creationId xmlns:a16="http://schemas.microsoft.com/office/drawing/2014/main" id="{FA25F7E8-A8BC-334C-A823-10B871638865}"/>
              </a:ext>
            </a:extLst>
          </p:cNvPr>
          <p:cNvGrpSpPr/>
          <p:nvPr/>
        </p:nvGrpSpPr>
        <p:grpSpPr>
          <a:xfrm>
            <a:off x="188807" y="899183"/>
            <a:ext cx="4518213" cy="5723068"/>
            <a:chOff x="0" y="0"/>
            <a:chExt cx="5486400" cy="7658100"/>
          </a:xfrm>
        </p:grpSpPr>
        <p:sp>
          <p:nvSpPr>
            <p:cNvPr id="7" name="Rectangle 6">
              <a:extLst>
                <a:ext uri="{FF2B5EF4-FFF2-40B4-BE49-F238E27FC236}">
                  <a16:creationId xmlns:a16="http://schemas.microsoft.com/office/drawing/2014/main" id="{A7FE81A5-9049-724C-8CF8-FC92B57B5EF5}"/>
                </a:ext>
              </a:extLst>
            </p:cNvPr>
            <p:cNvSpPr/>
            <p:nvPr/>
          </p:nvSpPr>
          <p:spPr>
            <a:xfrm>
              <a:off x="0" y="0"/>
              <a:ext cx="5486400" cy="7658100"/>
            </a:xfrm>
            <a:prstGeom prst="rect">
              <a:avLst/>
            </a:prstGeom>
            <a:noFill/>
          </p:spPr>
        </p:sp>
        <p:sp>
          <p:nvSpPr>
            <p:cNvPr id="8" name="Text Box 4">
              <a:extLst>
                <a:ext uri="{FF2B5EF4-FFF2-40B4-BE49-F238E27FC236}">
                  <a16:creationId xmlns:a16="http://schemas.microsoft.com/office/drawing/2014/main" id="{0196F811-490C-0E4F-A2BF-9F537CC1227B}"/>
                </a:ext>
              </a:extLst>
            </p:cNvPr>
            <p:cNvSpPr txBox="1">
              <a:spLocks noChangeArrowheads="1"/>
            </p:cNvSpPr>
            <p:nvPr/>
          </p:nvSpPr>
          <p:spPr bwMode="auto">
            <a:xfrm>
              <a:off x="2628900" y="4114800"/>
              <a:ext cx="4572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000" b="1">
                  <a:effectLst/>
                  <a:latin typeface="Times New Roman" panose="02020603050405020304" pitchFamily="18" charset="0"/>
                  <a:ea typeface="Times New Roman" panose="02020603050405020304" pitchFamily="18" charset="0"/>
                </a:rPr>
                <a:t>No</a:t>
              </a:r>
              <a:endParaRPr lang="en-NG" sz="1200">
                <a:effectLst/>
                <a:latin typeface="Times New Roman" panose="02020603050405020304" pitchFamily="18" charset="0"/>
                <a:ea typeface="Times New Roman" panose="02020603050405020304" pitchFamily="18" charset="0"/>
              </a:endParaRPr>
            </a:p>
          </p:txBody>
        </p:sp>
        <p:sp>
          <p:nvSpPr>
            <p:cNvPr id="9" name="Text Box 5">
              <a:extLst>
                <a:ext uri="{FF2B5EF4-FFF2-40B4-BE49-F238E27FC236}">
                  <a16:creationId xmlns:a16="http://schemas.microsoft.com/office/drawing/2014/main" id="{0AC4A65D-2C64-0645-9CB2-DE11DEE8E60D}"/>
                </a:ext>
              </a:extLst>
            </p:cNvPr>
            <p:cNvSpPr txBox="1">
              <a:spLocks noChangeArrowheads="1"/>
            </p:cNvSpPr>
            <p:nvPr/>
          </p:nvSpPr>
          <p:spPr bwMode="auto">
            <a:xfrm>
              <a:off x="1485900" y="4572000"/>
              <a:ext cx="4572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US" sz="1000" b="1" dirty="0">
                  <a:effectLst/>
                  <a:latin typeface="Times New Roman" panose="02020603050405020304" pitchFamily="18" charset="0"/>
                  <a:ea typeface="Times New Roman" panose="02020603050405020304" pitchFamily="18" charset="0"/>
                </a:rPr>
                <a:t>Yes</a:t>
              </a:r>
              <a:endParaRPr lang="en-NG" sz="1200" dirty="0">
                <a:effectLst/>
                <a:latin typeface="Times New Roman" panose="02020603050405020304" pitchFamily="18" charset="0"/>
                <a:ea typeface="Times New Roman" panose="02020603050405020304" pitchFamily="18" charset="0"/>
              </a:endParaRPr>
            </a:p>
          </p:txBody>
        </p:sp>
        <p:sp>
          <p:nvSpPr>
            <p:cNvPr id="10" name="AutoShape 6">
              <a:extLst>
                <a:ext uri="{FF2B5EF4-FFF2-40B4-BE49-F238E27FC236}">
                  <a16:creationId xmlns:a16="http://schemas.microsoft.com/office/drawing/2014/main" id="{947D8704-D808-6745-BF59-6CEF2D39F751}"/>
                </a:ext>
              </a:extLst>
            </p:cNvPr>
            <p:cNvSpPr>
              <a:spLocks noChangeArrowheads="1"/>
            </p:cNvSpPr>
            <p:nvPr/>
          </p:nvSpPr>
          <p:spPr bwMode="auto">
            <a:xfrm>
              <a:off x="336600" y="2340"/>
              <a:ext cx="3025000" cy="792449"/>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dirty="0">
                  <a:latin typeface="Times New Roman" panose="02020603050405020304" pitchFamily="18" charset="0"/>
                  <a:ea typeface="Times New Roman" panose="02020603050405020304" pitchFamily="18" charset="0"/>
                </a:rPr>
                <a:t>Warehouse</a:t>
              </a:r>
              <a:r>
                <a:rPr lang="en-US" sz="1000" dirty="0">
                  <a:effectLst/>
                  <a:latin typeface="Times New Roman" panose="02020603050405020304" pitchFamily="18" charset="0"/>
                  <a:ea typeface="Times New Roman" panose="02020603050405020304" pitchFamily="18" charset="0"/>
                </a:rPr>
                <a:t> Officer sends out request/awareness for raw material 	delivered for sampling</a:t>
              </a:r>
              <a:endParaRPr lang="en-NG" sz="1200" dirty="0">
                <a:effectLst/>
                <a:latin typeface="Times New Roman" panose="02020603050405020304" pitchFamily="18" charset="0"/>
                <a:ea typeface="Times New Roman" panose="02020603050405020304" pitchFamily="18" charset="0"/>
              </a:endParaRPr>
            </a:p>
          </p:txBody>
        </p:sp>
        <p:sp>
          <p:nvSpPr>
            <p:cNvPr id="11" name="AutoShape 7">
              <a:extLst>
                <a:ext uri="{FF2B5EF4-FFF2-40B4-BE49-F238E27FC236}">
                  <a16:creationId xmlns:a16="http://schemas.microsoft.com/office/drawing/2014/main" id="{6E64240A-45E2-A345-B592-2AFED6E3CFFC}"/>
                </a:ext>
              </a:extLst>
            </p:cNvPr>
            <p:cNvSpPr>
              <a:spLocks noChangeArrowheads="1"/>
            </p:cNvSpPr>
            <p:nvPr/>
          </p:nvSpPr>
          <p:spPr bwMode="auto">
            <a:xfrm>
              <a:off x="0" y="1078200"/>
              <a:ext cx="4778905" cy="4210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dirty="0">
                  <a:effectLst/>
                  <a:latin typeface="Times New Roman" panose="02020603050405020304" pitchFamily="18" charset="0"/>
                  <a:ea typeface="Times New Roman" panose="02020603050405020304" pitchFamily="18" charset="0"/>
                </a:rPr>
                <a:t>Lab officer checks supply for important details and reviews accompanying technical documents</a:t>
              </a:r>
              <a:endParaRPr lang="en-NG" sz="1200" dirty="0">
                <a:effectLst/>
                <a:latin typeface="Times New Roman" panose="02020603050405020304" pitchFamily="18" charset="0"/>
                <a:ea typeface="Times New Roman" panose="02020603050405020304" pitchFamily="18" charset="0"/>
              </a:endParaRPr>
            </a:p>
          </p:txBody>
        </p:sp>
        <p:sp>
          <p:nvSpPr>
            <p:cNvPr id="12" name="AutoShape 8">
              <a:extLst>
                <a:ext uri="{FF2B5EF4-FFF2-40B4-BE49-F238E27FC236}">
                  <a16:creationId xmlns:a16="http://schemas.microsoft.com/office/drawing/2014/main" id="{B5DC7A5E-EC6B-3746-BCCC-F45EDB74834D}"/>
                </a:ext>
              </a:extLst>
            </p:cNvPr>
            <p:cNvSpPr>
              <a:spLocks noChangeArrowheads="1"/>
            </p:cNvSpPr>
            <p:nvPr/>
          </p:nvSpPr>
          <p:spPr bwMode="auto">
            <a:xfrm>
              <a:off x="3886200" y="5943600"/>
              <a:ext cx="1371600" cy="6858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Chemical lab:</a:t>
              </a:r>
              <a:endParaRPr lang="en-NG" sz="1200">
                <a:effectLst/>
                <a:latin typeface="Times New Roman" panose="02020603050405020304" pitchFamily="18" charset="0"/>
                <a:ea typeface="Times New Roman" panose="02020603050405020304" pitchFamily="18" charset="0"/>
              </a:endParaRPr>
            </a:p>
            <a:p>
              <a:pPr algn="ctr"/>
              <a:r>
                <a:rPr lang="en-US" sz="1000">
                  <a:effectLst/>
                  <a:latin typeface="Times New Roman" panose="02020603050405020304" pitchFamily="18" charset="0"/>
                  <a:ea typeface="Times New Roman" panose="02020603050405020304" pitchFamily="18" charset="0"/>
                </a:rPr>
                <a:t>Determine &amp; prepare lab sample</a:t>
              </a:r>
              <a:endParaRPr lang="en-NG" sz="1200">
                <a:effectLst/>
                <a:latin typeface="Times New Roman" panose="02020603050405020304" pitchFamily="18" charset="0"/>
                <a:ea typeface="Times New Roman" panose="02020603050405020304" pitchFamily="18" charset="0"/>
              </a:endParaRPr>
            </a:p>
          </p:txBody>
        </p:sp>
        <p:sp>
          <p:nvSpPr>
            <p:cNvPr id="13" name="AutoShape 9">
              <a:extLst>
                <a:ext uri="{FF2B5EF4-FFF2-40B4-BE49-F238E27FC236}">
                  <a16:creationId xmlns:a16="http://schemas.microsoft.com/office/drawing/2014/main" id="{D858514E-056C-194C-8641-5B967806269D}"/>
                </a:ext>
              </a:extLst>
            </p:cNvPr>
            <p:cNvSpPr>
              <a:spLocks noChangeArrowheads="1"/>
            </p:cNvSpPr>
            <p:nvPr/>
          </p:nvSpPr>
          <p:spPr bwMode="auto">
            <a:xfrm>
              <a:off x="571500" y="1623100"/>
              <a:ext cx="2397502" cy="295201"/>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ea typeface="Times New Roman" panose="02020603050405020304" pitchFamily="18" charset="0"/>
                </a:rPr>
                <a:t>Sampling of supplied material</a:t>
              </a:r>
              <a:endParaRPr lang="en-NG" sz="1200">
                <a:effectLst/>
                <a:latin typeface="Times New Roman" panose="02020603050405020304" pitchFamily="18" charset="0"/>
                <a:ea typeface="Times New Roman" panose="02020603050405020304" pitchFamily="18" charset="0"/>
              </a:endParaRPr>
            </a:p>
          </p:txBody>
        </p:sp>
        <p:sp>
          <p:nvSpPr>
            <p:cNvPr id="14" name="AutoShape 10">
              <a:extLst>
                <a:ext uri="{FF2B5EF4-FFF2-40B4-BE49-F238E27FC236}">
                  <a16:creationId xmlns:a16="http://schemas.microsoft.com/office/drawing/2014/main" id="{FFEDF9DE-3A89-6248-9A00-87EE71784D21}"/>
                </a:ext>
              </a:extLst>
            </p:cNvPr>
            <p:cNvSpPr>
              <a:spLocks noChangeArrowheads="1"/>
            </p:cNvSpPr>
            <p:nvPr/>
          </p:nvSpPr>
          <p:spPr bwMode="auto">
            <a:xfrm>
              <a:off x="685800" y="2190800"/>
              <a:ext cx="1875800" cy="2438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Lab receives samples</a:t>
              </a:r>
              <a:endParaRPr lang="en-NG" sz="1200">
                <a:effectLst/>
                <a:latin typeface="Times New Roman" panose="02020603050405020304" pitchFamily="18" charset="0"/>
                <a:ea typeface="Times New Roman" panose="02020603050405020304" pitchFamily="18" charset="0"/>
              </a:endParaRPr>
            </a:p>
            <a:p>
              <a:r>
                <a:rPr lang="en-US" sz="1200">
                  <a:effectLst/>
                  <a:latin typeface="Times New Roman" panose="02020603050405020304" pitchFamily="18" charset="0"/>
                  <a:ea typeface="Times New Roman" panose="02020603050405020304" pitchFamily="18" charset="0"/>
                </a:rPr>
                <a:t> </a:t>
              </a:r>
              <a:endParaRPr lang="en-NG" sz="1200">
                <a:effectLst/>
                <a:latin typeface="Times New Roman" panose="02020603050405020304" pitchFamily="18" charset="0"/>
                <a:ea typeface="Times New Roman" panose="02020603050405020304" pitchFamily="18" charset="0"/>
              </a:endParaRPr>
            </a:p>
          </p:txBody>
        </p:sp>
        <p:sp>
          <p:nvSpPr>
            <p:cNvPr id="15" name="AutoShape 11">
              <a:extLst>
                <a:ext uri="{FF2B5EF4-FFF2-40B4-BE49-F238E27FC236}">
                  <a16:creationId xmlns:a16="http://schemas.microsoft.com/office/drawing/2014/main" id="{253B5639-85C4-EE4F-8179-6F5CEA5F5113}"/>
                </a:ext>
              </a:extLst>
            </p:cNvPr>
            <p:cNvSpPr>
              <a:spLocks noChangeArrowheads="1"/>
            </p:cNvSpPr>
            <p:nvPr/>
          </p:nvSpPr>
          <p:spPr bwMode="auto">
            <a:xfrm>
              <a:off x="571500" y="2766100"/>
              <a:ext cx="2514600" cy="2571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Sample information is documented</a:t>
              </a:r>
              <a:endParaRPr lang="en-NG" sz="1200">
                <a:effectLst/>
                <a:latin typeface="Times New Roman" panose="02020603050405020304" pitchFamily="18" charset="0"/>
                <a:ea typeface="Times New Roman" panose="02020603050405020304" pitchFamily="18" charset="0"/>
              </a:endParaRPr>
            </a:p>
          </p:txBody>
        </p:sp>
        <p:sp>
          <p:nvSpPr>
            <p:cNvPr id="16" name="AutoShape 13">
              <a:extLst>
                <a:ext uri="{FF2B5EF4-FFF2-40B4-BE49-F238E27FC236}">
                  <a16:creationId xmlns:a16="http://schemas.microsoft.com/office/drawing/2014/main" id="{B4EBB888-34DA-F746-A3EA-8A9DB7ABB589}"/>
                </a:ext>
              </a:extLst>
            </p:cNvPr>
            <p:cNvSpPr>
              <a:spLocks noChangeArrowheads="1"/>
            </p:cNvSpPr>
            <p:nvPr/>
          </p:nvSpPr>
          <p:spPr bwMode="auto">
            <a:xfrm>
              <a:off x="1028700" y="3379500"/>
              <a:ext cx="1028700" cy="2667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Analysis</a:t>
              </a:r>
              <a:endParaRPr lang="en-NG" sz="1200">
                <a:effectLst/>
                <a:latin typeface="Times New Roman" panose="02020603050405020304" pitchFamily="18" charset="0"/>
                <a:ea typeface="Times New Roman" panose="02020603050405020304" pitchFamily="18" charset="0"/>
              </a:endParaRPr>
            </a:p>
          </p:txBody>
        </p:sp>
        <p:sp>
          <p:nvSpPr>
            <p:cNvPr id="17" name="AutoShape 14">
              <a:extLst>
                <a:ext uri="{FF2B5EF4-FFF2-40B4-BE49-F238E27FC236}">
                  <a16:creationId xmlns:a16="http://schemas.microsoft.com/office/drawing/2014/main" id="{C87486A7-E960-B041-B737-3DD1FF9AF366}"/>
                </a:ext>
              </a:extLst>
            </p:cNvPr>
            <p:cNvSpPr>
              <a:spLocks noChangeArrowheads="1"/>
            </p:cNvSpPr>
            <p:nvPr/>
          </p:nvSpPr>
          <p:spPr bwMode="auto">
            <a:xfrm>
              <a:off x="685800" y="4000500"/>
              <a:ext cx="1714500" cy="609600"/>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Microbial?</a:t>
              </a:r>
              <a:endParaRPr lang="en-NG" sz="1200">
                <a:effectLst/>
                <a:latin typeface="Times New Roman" panose="02020603050405020304" pitchFamily="18" charset="0"/>
                <a:ea typeface="Times New Roman" panose="02020603050405020304" pitchFamily="18" charset="0"/>
              </a:endParaRPr>
            </a:p>
          </p:txBody>
        </p:sp>
        <p:sp>
          <p:nvSpPr>
            <p:cNvPr id="18" name="AutoShape 15">
              <a:extLst>
                <a:ext uri="{FF2B5EF4-FFF2-40B4-BE49-F238E27FC236}">
                  <a16:creationId xmlns:a16="http://schemas.microsoft.com/office/drawing/2014/main" id="{C3CAD9CA-BB11-2D48-8DFF-E24FA4FE6B25}"/>
                </a:ext>
              </a:extLst>
            </p:cNvPr>
            <p:cNvSpPr>
              <a:spLocks noChangeArrowheads="1"/>
            </p:cNvSpPr>
            <p:nvPr/>
          </p:nvSpPr>
          <p:spPr bwMode="auto">
            <a:xfrm>
              <a:off x="571499" y="4876800"/>
              <a:ext cx="2228800" cy="304799"/>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Determine lab sample size</a:t>
              </a:r>
              <a:endParaRPr lang="en-NG" sz="1200">
                <a:effectLst/>
                <a:latin typeface="Times New Roman" panose="02020603050405020304" pitchFamily="18" charset="0"/>
                <a:ea typeface="Times New Roman" panose="02020603050405020304" pitchFamily="18" charset="0"/>
              </a:endParaRPr>
            </a:p>
          </p:txBody>
        </p:sp>
        <p:sp>
          <p:nvSpPr>
            <p:cNvPr id="19" name="AutoShape 16">
              <a:extLst>
                <a:ext uri="{FF2B5EF4-FFF2-40B4-BE49-F238E27FC236}">
                  <a16:creationId xmlns:a16="http://schemas.microsoft.com/office/drawing/2014/main" id="{C2601424-9443-4B43-AE19-2E5D8F0AD6F5}"/>
                </a:ext>
              </a:extLst>
            </p:cNvPr>
            <p:cNvSpPr>
              <a:spLocks noChangeArrowheads="1"/>
            </p:cNvSpPr>
            <p:nvPr/>
          </p:nvSpPr>
          <p:spPr bwMode="auto">
            <a:xfrm>
              <a:off x="800100" y="5372100"/>
              <a:ext cx="1485900" cy="4953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Prepare lab sample (homogenize)</a:t>
              </a:r>
              <a:endParaRPr lang="en-NG" sz="1200">
                <a:effectLst/>
                <a:latin typeface="Times New Roman" panose="02020603050405020304" pitchFamily="18" charset="0"/>
                <a:ea typeface="Times New Roman" panose="02020603050405020304" pitchFamily="18" charset="0"/>
              </a:endParaRPr>
            </a:p>
          </p:txBody>
        </p:sp>
        <p:sp>
          <p:nvSpPr>
            <p:cNvPr id="20" name="AutoShape 17">
              <a:extLst>
                <a:ext uri="{FF2B5EF4-FFF2-40B4-BE49-F238E27FC236}">
                  <a16:creationId xmlns:a16="http://schemas.microsoft.com/office/drawing/2014/main" id="{9D2030FF-1420-A642-AFF9-EFA064171EFC}"/>
                </a:ext>
              </a:extLst>
            </p:cNvPr>
            <p:cNvSpPr>
              <a:spLocks noChangeArrowheads="1"/>
            </p:cNvSpPr>
            <p:nvPr/>
          </p:nvSpPr>
          <p:spPr bwMode="auto">
            <a:xfrm>
              <a:off x="800100" y="6057900"/>
              <a:ext cx="1485900" cy="4572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Pass remaining bulk to Chemical lab</a:t>
              </a:r>
              <a:endParaRPr lang="en-NG" sz="1200">
                <a:effectLst/>
                <a:latin typeface="Times New Roman" panose="02020603050405020304" pitchFamily="18" charset="0"/>
                <a:ea typeface="Times New Roman" panose="02020603050405020304" pitchFamily="18" charset="0"/>
              </a:endParaRPr>
            </a:p>
          </p:txBody>
        </p:sp>
        <p:cxnSp>
          <p:nvCxnSpPr>
            <p:cNvPr id="21" name="AutoShape 18">
              <a:extLst>
                <a:ext uri="{FF2B5EF4-FFF2-40B4-BE49-F238E27FC236}">
                  <a16:creationId xmlns:a16="http://schemas.microsoft.com/office/drawing/2014/main" id="{02BF5511-FFE5-DD42-957E-3516F1A63F1F}"/>
                </a:ext>
              </a:extLst>
            </p:cNvPr>
            <p:cNvCxnSpPr>
              <a:cxnSpLocks noChangeShapeType="1"/>
              <a:stCxn id="10" idx="2"/>
            </p:cNvCxnSpPr>
            <p:nvPr/>
          </p:nvCxnSpPr>
          <p:spPr bwMode="auto">
            <a:xfrm>
              <a:off x="1849100" y="794790"/>
              <a:ext cx="0" cy="2507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9">
              <a:extLst>
                <a:ext uri="{FF2B5EF4-FFF2-40B4-BE49-F238E27FC236}">
                  <a16:creationId xmlns:a16="http://schemas.microsoft.com/office/drawing/2014/main" id="{760BAA1B-7AFA-C747-BB46-AB733736E97E}"/>
                </a:ext>
              </a:extLst>
            </p:cNvPr>
            <p:cNvCxnSpPr>
              <a:cxnSpLocks noChangeShapeType="1"/>
            </p:cNvCxnSpPr>
            <p:nvPr/>
          </p:nvCxnSpPr>
          <p:spPr bwMode="auto">
            <a:xfrm>
              <a:off x="1537300" y="1352600"/>
              <a:ext cx="700" cy="228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0">
              <a:extLst>
                <a:ext uri="{FF2B5EF4-FFF2-40B4-BE49-F238E27FC236}">
                  <a16:creationId xmlns:a16="http://schemas.microsoft.com/office/drawing/2014/main" id="{F255B1F7-D4D1-DC47-9E42-7CE5C4E99861}"/>
                </a:ext>
              </a:extLst>
            </p:cNvPr>
            <p:cNvCxnSpPr>
              <a:cxnSpLocks noChangeShapeType="1"/>
            </p:cNvCxnSpPr>
            <p:nvPr/>
          </p:nvCxnSpPr>
          <p:spPr bwMode="auto">
            <a:xfrm>
              <a:off x="1539900" y="1886000"/>
              <a:ext cx="60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21">
              <a:extLst>
                <a:ext uri="{FF2B5EF4-FFF2-40B4-BE49-F238E27FC236}">
                  <a16:creationId xmlns:a16="http://schemas.microsoft.com/office/drawing/2014/main" id="{EF991050-3165-0A47-BF97-325C1AD2158B}"/>
                </a:ext>
              </a:extLst>
            </p:cNvPr>
            <p:cNvCxnSpPr>
              <a:cxnSpLocks noChangeShapeType="1"/>
            </p:cNvCxnSpPr>
            <p:nvPr/>
          </p:nvCxnSpPr>
          <p:spPr bwMode="auto">
            <a:xfrm>
              <a:off x="1538000" y="2476500"/>
              <a:ext cx="600" cy="228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22">
              <a:extLst>
                <a:ext uri="{FF2B5EF4-FFF2-40B4-BE49-F238E27FC236}">
                  <a16:creationId xmlns:a16="http://schemas.microsoft.com/office/drawing/2014/main" id="{D70D6FD8-260E-814B-B067-AFC20FC2CD6E}"/>
                </a:ext>
              </a:extLst>
            </p:cNvPr>
            <p:cNvCxnSpPr>
              <a:cxnSpLocks noChangeShapeType="1"/>
            </p:cNvCxnSpPr>
            <p:nvPr/>
          </p:nvCxnSpPr>
          <p:spPr bwMode="auto">
            <a:xfrm flipH="1">
              <a:off x="1529700" y="3023200"/>
              <a:ext cx="3800" cy="30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C3DCD21D-F44D-3343-BDA3-FB3789D3C00C}"/>
                </a:ext>
              </a:extLst>
            </p:cNvPr>
            <p:cNvCxnSpPr>
              <a:cxnSpLocks noChangeShapeType="1"/>
            </p:cNvCxnSpPr>
            <p:nvPr/>
          </p:nvCxnSpPr>
          <p:spPr bwMode="auto">
            <a:xfrm>
              <a:off x="1543000" y="3695700"/>
              <a:ext cx="600"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25">
              <a:extLst>
                <a:ext uri="{FF2B5EF4-FFF2-40B4-BE49-F238E27FC236}">
                  <a16:creationId xmlns:a16="http://schemas.microsoft.com/office/drawing/2014/main" id="{2882D7A3-544B-0F45-A6C2-216F48D0A510}"/>
                </a:ext>
              </a:extLst>
            </p:cNvPr>
            <p:cNvCxnSpPr>
              <a:cxnSpLocks noChangeShapeType="1"/>
            </p:cNvCxnSpPr>
            <p:nvPr/>
          </p:nvCxnSpPr>
          <p:spPr bwMode="auto">
            <a:xfrm>
              <a:off x="1543000" y="4610100"/>
              <a:ext cx="60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26">
              <a:extLst>
                <a:ext uri="{FF2B5EF4-FFF2-40B4-BE49-F238E27FC236}">
                  <a16:creationId xmlns:a16="http://schemas.microsoft.com/office/drawing/2014/main" id="{C16A8D7C-9C30-0A42-8E0C-84909A113F93}"/>
                </a:ext>
              </a:extLst>
            </p:cNvPr>
            <p:cNvCxnSpPr>
              <a:cxnSpLocks noChangeShapeType="1"/>
            </p:cNvCxnSpPr>
            <p:nvPr/>
          </p:nvCxnSpPr>
          <p:spPr bwMode="auto">
            <a:xfrm>
              <a:off x="1543000" y="5143500"/>
              <a:ext cx="600" cy="228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27">
              <a:extLst>
                <a:ext uri="{FF2B5EF4-FFF2-40B4-BE49-F238E27FC236}">
                  <a16:creationId xmlns:a16="http://schemas.microsoft.com/office/drawing/2014/main" id="{E5FAA667-B3F7-6A45-ABA4-A3C8A4B48CFD}"/>
                </a:ext>
              </a:extLst>
            </p:cNvPr>
            <p:cNvCxnSpPr>
              <a:cxnSpLocks noChangeShapeType="1"/>
            </p:cNvCxnSpPr>
            <p:nvPr/>
          </p:nvCxnSpPr>
          <p:spPr bwMode="auto">
            <a:xfrm>
              <a:off x="1543000" y="5867400"/>
              <a:ext cx="60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28">
              <a:extLst>
                <a:ext uri="{FF2B5EF4-FFF2-40B4-BE49-F238E27FC236}">
                  <a16:creationId xmlns:a16="http://schemas.microsoft.com/office/drawing/2014/main" id="{B427B108-050B-E84A-A9E6-E0891B149D66}"/>
                </a:ext>
              </a:extLst>
            </p:cNvPr>
            <p:cNvCxnSpPr>
              <a:cxnSpLocks noChangeShapeType="1"/>
            </p:cNvCxnSpPr>
            <p:nvPr/>
          </p:nvCxnSpPr>
          <p:spPr bwMode="auto">
            <a:xfrm>
              <a:off x="2400300" y="4305300"/>
              <a:ext cx="2171700" cy="16383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1" name="AutoShape 29">
              <a:extLst>
                <a:ext uri="{FF2B5EF4-FFF2-40B4-BE49-F238E27FC236}">
                  <a16:creationId xmlns:a16="http://schemas.microsoft.com/office/drawing/2014/main" id="{21C97B8A-C8F4-8045-AEAB-40D7BF3F976F}"/>
                </a:ext>
              </a:extLst>
            </p:cNvPr>
            <p:cNvCxnSpPr>
              <a:cxnSpLocks noChangeShapeType="1"/>
            </p:cNvCxnSpPr>
            <p:nvPr/>
          </p:nvCxnSpPr>
          <p:spPr bwMode="auto">
            <a:xfrm>
              <a:off x="2286000" y="6286500"/>
              <a:ext cx="1600200" cy="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 name="AutoShape 30">
              <a:extLst>
                <a:ext uri="{FF2B5EF4-FFF2-40B4-BE49-F238E27FC236}">
                  <a16:creationId xmlns:a16="http://schemas.microsoft.com/office/drawing/2014/main" id="{215DFDD2-E080-704E-9D44-7C722A48726B}"/>
                </a:ext>
              </a:extLst>
            </p:cNvPr>
            <p:cNvSpPr>
              <a:spLocks noChangeArrowheads="1"/>
            </p:cNvSpPr>
            <p:nvPr/>
          </p:nvSpPr>
          <p:spPr bwMode="auto">
            <a:xfrm>
              <a:off x="2628900" y="7200900"/>
              <a:ext cx="342900" cy="34290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en-US" sz="1200">
                  <a:effectLst/>
                  <a:latin typeface="Times New Roman" panose="02020603050405020304" pitchFamily="18" charset="0"/>
                  <a:ea typeface="Times New Roman" panose="02020603050405020304" pitchFamily="18" charset="0"/>
                </a:rPr>
                <a:t>1</a:t>
              </a:r>
              <a:endParaRPr lang="en-NG" sz="1200">
                <a:effectLst/>
                <a:latin typeface="Times New Roman" panose="02020603050405020304" pitchFamily="18" charset="0"/>
                <a:ea typeface="Times New Roman" panose="02020603050405020304" pitchFamily="18" charset="0"/>
              </a:endParaRPr>
            </a:p>
          </p:txBody>
        </p:sp>
        <p:cxnSp>
          <p:nvCxnSpPr>
            <p:cNvPr id="33" name="AutoShape 31">
              <a:extLst>
                <a:ext uri="{FF2B5EF4-FFF2-40B4-BE49-F238E27FC236}">
                  <a16:creationId xmlns:a16="http://schemas.microsoft.com/office/drawing/2014/main" id="{53691419-8C32-6C42-A68A-6D302B845A00}"/>
                </a:ext>
              </a:extLst>
            </p:cNvPr>
            <p:cNvCxnSpPr>
              <a:cxnSpLocks noChangeShapeType="1"/>
            </p:cNvCxnSpPr>
            <p:nvPr/>
          </p:nvCxnSpPr>
          <p:spPr bwMode="auto">
            <a:xfrm rot="16200000" flipH="1">
              <a:off x="1828800" y="6229300"/>
              <a:ext cx="685800" cy="12573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4" name="AutoShape 32">
              <a:extLst>
                <a:ext uri="{FF2B5EF4-FFF2-40B4-BE49-F238E27FC236}">
                  <a16:creationId xmlns:a16="http://schemas.microsoft.com/office/drawing/2014/main" id="{68057DE1-AD7C-274A-A71D-3DA1658CBD01}"/>
                </a:ext>
              </a:extLst>
            </p:cNvPr>
            <p:cNvCxnSpPr>
              <a:cxnSpLocks noChangeShapeType="1"/>
            </p:cNvCxnSpPr>
            <p:nvPr/>
          </p:nvCxnSpPr>
          <p:spPr bwMode="auto">
            <a:xfrm rot="5400000">
              <a:off x="3400400" y="6029300"/>
              <a:ext cx="571500" cy="1771700"/>
            </a:xfrm>
            <a:prstGeom prst="bentConnector3">
              <a:avLst>
                <a:gd name="adj1" fmla="val 38333"/>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nvGrpSpPr>
          <p:cNvPr id="44" name="Canvas 464">
            <a:extLst>
              <a:ext uri="{FF2B5EF4-FFF2-40B4-BE49-F238E27FC236}">
                <a16:creationId xmlns:a16="http://schemas.microsoft.com/office/drawing/2014/main" id="{2CD65824-A98C-4343-8751-702284A2B1D8}"/>
              </a:ext>
            </a:extLst>
          </p:cNvPr>
          <p:cNvGrpSpPr/>
          <p:nvPr/>
        </p:nvGrpSpPr>
        <p:grpSpPr>
          <a:xfrm>
            <a:off x="4653575" y="849182"/>
            <a:ext cx="4111603" cy="5521877"/>
            <a:chOff x="0" y="0"/>
            <a:chExt cx="5486400" cy="6286500"/>
          </a:xfrm>
        </p:grpSpPr>
        <p:sp>
          <p:nvSpPr>
            <p:cNvPr id="45" name="Rectangle 44">
              <a:extLst>
                <a:ext uri="{FF2B5EF4-FFF2-40B4-BE49-F238E27FC236}">
                  <a16:creationId xmlns:a16="http://schemas.microsoft.com/office/drawing/2014/main" id="{0711E048-7199-C947-AE3F-6E5AD68133FA}"/>
                </a:ext>
              </a:extLst>
            </p:cNvPr>
            <p:cNvSpPr/>
            <p:nvPr/>
          </p:nvSpPr>
          <p:spPr>
            <a:xfrm>
              <a:off x="0" y="0"/>
              <a:ext cx="5486400" cy="6286500"/>
            </a:xfrm>
            <a:prstGeom prst="rect">
              <a:avLst/>
            </a:prstGeom>
            <a:noFill/>
          </p:spPr>
        </p:sp>
        <p:sp>
          <p:nvSpPr>
            <p:cNvPr id="46" name="AutoShape 35">
              <a:extLst>
                <a:ext uri="{FF2B5EF4-FFF2-40B4-BE49-F238E27FC236}">
                  <a16:creationId xmlns:a16="http://schemas.microsoft.com/office/drawing/2014/main" id="{D1B71A3B-0326-9D4B-A9A6-9D4670359839}"/>
                </a:ext>
              </a:extLst>
            </p:cNvPr>
            <p:cNvSpPr>
              <a:spLocks noChangeArrowheads="1"/>
            </p:cNvSpPr>
            <p:nvPr/>
          </p:nvSpPr>
          <p:spPr bwMode="auto">
            <a:xfrm>
              <a:off x="2286000" y="342900"/>
              <a:ext cx="457200" cy="45720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en-US" sz="1200">
                  <a:effectLst/>
                  <a:latin typeface="Times New Roman" panose="02020603050405020304" pitchFamily="18" charset="0"/>
                  <a:ea typeface="Times New Roman" panose="02020603050405020304" pitchFamily="18" charset="0"/>
                </a:rPr>
                <a:t>1</a:t>
              </a:r>
              <a:endParaRPr lang="en-NG" sz="1200">
                <a:effectLst/>
                <a:latin typeface="Times New Roman" panose="02020603050405020304" pitchFamily="18" charset="0"/>
                <a:ea typeface="Times New Roman" panose="02020603050405020304" pitchFamily="18" charset="0"/>
              </a:endParaRPr>
            </a:p>
          </p:txBody>
        </p:sp>
        <p:sp>
          <p:nvSpPr>
            <p:cNvPr id="47" name="AutoShape 36">
              <a:extLst>
                <a:ext uri="{FF2B5EF4-FFF2-40B4-BE49-F238E27FC236}">
                  <a16:creationId xmlns:a16="http://schemas.microsoft.com/office/drawing/2014/main" id="{EA5284BE-D924-F242-A3F7-86B02991D70C}"/>
                </a:ext>
              </a:extLst>
            </p:cNvPr>
            <p:cNvSpPr>
              <a:spLocks noChangeArrowheads="1"/>
            </p:cNvSpPr>
            <p:nvPr/>
          </p:nvSpPr>
          <p:spPr bwMode="auto">
            <a:xfrm>
              <a:off x="1690098" y="1028700"/>
              <a:ext cx="1875057" cy="4572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Analyze lab sample</a:t>
              </a:r>
              <a:endParaRPr lang="en-NG" sz="1200">
                <a:effectLst/>
                <a:latin typeface="Times New Roman" panose="02020603050405020304" pitchFamily="18" charset="0"/>
                <a:ea typeface="Times New Roman" panose="02020603050405020304" pitchFamily="18" charset="0"/>
              </a:endParaRPr>
            </a:p>
          </p:txBody>
        </p:sp>
        <p:sp>
          <p:nvSpPr>
            <p:cNvPr id="48" name="AutoShape 37">
              <a:extLst>
                <a:ext uri="{FF2B5EF4-FFF2-40B4-BE49-F238E27FC236}">
                  <a16:creationId xmlns:a16="http://schemas.microsoft.com/office/drawing/2014/main" id="{E312A223-333B-304D-B973-F65830F35243}"/>
                </a:ext>
              </a:extLst>
            </p:cNvPr>
            <p:cNvSpPr>
              <a:spLocks noChangeArrowheads="1"/>
            </p:cNvSpPr>
            <p:nvPr/>
          </p:nvSpPr>
          <p:spPr bwMode="auto">
            <a:xfrm>
              <a:off x="1828800" y="2857500"/>
              <a:ext cx="1597198" cy="4572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dirty="0">
                  <a:effectLst/>
                  <a:latin typeface="Times New Roman" panose="02020603050405020304" pitchFamily="18" charset="0"/>
                  <a:ea typeface="Times New Roman" panose="02020603050405020304" pitchFamily="18" charset="0"/>
                </a:rPr>
                <a:t>Collate and document results</a:t>
              </a:r>
              <a:endParaRPr lang="en-NG" sz="1200" dirty="0">
                <a:effectLst/>
                <a:latin typeface="Times New Roman" panose="02020603050405020304" pitchFamily="18" charset="0"/>
                <a:ea typeface="Times New Roman" panose="02020603050405020304" pitchFamily="18" charset="0"/>
              </a:endParaRPr>
            </a:p>
          </p:txBody>
        </p:sp>
        <p:sp>
          <p:nvSpPr>
            <p:cNvPr id="49" name="AutoShape 38">
              <a:extLst>
                <a:ext uri="{FF2B5EF4-FFF2-40B4-BE49-F238E27FC236}">
                  <a16:creationId xmlns:a16="http://schemas.microsoft.com/office/drawing/2014/main" id="{265B303E-79C1-8546-BC1F-A1CB015A5FF9}"/>
                </a:ext>
              </a:extLst>
            </p:cNvPr>
            <p:cNvSpPr>
              <a:spLocks noChangeArrowheads="1"/>
            </p:cNvSpPr>
            <p:nvPr/>
          </p:nvSpPr>
          <p:spPr bwMode="auto">
            <a:xfrm>
              <a:off x="1380978" y="3848100"/>
              <a:ext cx="1933724" cy="3810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dirty="0">
                  <a:effectLst/>
                  <a:latin typeface="Times New Roman" panose="02020603050405020304" pitchFamily="18" charset="0"/>
                  <a:ea typeface="Times New Roman" panose="02020603050405020304" pitchFamily="18" charset="0"/>
                </a:rPr>
                <a:t>Distribute results to warehouse team</a:t>
              </a:r>
              <a:endParaRPr lang="en-NG" sz="1200" dirty="0">
                <a:effectLst/>
                <a:latin typeface="Times New Roman" panose="02020603050405020304" pitchFamily="18" charset="0"/>
                <a:ea typeface="Times New Roman" panose="02020603050405020304" pitchFamily="18" charset="0"/>
              </a:endParaRPr>
            </a:p>
          </p:txBody>
        </p:sp>
        <p:sp>
          <p:nvSpPr>
            <p:cNvPr id="50" name="AutoShape 39">
              <a:extLst>
                <a:ext uri="{FF2B5EF4-FFF2-40B4-BE49-F238E27FC236}">
                  <a16:creationId xmlns:a16="http://schemas.microsoft.com/office/drawing/2014/main" id="{12D8B032-0CE1-0145-8D5B-B64BD7D04D85}"/>
                </a:ext>
              </a:extLst>
            </p:cNvPr>
            <p:cNvSpPr>
              <a:spLocks noChangeArrowheads="1"/>
            </p:cNvSpPr>
            <p:nvPr/>
          </p:nvSpPr>
          <p:spPr bwMode="auto">
            <a:xfrm>
              <a:off x="1828800" y="4648200"/>
              <a:ext cx="1371600" cy="3810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Retain samples for reference</a:t>
              </a:r>
              <a:endParaRPr lang="en-NG" sz="1200">
                <a:effectLst/>
                <a:latin typeface="Times New Roman" panose="02020603050405020304" pitchFamily="18" charset="0"/>
                <a:ea typeface="Times New Roman" panose="02020603050405020304" pitchFamily="18" charset="0"/>
              </a:endParaRPr>
            </a:p>
          </p:txBody>
        </p:sp>
        <p:sp>
          <p:nvSpPr>
            <p:cNvPr id="51" name="AutoShape 40">
              <a:extLst>
                <a:ext uri="{FF2B5EF4-FFF2-40B4-BE49-F238E27FC236}">
                  <a16:creationId xmlns:a16="http://schemas.microsoft.com/office/drawing/2014/main" id="{187C5F10-79D9-7042-B930-2F32B48CD1CB}"/>
                </a:ext>
              </a:extLst>
            </p:cNvPr>
            <p:cNvSpPr>
              <a:spLocks noChangeArrowheads="1"/>
            </p:cNvSpPr>
            <p:nvPr/>
          </p:nvSpPr>
          <p:spPr bwMode="auto">
            <a:xfrm>
              <a:off x="1333403" y="1943100"/>
              <a:ext cx="2715247" cy="457200"/>
            </a:xfrm>
            <a:prstGeom prst="flowChartInputOutpu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ea typeface="Times New Roman" panose="02020603050405020304" pitchFamily="18" charset="0"/>
                </a:rPr>
                <a:t>Generate and analyze data</a:t>
              </a:r>
              <a:endParaRPr lang="en-NG" sz="1200">
                <a:effectLst/>
                <a:latin typeface="Times New Roman" panose="02020603050405020304" pitchFamily="18" charset="0"/>
                <a:ea typeface="Times New Roman" panose="02020603050405020304" pitchFamily="18" charset="0"/>
              </a:endParaRPr>
            </a:p>
          </p:txBody>
        </p:sp>
        <p:sp>
          <p:nvSpPr>
            <p:cNvPr id="53" name="AutoShape 42">
              <a:extLst>
                <a:ext uri="{FF2B5EF4-FFF2-40B4-BE49-F238E27FC236}">
                  <a16:creationId xmlns:a16="http://schemas.microsoft.com/office/drawing/2014/main" id="{E64BD136-41F4-8343-AFB1-AE3681D451FA}"/>
                </a:ext>
              </a:extLst>
            </p:cNvPr>
            <p:cNvSpPr>
              <a:spLocks noChangeArrowheads="1"/>
            </p:cNvSpPr>
            <p:nvPr/>
          </p:nvSpPr>
          <p:spPr bwMode="auto">
            <a:xfrm>
              <a:off x="2171701" y="5372100"/>
              <a:ext cx="818671" cy="57150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r>
                <a:rPr lang="en-US" sz="1000">
                  <a:effectLst/>
                  <a:latin typeface="Times New Roman" panose="02020603050405020304" pitchFamily="18" charset="0"/>
                  <a:ea typeface="Times New Roman" panose="02020603050405020304" pitchFamily="18" charset="0"/>
                </a:rPr>
                <a:t>End</a:t>
              </a:r>
              <a:endParaRPr lang="en-NG" sz="1200">
                <a:effectLst/>
                <a:latin typeface="Times New Roman" panose="02020603050405020304" pitchFamily="18" charset="0"/>
                <a:ea typeface="Times New Roman" panose="02020603050405020304" pitchFamily="18" charset="0"/>
              </a:endParaRPr>
            </a:p>
          </p:txBody>
        </p:sp>
        <p:cxnSp>
          <p:nvCxnSpPr>
            <p:cNvPr id="54" name="AutoShape 43">
              <a:extLst>
                <a:ext uri="{FF2B5EF4-FFF2-40B4-BE49-F238E27FC236}">
                  <a16:creationId xmlns:a16="http://schemas.microsoft.com/office/drawing/2014/main" id="{BD2DD978-FE51-6A49-899C-9198CA765981}"/>
                </a:ext>
              </a:extLst>
            </p:cNvPr>
            <p:cNvCxnSpPr>
              <a:cxnSpLocks noChangeShapeType="1"/>
            </p:cNvCxnSpPr>
            <p:nvPr/>
          </p:nvCxnSpPr>
          <p:spPr bwMode="auto">
            <a:xfrm>
              <a:off x="2514600" y="800100"/>
              <a:ext cx="600" cy="228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44">
              <a:extLst>
                <a:ext uri="{FF2B5EF4-FFF2-40B4-BE49-F238E27FC236}">
                  <a16:creationId xmlns:a16="http://schemas.microsoft.com/office/drawing/2014/main" id="{C627E3C0-1F90-4E43-B95D-10C74F451436}"/>
                </a:ext>
              </a:extLst>
            </p:cNvPr>
            <p:cNvCxnSpPr>
              <a:cxnSpLocks noChangeShapeType="1"/>
            </p:cNvCxnSpPr>
            <p:nvPr/>
          </p:nvCxnSpPr>
          <p:spPr bwMode="auto">
            <a:xfrm>
              <a:off x="2514600" y="1485900"/>
              <a:ext cx="600"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45">
              <a:extLst>
                <a:ext uri="{FF2B5EF4-FFF2-40B4-BE49-F238E27FC236}">
                  <a16:creationId xmlns:a16="http://schemas.microsoft.com/office/drawing/2014/main" id="{3E0BB4E5-3AEE-BB4A-800D-0105B0ACE44D}"/>
                </a:ext>
              </a:extLst>
            </p:cNvPr>
            <p:cNvCxnSpPr>
              <a:cxnSpLocks noChangeShapeType="1"/>
            </p:cNvCxnSpPr>
            <p:nvPr/>
          </p:nvCxnSpPr>
          <p:spPr bwMode="auto">
            <a:xfrm>
              <a:off x="2514600" y="2400300"/>
              <a:ext cx="600"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46">
              <a:extLst>
                <a:ext uri="{FF2B5EF4-FFF2-40B4-BE49-F238E27FC236}">
                  <a16:creationId xmlns:a16="http://schemas.microsoft.com/office/drawing/2014/main" id="{FFA220F0-CBCD-934F-BB29-9BC8A6E8CECB}"/>
                </a:ext>
              </a:extLst>
            </p:cNvPr>
            <p:cNvCxnSpPr>
              <a:cxnSpLocks noChangeShapeType="1"/>
            </p:cNvCxnSpPr>
            <p:nvPr/>
          </p:nvCxnSpPr>
          <p:spPr bwMode="auto">
            <a:xfrm>
              <a:off x="2514600" y="3314700"/>
              <a:ext cx="600" cy="533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47">
              <a:extLst>
                <a:ext uri="{FF2B5EF4-FFF2-40B4-BE49-F238E27FC236}">
                  <a16:creationId xmlns:a16="http://schemas.microsoft.com/office/drawing/2014/main" id="{76267C22-449B-0446-B020-25D3EBAD5FF1}"/>
                </a:ext>
              </a:extLst>
            </p:cNvPr>
            <p:cNvCxnSpPr>
              <a:cxnSpLocks noChangeShapeType="1"/>
            </p:cNvCxnSpPr>
            <p:nvPr/>
          </p:nvCxnSpPr>
          <p:spPr bwMode="auto">
            <a:xfrm>
              <a:off x="2514600" y="4229100"/>
              <a:ext cx="600" cy="4191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48">
              <a:extLst>
                <a:ext uri="{FF2B5EF4-FFF2-40B4-BE49-F238E27FC236}">
                  <a16:creationId xmlns:a16="http://schemas.microsoft.com/office/drawing/2014/main" id="{520BAD1D-F1E3-AD47-99C6-418355043702}"/>
                </a:ext>
              </a:extLst>
            </p:cNvPr>
            <p:cNvCxnSpPr>
              <a:cxnSpLocks noChangeShapeType="1"/>
            </p:cNvCxnSpPr>
            <p:nvPr/>
          </p:nvCxnSpPr>
          <p:spPr bwMode="auto">
            <a:xfrm>
              <a:off x="2514600" y="5029200"/>
              <a:ext cx="600" cy="3429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61" name="AutoShape 49">
            <a:extLst>
              <a:ext uri="{FF2B5EF4-FFF2-40B4-BE49-F238E27FC236}">
                <a16:creationId xmlns:a16="http://schemas.microsoft.com/office/drawing/2014/main" id="{28B7735A-334C-7D41-AF1F-6A78462418E5}"/>
              </a:ext>
            </a:extLst>
          </p:cNvPr>
          <p:cNvCxnSpPr>
            <a:cxnSpLocks noChangeShapeType="1"/>
          </p:cNvCxnSpPr>
          <p:nvPr/>
        </p:nvCxnSpPr>
        <p:spPr bwMode="auto">
          <a:xfrm>
            <a:off x="7137669" y="4407704"/>
            <a:ext cx="635806" cy="5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2" name="AutoShape 41">
            <a:extLst>
              <a:ext uri="{FF2B5EF4-FFF2-40B4-BE49-F238E27FC236}">
                <a16:creationId xmlns:a16="http://schemas.microsoft.com/office/drawing/2014/main" id="{AA6603A1-BC24-D646-9CB8-DDB7C81DE704}"/>
              </a:ext>
            </a:extLst>
          </p:cNvPr>
          <p:cNvSpPr>
            <a:spLocks noChangeArrowheads="1"/>
          </p:cNvSpPr>
          <p:nvPr/>
        </p:nvSpPr>
        <p:spPr bwMode="auto">
          <a:xfrm>
            <a:off x="7804019" y="4116628"/>
            <a:ext cx="1027450" cy="1479539"/>
          </a:xfrm>
          <a:prstGeom prst="flowChartDocumen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000" dirty="0">
                <a:latin typeface="Times New Roman" panose="02020603050405020304" pitchFamily="18" charset="0"/>
                <a:ea typeface="Times New Roman" panose="02020603050405020304" pitchFamily="18" charset="0"/>
              </a:rPr>
              <a:t>Failed stock is evacuated by the vendor within 24 hours while QA passed stock is received into the warehouse</a:t>
            </a:r>
            <a:endParaRPr lang="en-NG" sz="1200" dirty="0">
              <a:effectLst/>
              <a:latin typeface="Times New Roman" panose="02020603050405020304" pitchFamily="18" charset="0"/>
              <a:ea typeface="Times New Roman" panose="02020603050405020304" pitchFamily="18" charset="0"/>
            </a:endParaRPr>
          </a:p>
        </p:txBody>
      </p:sp>
      <p:cxnSp>
        <p:nvCxnSpPr>
          <p:cNvPr id="92" name="AutoShape 44">
            <a:extLst>
              <a:ext uri="{FF2B5EF4-FFF2-40B4-BE49-F238E27FC236}">
                <a16:creationId xmlns:a16="http://schemas.microsoft.com/office/drawing/2014/main" id="{10D96D86-1263-5B45-8472-65731FF79810}"/>
              </a:ext>
            </a:extLst>
          </p:cNvPr>
          <p:cNvCxnSpPr>
            <a:cxnSpLocks noChangeShapeType="1"/>
          </p:cNvCxnSpPr>
          <p:nvPr/>
        </p:nvCxnSpPr>
        <p:spPr bwMode="auto">
          <a:xfrm flipH="1">
            <a:off x="6978476" y="5433365"/>
            <a:ext cx="773125" cy="33465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7676118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E42E478-825B-0B49-A683-62FC0AE92F65}"/>
              </a:ext>
            </a:extLst>
          </p:cNvPr>
          <p:cNvGraphicFramePr>
            <a:graphicFrameLocks noGrp="1"/>
          </p:cNvGraphicFramePr>
          <p:nvPr>
            <p:ph idx="1"/>
            <p:extLst>
              <p:ext uri="{D42A27DB-BD31-4B8C-83A1-F6EECF244321}">
                <p14:modId xmlns:p14="http://schemas.microsoft.com/office/powerpoint/2010/main" val="1950377651"/>
              </p:ext>
            </p:extLst>
          </p:nvPr>
        </p:nvGraphicFramePr>
        <p:xfrm>
          <a:off x="228599" y="1271588"/>
          <a:ext cx="8472489" cy="4199190"/>
        </p:xfrm>
        <a:graphic>
          <a:graphicData uri="http://schemas.openxmlformats.org/drawingml/2006/table">
            <a:tbl>
              <a:tblPr firstRow="1" bandRow="1">
                <a:tableStyleId>{5C22544A-7EE6-4342-B048-85BDC9FD1C3A}</a:tableStyleId>
              </a:tblPr>
              <a:tblGrid>
                <a:gridCol w="601241">
                  <a:extLst>
                    <a:ext uri="{9D8B030D-6E8A-4147-A177-3AD203B41FA5}">
                      <a16:colId xmlns:a16="http://schemas.microsoft.com/office/drawing/2014/main" val="2881679367"/>
                    </a:ext>
                  </a:extLst>
                </a:gridCol>
                <a:gridCol w="2380420">
                  <a:extLst>
                    <a:ext uri="{9D8B030D-6E8A-4147-A177-3AD203B41FA5}">
                      <a16:colId xmlns:a16="http://schemas.microsoft.com/office/drawing/2014/main" val="3532151630"/>
                    </a:ext>
                  </a:extLst>
                </a:gridCol>
                <a:gridCol w="5490828">
                  <a:extLst>
                    <a:ext uri="{9D8B030D-6E8A-4147-A177-3AD203B41FA5}">
                      <a16:colId xmlns:a16="http://schemas.microsoft.com/office/drawing/2014/main" val="1538605864"/>
                    </a:ext>
                  </a:extLst>
                </a:gridCol>
              </a:tblGrid>
              <a:tr h="457595">
                <a:tc>
                  <a:txBody>
                    <a:bodyPr/>
                    <a:lstStyle/>
                    <a:p>
                      <a:r>
                        <a:rPr lang="en-NG" sz="1400" dirty="0">
                          <a:latin typeface="Arial" panose="020B0604020202020204" pitchFamily="34" charset="0"/>
                          <a:cs typeface="Arial" panose="020B0604020202020204" pitchFamily="34" charset="0"/>
                        </a:rPr>
                        <a:t>S/N</a:t>
                      </a:r>
                    </a:p>
                  </a:txBody>
                  <a:tcPr/>
                </a:tc>
                <a:tc>
                  <a:txBody>
                    <a:bodyPr/>
                    <a:lstStyle/>
                    <a:p>
                      <a:r>
                        <a:rPr lang="en-NG" sz="1400" dirty="0">
                          <a:latin typeface="Arial" panose="020B0604020202020204" pitchFamily="34" charset="0"/>
                          <a:cs typeface="Arial" panose="020B0604020202020204" pitchFamily="34" charset="0"/>
                        </a:rPr>
                        <a:t>Key Quality Process</a:t>
                      </a:r>
                    </a:p>
                  </a:txBody>
                  <a:tcPr/>
                </a:tc>
                <a:tc>
                  <a:txBody>
                    <a:bodyPr/>
                    <a:lstStyle/>
                    <a:p>
                      <a:r>
                        <a:rPr lang="en-NG" sz="1400" dirty="0">
                          <a:latin typeface="Arial" panose="020B0604020202020204" pitchFamily="34" charset="0"/>
                          <a:cs typeface="Arial" panose="020B0604020202020204" pitchFamily="34" charset="0"/>
                        </a:rPr>
                        <a:t>Key Performance Indicators (Metrics)</a:t>
                      </a:r>
                    </a:p>
                  </a:txBody>
                  <a:tcPr/>
                </a:tc>
                <a:extLst>
                  <a:ext uri="{0D108BD9-81ED-4DB2-BD59-A6C34878D82A}">
                    <a16:rowId xmlns:a16="http://schemas.microsoft.com/office/drawing/2014/main" val="3832393047"/>
                  </a:ext>
                </a:extLst>
              </a:tr>
              <a:tr h="1399702">
                <a:tc>
                  <a:txBody>
                    <a:bodyPr/>
                    <a:lstStyle/>
                    <a:p>
                      <a:r>
                        <a:rPr lang="en-NG" sz="1400" dirty="0">
                          <a:latin typeface="Arial" panose="020B0604020202020204" pitchFamily="34" charset="0"/>
                          <a:cs typeface="Arial" panose="020B0604020202020204" pitchFamily="34" charset="0"/>
                        </a:rPr>
                        <a:t>1.</a:t>
                      </a:r>
                    </a:p>
                  </a:txBody>
                  <a:tcPr/>
                </a:tc>
                <a:tc>
                  <a:txBody>
                    <a:bodyPr/>
                    <a:lstStyle/>
                    <a:p>
                      <a:r>
                        <a:rPr lang="en-US" sz="1400" dirty="0">
                          <a:solidFill>
                            <a:schemeClr val="accent1">
                              <a:lumMod val="50000"/>
                            </a:schemeClr>
                          </a:solidFill>
                          <a:latin typeface="Arial" panose="020B0604020202020204" pitchFamily="34" charset="0"/>
                          <a:ea typeface="Arial" charset="0"/>
                          <a:cs typeface="Arial" panose="020B0604020202020204" pitchFamily="34" charset="0"/>
                        </a:rPr>
                        <a:t>Entrance Control Tests</a:t>
                      </a:r>
                      <a:endParaRPr lang="en-NG" sz="1400" dirty="0">
                        <a:latin typeface="Arial" panose="020B0604020202020204" pitchFamily="34" charset="0"/>
                        <a:cs typeface="Arial" panose="020B0604020202020204" pitchFamily="34" charset="0"/>
                      </a:endParaRP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Monthly in-bound compliance score for each raw material supplier</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Number of identified food safety issues applicable to all consignments supplied by each supplier for each raw material.</a:t>
                      </a:r>
                    </a:p>
                  </a:txBody>
                  <a:tcPr/>
                </a:tc>
                <a:extLst>
                  <a:ext uri="{0D108BD9-81ED-4DB2-BD59-A6C34878D82A}">
                    <a16:rowId xmlns:a16="http://schemas.microsoft.com/office/drawing/2014/main" val="1221087593"/>
                  </a:ext>
                </a:extLst>
              </a:tr>
              <a:tr h="834438">
                <a:tc>
                  <a:txBody>
                    <a:bodyPr/>
                    <a:lstStyle/>
                    <a:p>
                      <a:r>
                        <a:rPr lang="en-NG" sz="1400" dirty="0">
                          <a:latin typeface="Arial" panose="020B0604020202020204" pitchFamily="34" charset="0"/>
                          <a:cs typeface="Arial" panose="020B0604020202020204" pitchFamily="34" charset="0"/>
                        </a:rPr>
                        <a:t>2.</a:t>
                      </a:r>
                    </a:p>
                  </a:txBody>
                  <a:tcPr/>
                </a:tc>
                <a:tc>
                  <a:txBody>
                    <a:bodyPr/>
                    <a:lstStyle/>
                    <a:p>
                      <a:r>
                        <a:rPr lang="en-US" sz="1400" dirty="0">
                          <a:solidFill>
                            <a:schemeClr val="accent1">
                              <a:lumMod val="50000"/>
                            </a:schemeClr>
                          </a:solidFill>
                          <a:latin typeface="Arial" panose="020B0604020202020204" pitchFamily="34" charset="0"/>
                          <a:ea typeface="Arial" charset="0"/>
                          <a:cs typeface="Arial" panose="020B0604020202020204" pitchFamily="34" charset="0"/>
                        </a:rPr>
                        <a:t>Good warehousing practices</a:t>
                      </a:r>
                      <a:endParaRPr lang="en-NG" sz="1400" dirty="0">
                        <a:latin typeface="Arial" panose="020B0604020202020204" pitchFamily="34" charset="0"/>
                        <a:cs typeface="Arial" panose="020B0604020202020204" pitchFamily="34" charset="0"/>
                      </a:endParaRP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Good warehousing practices (GWP)  score</a:t>
                      </a:r>
                    </a:p>
                  </a:txBody>
                  <a:tcPr/>
                </a:tc>
                <a:extLst>
                  <a:ext uri="{0D108BD9-81ED-4DB2-BD59-A6C34878D82A}">
                    <a16:rowId xmlns:a16="http://schemas.microsoft.com/office/drawing/2014/main" val="92411336"/>
                  </a:ext>
                </a:extLst>
              </a:tr>
              <a:tr h="1507455">
                <a:tc>
                  <a:txBody>
                    <a:bodyPr/>
                    <a:lstStyle/>
                    <a:p>
                      <a:r>
                        <a:rPr lang="en-NG" sz="1400" dirty="0">
                          <a:latin typeface="Arial" panose="020B0604020202020204" pitchFamily="34" charset="0"/>
                          <a:cs typeface="Arial" panose="020B0604020202020204" pitchFamily="34" charset="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accent1">
                              <a:lumMod val="50000"/>
                            </a:schemeClr>
                          </a:solidFill>
                          <a:latin typeface="Arial" panose="020B0604020202020204" pitchFamily="34" charset="0"/>
                          <a:ea typeface="Arial" charset="0"/>
                          <a:cs typeface="Arial" panose="020B0604020202020204" pitchFamily="34" charset="0"/>
                        </a:rPr>
                        <a:t>Stock inventory management</a:t>
                      </a:r>
                    </a:p>
                    <a:p>
                      <a:endParaRPr lang="en-NG" sz="1400" dirty="0">
                        <a:latin typeface="Arial" panose="020B0604020202020204" pitchFamily="34" charset="0"/>
                        <a:cs typeface="Arial" panose="020B0604020202020204" pitchFamily="34" charset="0"/>
                      </a:endParaRP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Aging analysis of raw materials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Inventory of expired raw materials.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74717364"/>
                  </a:ext>
                </a:extLst>
              </a:tr>
            </a:tbl>
          </a:graphicData>
        </a:graphic>
      </p:graphicFrame>
      <p:sp>
        <p:nvSpPr>
          <p:cNvPr id="3" name="Footer Placeholder 2">
            <a:extLst>
              <a:ext uri="{FF2B5EF4-FFF2-40B4-BE49-F238E27FC236}">
                <a16:creationId xmlns:a16="http://schemas.microsoft.com/office/drawing/2014/main" id="{78890324-5B5B-6248-9745-0CA3B8A62D65}"/>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6F63BD5B-1271-BB4F-8B5D-AD9CC416BFA8}"/>
              </a:ext>
            </a:extLst>
          </p:cNvPr>
          <p:cNvSpPr>
            <a:spLocks noGrp="1"/>
          </p:cNvSpPr>
          <p:nvPr>
            <p:ph type="sldNum" sz="quarter" idx="12"/>
          </p:nvPr>
        </p:nvSpPr>
        <p:spPr/>
        <p:txBody>
          <a:bodyPr/>
          <a:lstStyle/>
          <a:p>
            <a:r>
              <a:rPr lang="en-US"/>
              <a:t>Slide </a:t>
            </a:r>
            <a:fld id="{A87E5FC1-1D42-364E-A87E-675D1BF38847}" type="slidenum">
              <a:rPr lang="en-US" smtClean="0"/>
              <a:pPr/>
              <a:t>43</a:t>
            </a:fld>
            <a:endParaRPr lang="en-US"/>
          </a:p>
        </p:txBody>
      </p:sp>
      <p:sp>
        <p:nvSpPr>
          <p:cNvPr id="5" name="Content Placeholder 4">
            <a:extLst>
              <a:ext uri="{FF2B5EF4-FFF2-40B4-BE49-F238E27FC236}">
                <a16:creationId xmlns:a16="http://schemas.microsoft.com/office/drawing/2014/main" id="{5642B9E2-AAC3-184D-84AA-505F0BB6E5D4}"/>
              </a:ext>
            </a:extLst>
          </p:cNvPr>
          <p:cNvSpPr>
            <a:spLocks noGrp="1"/>
          </p:cNvSpPr>
          <p:nvPr>
            <p:ph idx="13"/>
          </p:nvPr>
        </p:nvSpPr>
        <p:spPr>
          <a:xfrm>
            <a:off x="179386" y="156366"/>
            <a:ext cx="8727545" cy="899321"/>
          </a:xfrm>
        </p:spPr>
        <p:txBody>
          <a:bodyPr/>
          <a:lstStyle/>
          <a:p>
            <a:r>
              <a:rPr lang="en-NG" dirty="0"/>
              <a:t>Quality Performance Metrics For Raw Material Management</a:t>
            </a:r>
          </a:p>
        </p:txBody>
      </p:sp>
    </p:spTree>
    <p:extLst>
      <p:ext uri="{BB962C8B-B14F-4D97-AF65-F5344CB8AC3E}">
        <p14:creationId xmlns:p14="http://schemas.microsoft.com/office/powerpoint/2010/main" val="3835709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E42E478-825B-0B49-A683-62FC0AE92F65}"/>
              </a:ext>
            </a:extLst>
          </p:cNvPr>
          <p:cNvGraphicFramePr>
            <a:graphicFrameLocks noGrp="1"/>
          </p:cNvGraphicFramePr>
          <p:nvPr>
            <p:ph idx="1"/>
            <p:extLst>
              <p:ext uri="{D42A27DB-BD31-4B8C-83A1-F6EECF244321}">
                <p14:modId xmlns:p14="http://schemas.microsoft.com/office/powerpoint/2010/main" val="1391788897"/>
              </p:ext>
            </p:extLst>
          </p:nvPr>
        </p:nvGraphicFramePr>
        <p:xfrm>
          <a:off x="228599" y="1200150"/>
          <a:ext cx="8678333" cy="5604486"/>
        </p:xfrm>
        <a:graphic>
          <a:graphicData uri="http://schemas.openxmlformats.org/drawingml/2006/table">
            <a:tbl>
              <a:tblPr firstRow="1" bandRow="1">
                <a:tableStyleId>{5C22544A-7EE6-4342-B048-85BDC9FD1C3A}</a:tableStyleId>
              </a:tblPr>
              <a:tblGrid>
                <a:gridCol w="615849">
                  <a:extLst>
                    <a:ext uri="{9D8B030D-6E8A-4147-A177-3AD203B41FA5}">
                      <a16:colId xmlns:a16="http://schemas.microsoft.com/office/drawing/2014/main" val="2881679367"/>
                    </a:ext>
                  </a:extLst>
                </a:gridCol>
                <a:gridCol w="2438254">
                  <a:extLst>
                    <a:ext uri="{9D8B030D-6E8A-4147-A177-3AD203B41FA5}">
                      <a16:colId xmlns:a16="http://schemas.microsoft.com/office/drawing/2014/main" val="3532151630"/>
                    </a:ext>
                  </a:extLst>
                </a:gridCol>
                <a:gridCol w="5624230">
                  <a:extLst>
                    <a:ext uri="{9D8B030D-6E8A-4147-A177-3AD203B41FA5}">
                      <a16:colId xmlns:a16="http://schemas.microsoft.com/office/drawing/2014/main" val="1538605864"/>
                    </a:ext>
                  </a:extLst>
                </a:gridCol>
              </a:tblGrid>
              <a:tr h="465999">
                <a:tc>
                  <a:txBody>
                    <a:bodyPr/>
                    <a:lstStyle/>
                    <a:p>
                      <a:r>
                        <a:rPr lang="en-NG" sz="1400" dirty="0">
                          <a:latin typeface="Arial" panose="020B0604020202020204" pitchFamily="34" charset="0"/>
                          <a:cs typeface="Arial" panose="020B0604020202020204" pitchFamily="34" charset="0"/>
                        </a:rPr>
                        <a:t>S/N</a:t>
                      </a:r>
                    </a:p>
                  </a:txBody>
                  <a:tcPr/>
                </a:tc>
                <a:tc>
                  <a:txBody>
                    <a:bodyPr/>
                    <a:lstStyle/>
                    <a:p>
                      <a:r>
                        <a:rPr lang="en-NG" sz="1400" dirty="0">
                          <a:latin typeface="Arial" panose="020B0604020202020204" pitchFamily="34" charset="0"/>
                          <a:cs typeface="Arial" panose="020B0604020202020204" pitchFamily="34" charset="0"/>
                        </a:rPr>
                        <a:t>Key Quality Process</a:t>
                      </a:r>
                    </a:p>
                  </a:txBody>
                  <a:tcPr/>
                </a:tc>
                <a:tc>
                  <a:txBody>
                    <a:bodyPr/>
                    <a:lstStyle/>
                    <a:p>
                      <a:r>
                        <a:rPr lang="en-NG" sz="1400" dirty="0">
                          <a:latin typeface="Arial" panose="020B0604020202020204" pitchFamily="34" charset="0"/>
                          <a:cs typeface="Arial" panose="020B0604020202020204" pitchFamily="34" charset="0"/>
                        </a:rPr>
                        <a:t>Key Performance Indicators (Metrics)</a:t>
                      </a:r>
                    </a:p>
                  </a:txBody>
                  <a:tcPr/>
                </a:tc>
                <a:extLst>
                  <a:ext uri="{0D108BD9-81ED-4DB2-BD59-A6C34878D82A}">
                    <a16:rowId xmlns:a16="http://schemas.microsoft.com/office/drawing/2014/main" val="3832393047"/>
                  </a:ext>
                </a:extLst>
              </a:tr>
              <a:tr h="1741794">
                <a:tc>
                  <a:txBody>
                    <a:bodyPr/>
                    <a:lstStyle/>
                    <a:p>
                      <a:r>
                        <a:rPr lang="en-NG" sz="1400" dirty="0">
                          <a:latin typeface="Arial" panose="020B0604020202020204" pitchFamily="34" charset="0"/>
                          <a:cs typeface="Arial" panose="020B0604020202020204" pitchFamily="34" charset="0"/>
                        </a:rPr>
                        <a:t>4.</a:t>
                      </a:r>
                    </a:p>
                  </a:txBody>
                  <a:tcPr/>
                </a:tc>
                <a:tc>
                  <a:txBody>
                    <a:bodyPr/>
                    <a:lstStyle/>
                    <a:p>
                      <a:r>
                        <a:rPr lang="en-US" sz="1400" dirty="0">
                          <a:solidFill>
                            <a:schemeClr val="accent1">
                              <a:lumMod val="50000"/>
                            </a:schemeClr>
                          </a:solidFill>
                          <a:latin typeface="Arial" panose="020B0604020202020204" pitchFamily="34" charset="0"/>
                          <a:ea typeface="Arial" charset="0"/>
                          <a:cs typeface="Arial" panose="020B0604020202020204" pitchFamily="34" charset="0"/>
                        </a:rPr>
                        <a:t>Environmental monitoring</a:t>
                      </a:r>
                      <a:endParaRPr lang="en-NG" sz="1400" dirty="0">
                        <a:latin typeface="Arial" panose="020B0604020202020204" pitchFamily="34" charset="0"/>
                        <a:cs typeface="Arial" panose="020B0604020202020204" pitchFamily="34" charset="0"/>
                      </a:endParaRP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Temperature of warehouse (ambient raw materials)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Temperature of cold room (cold sensitive raw materials)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Relative humdity of warehouse (ambient raw materials)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Warehouse environmental microbial count</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21087593"/>
                  </a:ext>
                </a:extLst>
              </a:tr>
              <a:tr h="915180">
                <a:tc>
                  <a:txBody>
                    <a:bodyPr/>
                    <a:lstStyle/>
                    <a:p>
                      <a:r>
                        <a:rPr lang="en-NG" sz="1400" dirty="0">
                          <a:latin typeface="Arial" panose="020B0604020202020204" pitchFamily="34" charset="0"/>
                          <a:cs typeface="Arial" panose="020B0604020202020204" pitchFamily="34" charset="0"/>
                        </a:rPr>
                        <a:t>5.</a:t>
                      </a:r>
                    </a:p>
                  </a:txBody>
                  <a:tcPr/>
                </a:tc>
                <a:tc>
                  <a:txBody>
                    <a:bodyPr/>
                    <a:lstStyle/>
                    <a:p>
                      <a:r>
                        <a:rPr lang="en-US" sz="1400" dirty="0">
                          <a:solidFill>
                            <a:schemeClr val="accent1">
                              <a:lumMod val="50000"/>
                            </a:schemeClr>
                          </a:solidFill>
                          <a:latin typeface="Arial" panose="020B0604020202020204" pitchFamily="34" charset="0"/>
                          <a:ea typeface="Arial" charset="0"/>
                          <a:cs typeface="Arial" panose="020B0604020202020204" pitchFamily="34" charset="0"/>
                        </a:rPr>
                        <a:t>Hygiene management</a:t>
                      </a:r>
                      <a:endParaRPr lang="en-NG" sz="1400" dirty="0">
                        <a:latin typeface="Arial" panose="020B0604020202020204" pitchFamily="34" charset="0"/>
                        <a:cs typeface="Arial" panose="020B0604020202020204" pitchFamily="34" charset="0"/>
                      </a:endParaRP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Percentage compliance to cleaning schedule in t</a:t>
                      </a:r>
                      <a:r>
                        <a:rPr lang="en-GB" sz="1400" dirty="0">
                          <a:solidFill>
                            <a:srgbClr val="194B71"/>
                          </a:solidFill>
                          <a:latin typeface="Arial" panose="020B0604020202020204" pitchFamily="34" charset="0"/>
                          <a:cs typeface="Arial" panose="020B0604020202020204" pitchFamily="34" charset="0"/>
                        </a:rPr>
                        <a:t>he</a:t>
                      </a:r>
                      <a:r>
                        <a:rPr lang="en-NG" sz="1400" dirty="0">
                          <a:solidFill>
                            <a:srgbClr val="194B71"/>
                          </a:solidFill>
                          <a:latin typeface="Arial" panose="020B0604020202020204" pitchFamily="34" charset="0"/>
                          <a:cs typeface="Arial" panose="020B0604020202020204" pitchFamily="34" charset="0"/>
                        </a:rPr>
                        <a:t> warehouse and cold rooms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Raw material elivery vehicle hygiene audit score</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NG" sz="1400" dirty="0">
                          <a:solidFill>
                            <a:srgbClr val="194B71"/>
                          </a:solidFill>
                          <a:latin typeface="Arial" panose="020B0604020202020204" pitchFamily="34" charset="0"/>
                          <a:cs typeface="Arial" panose="020B0604020202020204" pitchFamily="34" charset="0"/>
                        </a:rPr>
                        <a:t>% returns from trade traced to poor delivery truck hygiene/road worthiness.</a:t>
                      </a:r>
                    </a:p>
                    <a:p>
                      <a:pPr marL="285750" marR="0" lvl="0" indent="-2857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NG" sz="1400" dirty="0">
                          <a:solidFill>
                            <a:srgbClr val="194B71"/>
                          </a:solidFill>
                          <a:latin typeface="Arial" panose="020B0604020202020204" pitchFamily="34" charset="0"/>
                          <a:cs typeface="Arial" panose="020B0604020202020204" pitchFamily="34" charset="0"/>
                        </a:rPr>
                        <a:t>Protective Personal Protective Equipment (PPE) compliance score for warehouse operatives</a:t>
                      </a:r>
                    </a:p>
                  </a:txBody>
                  <a:tcPr/>
                </a:tc>
                <a:extLst>
                  <a:ext uri="{0D108BD9-81ED-4DB2-BD59-A6C34878D82A}">
                    <a16:rowId xmlns:a16="http://schemas.microsoft.com/office/drawing/2014/main" val="92411336"/>
                  </a:ext>
                </a:extLst>
              </a:tr>
              <a:tr h="1328487">
                <a:tc>
                  <a:txBody>
                    <a:bodyPr/>
                    <a:lstStyle/>
                    <a:p>
                      <a:r>
                        <a:rPr lang="en-NG" sz="1400" dirty="0">
                          <a:latin typeface="Arial" panose="020B0604020202020204" pitchFamily="34" charset="0"/>
                          <a:cs typeface="Arial" panose="020B0604020202020204" pitchFamily="34" charset="0"/>
                        </a:rPr>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accent1">
                              <a:lumMod val="50000"/>
                            </a:schemeClr>
                          </a:solidFill>
                          <a:latin typeface="Arial" panose="020B0604020202020204" pitchFamily="34" charset="0"/>
                          <a:ea typeface="Arial" charset="0"/>
                          <a:cs typeface="Arial" panose="020B0604020202020204" pitchFamily="34" charset="0"/>
                        </a:rPr>
                        <a:t>Pest management</a:t>
                      </a:r>
                    </a:p>
                    <a:p>
                      <a:endParaRPr lang="en-NG" sz="1400" dirty="0">
                        <a:latin typeface="Arial" panose="020B0604020202020204" pitchFamily="34" charset="0"/>
                        <a:cs typeface="Arial" panose="020B0604020202020204" pitchFamily="34" charset="0"/>
                      </a:endParaRP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Percentage compliance to the fumigation and deratization schedule for warehouses.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Number of pest infested raw materials in the warehouses.</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74717364"/>
                  </a:ext>
                </a:extLst>
              </a:tr>
            </a:tbl>
          </a:graphicData>
        </a:graphic>
      </p:graphicFrame>
      <p:sp>
        <p:nvSpPr>
          <p:cNvPr id="3" name="Footer Placeholder 2">
            <a:extLst>
              <a:ext uri="{FF2B5EF4-FFF2-40B4-BE49-F238E27FC236}">
                <a16:creationId xmlns:a16="http://schemas.microsoft.com/office/drawing/2014/main" id="{78890324-5B5B-6248-9745-0CA3B8A62D65}"/>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6F63BD5B-1271-BB4F-8B5D-AD9CC416BFA8}"/>
              </a:ext>
            </a:extLst>
          </p:cNvPr>
          <p:cNvSpPr>
            <a:spLocks noGrp="1"/>
          </p:cNvSpPr>
          <p:nvPr>
            <p:ph type="sldNum" sz="quarter" idx="12"/>
          </p:nvPr>
        </p:nvSpPr>
        <p:spPr/>
        <p:txBody>
          <a:bodyPr/>
          <a:lstStyle/>
          <a:p>
            <a:r>
              <a:rPr lang="en-US"/>
              <a:t>Slide </a:t>
            </a:r>
            <a:fld id="{A87E5FC1-1D42-364E-A87E-675D1BF38847}" type="slidenum">
              <a:rPr lang="en-US" smtClean="0"/>
              <a:pPr/>
              <a:t>44</a:t>
            </a:fld>
            <a:endParaRPr lang="en-US"/>
          </a:p>
        </p:txBody>
      </p:sp>
      <p:sp>
        <p:nvSpPr>
          <p:cNvPr id="5" name="Content Placeholder 4">
            <a:extLst>
              <a:ext uri="{FF2B5EF4-FFF2-40B4-BE49-F238E27FC236}">
                <a16:creationId xmlns:a16="http://schemas.microsoft.com/office/drawing/2014/main" id="{5642B9E2-AAC3-184D-84AA-505F0BB6E5D4}"/>
              </a:ext>
            </a:extLst>
          </p:cNvPr>
          <p:cNvSpPr>
            <a:spLocks noGrp="1"/>
          </p:cNvSpPr>
          <p:nvPr>
            <p:ph idx="13"/>
          </p:nvPr>
        </p:nvSpPr>
        <p:spPr>
          <a:xfrm>
            <a:off x="179386" y="156366"/>
            <a:ext cx="8727545" cy="899321"/>
          </a:xfrm>
        </p:spPr>
        <p:txBody>
          <a:bodyPr/>
          <a:lstStyle/>
          <a:p>
            <a:r>
              <a:rPr lang="en-NG" dirty="0"/>
              <a:t>Quality Performance Metrics For Raw Material Management Management Contd.</a:t>
            </a:r>
          </a:p>
        </p:txBody>
      </p:sp>
    </p:spTree>
    <p:extLst>
      <p:ext uri="{BB962C8B-B14F-4D97-AF65-F5344CB8AC3E}">
        <p14:creationId xmlns:p14="http://schemas.microsoft.com/office/powerpoint/2010/main" val="377882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E42E478-825B-0B49-A683-62FC0AE92F65}"/>
              </a:ext>
            </a:extLst>
          </p:cNvPr>
          <p:cNvGraphicFramePr>
            <a:graphicFrameLocks noGrp="1"/>
          </p:cNvGraphicFramePr>
          <p:nvPr>
            <p:ph idx="1"/>
            <p:extLst>
              <p:ext uri="{D42A27DB-BD31-4B8C-83A1-F6EECF244321}">
                <p14:modId xmlns:p14="http://schemas.microsoft.com/office/powerpoint/2010/main" val="2709785742"/>
              </p:ext>
            </p:extLst>
          </p:nvPr>
        </p:nvGraphicFramePr>
        <p:xfrm>
          <a:off x="228599" y="1200150"/>
          <a:ext cx="8678333" cy="5191602"/>
        </p:xfrm>
        <a:graphic>
          <a:graphicData uri="http://schemas.openxmlformats.org/drawingml/2006/table">
            <a:tbl>
              <a:tblPr firstRow="1" bandRow="1">
                <a:tableStyleId>{5C22544A-7EE6-4342-B048-85BDC9FD1C3A}</a:tableStyleId>
              </a:tblPr>
              <a:tblGrid>
                <a:gridCol w="615849">
                  <a:extLst>
                    <a:ext uri="{9D8B030D-6E8A-4147-A177-3AD203B41FA5}">
                      <a16:colId xmlns:a16="http://schemas.microsoft.com/office/drawing/2014/main" val="2881679367"/>
                    </a:ext>
                  </a:extLst>
                </a:gridCol>
                <a:gridCol w="2438254">
                  <a:extLst>
                    <a:ext uri="{9D8B030D-6E8A-4147-A177-3AD203B41FA5}">
                      <a16:colId xmlns:a16="http://schemas.microsoft.com/office/drawing/2014/main" val="3532151630"/>
                    </a:ext>
                  </a:extLst>
                </a:gridCol>
                <a:gridCol w="5624230">
                  <a:extLst>
                    <a:ext uri="{9D8B030D-6E8A-4147-A177-3AD203B41FA5}">
                      <a16:colId xmlns:a16="http://schemas.microsoft.com/office/drawing/2014/main" val="1538605864"/>
                    </a:ext>
                  </a:extLst>
                </a:gridCol>
              </a:tblGrid>
              <a:tr h="619602">
                <a:tc>
                  <a:txBody>
                    <a:bodyPr/>
                    <a:lstStyle/>
                    <a:p>
                      <a:r>
                        <a:rPr lang="en-NG" sz="1400" dirty="0">
                          <a:latin typeface="Arial" panose="020B0604020202020204" pitchFamily="34" charset="0"/>
                          <a:cs typeface="Arial" panose="020B0604020202020204" pitchFamily="34" charset="0"/>
                        </a:rPr>
                        <a:t>S/N</a:t>
                      </a:r>
                    </a:p>
                  </a:txBody>
                  <a:tcPr/>
                </a:tc>
                <a:tc>
                  <a:txBody>
                    <a:bodyPr/>
                    <a:lstStyle/>
                    <a:p>
                      <a:r>
                        <a:rPr lang="en-NG" sz="1400" dirty="0">
                          <a:latin typeface="Arial" panose="020B0604020202020204" pitchFamily="34" charset="0"/>
                          <a:cs typeface="Arial" panose="020B0604020202020204" pitchFamily="34" charset="0"/>
                        </a:rPr>
                        <a:t>Key Quality Process</a:t>
                      </a:r>
                    </a:p>
                  </a:txBody>
                  <a:tcPr/>
                </a:tc>
                <a:tc>
                  <a:txBody>
                    <a:bodyPr/>
                    <a:lstStyle/>
                    <a:p>
                      <a:r>
                        <a:rPr lang="en-NG" sz="1400" dirty="0">
                          <a:latin typeface="Arial" panose="020B0604020202020204" pitchFamily="34" charset="0"/>
                          <a:cs typeface="Arial" panose="020B0604020202020204" pitchFamily="34" charset="0"/>
                        </a:rPr>
                        <a:t>Key Performance Indicators (Metrics)</a:t>
                      </a:r>
                    </a:p>
                  </a:txBody>
                  <a:tcPr/>
                </a:tc>
                <a:extLst>
                  <a:ext uri="{0D108BD9-81ED-4DB2-BD59-A6C34878D82A}">
                    <a16:rowId xmlns:a16="http://schemas.microsoft.com/office/drawing/2014/main" val="3832393047"/>
                  </a:ext>
                </a:extLst>
              </a:tr>
              <a:tr h="3809523">
                <a:tc>
                  <a:txBody>
                    <a:bodyPr/>
                    <a:lstStyle/>
                    <a:p>
                      <a:r>
                        <a:rPr lang="en-NG" sz="1400" dirty="0">
                          <a:latin typeface="Arial" panose="020B0604020202020204" pitchFamily="34" charset="0"/>
                          <a:cs typeface="Arial" panose="020B0604020202020204" pitchFamily="34" charset="0"/>
                        </a:rPr>
                        <a:t>7.</a:t>
                      </a:r>
                    </a:p>
                  </a:txBody>
                  <a:tcPr/>
                </a:tc>
                <a:tc>
                  <a:txBody>
                    <a:bodyPr/>
                    <a:lstStyle/>
                    <a:p>
                      <a:r>
                        <a:rPr lang="en-US" sz="1400" dirty="0">
                          <a:solidFill>
                            <a:schemeClr val="accent1">
                              <a:lumMod val="50000"/>
                            </a:schemeClr>
                          </a:solidFill>
                          <a:latin typeface="Arial" panose="020B0604020202020204" pitchFamily="34" charset="0"/>
                          <a:ea typeface="Arial" charset="0"/>
                          <a:cs typeface="Arial" panose="020B0604020202020204" pitchFamily="34" charset="0"/>
                        </a:rPr>
                        <a:t>Supplier Quality Management</a:t>
                      </a:r>
                      <a:endParaRPr lang="en-NG" sz="1400" dirty="0">
                        <a:latin typeface="Arial" panose="020B0604020202020204" pitchFamily="34" charset="0"/>
                        <a:cs typeface="Arial" panose="020B0604020202020204" pitchFamily="34" charset="0"/>
                      </a:endParaRPr>
                    </a:p>
                  </a:txBody>
                  <a:tcPr/>
                </a:tc>
                <a:tc>
                  <a:txBody>
                    <a:bodyPr/>
                    <a:lstStyle/>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Number of vendor audit completed.</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Number of food safety and quality audit gaps identified during a vendor’s audit</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Percentage inbound conformance score for each vendor.</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NG" sz="1400" dirty="0">
                          <a:solidFill>
                            <a:srgbClr val="194B71"/>
                          </a:solidFill>
                          <a:latin typeface="Arial" panose="020B0604020202020204" pitchFamily="34" charset="0"/>
                          <a:cs typeface="Arial" panose="020B0604020202020204" pitchFamily="34" charset="0"/>
                        </a:rPr>
                        <a:t>Turnaround time for vendor implementation of corrective and preventive action time for quality issue reported on raw material supplied.</a:t>
                      </a: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NG" sz="1400" dirty="0">
                        <a:solidFill>
                          <a:srgbClr val="194B7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21087593"/>
                  </a:ext>
                </a:extLst>
              </a:tr>
            </a:tbl>
          </a:graphicData>
        </a:graphic>
      </p:graphicFrame>
      <p:sp>
        <p:nvSpPr>
          <p:cNvPr id="3" name="Footer Placeholder 2">
            <a:extLst>
              <a:ext uri="{FF2B5EF4-FFF2-40B4-BE49-F238E27FC236}">
                <a16:creationId xmlns:a16="http://schemas.microsoft.com/office/drawing/2014/main" id="{78890324-5B5B-6248-9745-0CA3B8A62D65}"/>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6F63BD5B-1271-BB4F-8B5D-AD9CC416BFA8}"/>
              </a:ext>
            </a:extLst>
          </p:cNvPr>
          <p:cNvSpPr>
            <a:spLocks noGrp="1"/>
          </p:cNvSpPr>
          <p:nvPr>
            <p:ph type="sldNum" sz="quarter" idx="12"/>
          </p:nvPr>
        </p:nvSpPr>
        <p:spPr/>
        <p:txBody>
          <a:bodyPr/>
          <a:lstStyle/>
          <a:p>
            <a:r>
              <a:rPr lang="en-US"/>
              <a:t>Slide </a:t>
            </a:r>
            <a:fld id="{A87E5FC1-1D42-364E-A87E-675D1BF38847}" type="slidenum">
              <a:rPr lang="en-US" smtClean="0"/>
              <a:pPr/>
              <a:t>45</a:t>
            </a:fld>
            <a:endParaRPr lang="en-US"/>
          </a:p>
        </p:txBody>
      </p:sp>
      <p:sp>
        <p:nvSpPr>
          <p:cNvPr id="5" name="Content Placeholder 4">
            <a:extLst>
              <a:ext uri="{FF2B5EF4-FFF2-40B4-BE49-F238E27FC236}">
                <a16:creationId xmlns:a16="http://schemas.microsoft.com/office/drawing/2014/main" id="{5642B9E2-AAC3-184D-84AA-505F0BB6E5D4}"/>
              </a:ext>
            </a:extLst>
          </p:cNvPr>
          <p:cNvSpPr>
            <a:spLocks noGrp="1"/>
          </p:cNvSpPr>
          <p:nvPr>
            <p:ph idx="13"/>
          </p:nvPr>
        </p:nvSpPr>
        <p:spPr>
          <a:xfrm>
            <a:off x="179386" y="156366"/>
            <a:ext cx="8727545" cy="899321"/>
          </a:xfrm>
        </p:spPr>
        <p:txBody>
          <a:bodyPr/>
          <a:lstStyle/>
          <a:p>
            <a:r>
              <a:rPr lang="en-NG" dirty="0"/>
              <a:t>Quality Performance Metrics For Raw Material Management Management Contd.</a:t>
            </a:r>
          </a:p>
        </p:txBody>
      </p:sp>
    </p:spTree>
    <p:extLst>
      <p:ext uri="{BB962C8B-B14F-4D97-AF65-F5344CB8AC3E}">
        <p14:creationId xmlns:p14="http://schemas.microsoft.com/office/powerpoint/2010/main" val="1453448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Confidential - not for circulation</a:t>
            </a:r>
          </a:p>
        </p:txBody>
      </p:sp>
      <p:sp>
        <p:nvSpPr>
          <p:cNvPr id="4" name="Slide Number Placeholder 3"/>
          <p:cNvSpPr>
            <a:spLocks noGrp="1"/>
          </p:cNvSpPr>
          <p:nvPr>
            <p:ph type="sldNum" sz="quarter" idx="12"/>
          </p:nvPr>
        </p:nvSpPr>
        <p:spPr/>
        <p:txBody>
          <a:bodyPr/>
          <a:lstStyle/>
          <a:p>
            <a:r>
              <a:rPr lang="en-US" dirty="0"/>
              <a:t>Slide </a:t>
            </a:r>
            <a:fld id="{A87E5FC1-1D42-364E-A87E-675D1BF38847}" type="slidenum">
              <a:rPr lang="en-US" smtClean="0"/>
              <a:pPr/>
              <a:t>46</a:t>
            </a:fld>
            <a:endParaRPr lang="en-US" dirty="0"/>
          </a:p>
        </p:txBody>
      </p:sp>
      <p:sp>
        <p:nvSpPr>
          <p:cNvPr id="5" name="Content Placeholder 4"/>
          <p:cNvSpPr>
            <a:spLocks noGrp="1"/>
          </p:cNvSpPr>
          <p:nvPr>
            <p:ph idx="13"/>
          </p:nvPr>
        </p:nvSpPr>
        <p:spPr>
          <a:xfrm>
            <a:off x="179386" y="156367"/>
            <a:ext cx="8727545" cy="523220"/>
          </a:xfrm>
          <a:solidFill>
            <a:schemeClr val="tx2"/>
          </a:solidFill>
        </p:spPr>
        <p:txBody>
          <a:bodyPr vert="horz" lIns="91440" tIns="45720" rIns="91440" bIns="45720" rtlCol="0">
            <a:noAutofit/>
          </a:bodyPr>
          <a:lstStyle/>
          <a:p>
            <a:r>
              <a:rPr lang="en-GB" sz="2000" b="1" dirty="0"/>
              <a:t>PNG Raw Material Supplier Quality Management Processes</a:t>
            </a:r>
            <a:endParaRPr lang="en-US" sz="2000" dirty="0"/>
          </a:p>
        </p:txBody>
      </p:sp>
      <p:grpSp>
        <p:nvGrpSpPr>
          <p:cNvPr id="2" name="Group 1"/>
          <p:cNvGrpSpPr/>
          <p:nvPr/>
        </p:nvGrpSpPr>
        <p:grpSpPr>
          <a:xfrm>
            <a:off x="179385" y="827910"/>
            <a:ext cx="6482674" cy="5052191"/>
            <a:chOff x="179386" y="827910"/>
            <a:chExt cx="4901418" cy="4464514"/>
          </a:xfrm>
        </p:grpSpPr>
        <p:sp>
          <p:nvSpPr>
            <p:cNvPr id="6" name="Flowchart: Process 5"/>
            <p:cNvSpPr/>
            <p:nvPr/>
          </p:nvSpPr>
          <p:spPr>
            <a:xfrm>
              <a:off x="179386" y="854443"/>
              <a:ext cx="1523633" cy="619815"/>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rPr>
                <a:t>Supplier Development</a:t>
              </a:r>
            </a:p>
            <a:p>
              <a:pPr algn="ctr"/>
              <a:endParaRPr lang="en-GB" sz="1050" b="1" dirty="0">
                <a:solidFill>
                  <a:schemeClr val="tx1"/>
                </a:solidFill>
              </a:endParaRPr>
            </a:p>
          </p:txBody>
        </p:sp>
        <p:sp>
          <p:nvSpPr>
            <p:cNvPr id="7" name="Flowchart: Process 8"/>
            <p:cNvSpPr/>
            <p:nvPr/>
          </p:nvSpPr>
          <p:spPr>
            <a:xfrm>
              <a:off x="1916292" y="838200"/>
              <a:ext cx="1584262" cy="619815"/>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2"/>
                  </a:solidFill>
                  <a:latin typeface="Arial" panose="020B0604020202020204" pitchFamily="34" charset="0"/>
                  <a:cs typeface="Arial" panose="020B0604020202020204" pitchFamily="34" charset="0"/>
                </a:rPr>
                <a:t>Supplier risk assessment, risk reduction and risk monitoring</a:t>
              </a:r>
              <a:r>
                <a:rPr lang="en-GB" sz="1050" b="1" dirty="0">
                  <a:solidFill>
                    <a:schemeClr val="tx2"/>
                  </a:solidFill>
                </a:rPr>
                <a:t>.</a:t>
              </a:r>
            </a:p>
          </p:txBody>
        </p:sp>
        <p:sp>
          <p:nvSpPr>
            <p:cNvPr id="9" name="Flowchart: Process 9"/>
            <p:cNvSpPr/>
            <p:nvPr/>
          </p:nvSpPr>
          <p:spPr>
            <a:xfrm>
              <a:off x="3624040" y="827910"/>
              <a:ext cx="1456764" cy="62865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2"/>
                  </a:solidFill>
                  <a:latin typeface="Arial" panose="020B0604020202020204" pitchFamily="34" charset="0"/>
                  <a:cs typeface="Arial" panose="020B0604020202020204" pitchFamily="34" charset="0"/>
                </a:rPr>
                <a:t>Implementing a supplier evaluation and rating process.</a:t>
              </a:r>
            </a:p>
          </p:txBody>
        </p:sp>
        <p:sp>
          <p:nvSpPr>
            <p:cNvPr id="10" name="Rectangle 9"/>
            <p:cNvSpPr/>
            <p:nvPr/>
          </p:nvSpPr>
          <p:spPr>
            <a:xfrm>
              <a:off x="179386" y="1456560"/>
              <a:ext cx="1523633" cy="3835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a:buClr>
                  <a:srgbClr val="FF0000"/>
                </a:buClr>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Raw material specification communication to prospective vendor by Research and Development unit</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Laboratory analysis of suitability samples</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Bench trials of suitability samples</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Plant trials of suitability</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Shelf stability evaluation of finished product samples</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Supplier audit</a:t>
              </a: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p:txBody>
        </p:sp>
        <p:sp>
          <p:nvSpPr>
            <p:cNvPr id="11" name="Rectangle 10"/>
            <p:cNvSpPr/>
            <p:nvPr/>
          </p:nvSpPr>
          <p:spPr>
            <a:xfrm>
              <a:off x="3624040" y="1474258"/>
              <a:ext cx="1456764" cy="38181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0000"/>
                </a:buClr>
              </a:pPr>
              <a:endParaRPr lang="en-GB" sz="14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Monthly review of inbound quality conformance and communication of report by Quality Assurance department to Supply Chain</a:t>
              </a:r>
            </a:p>
            <a:p>
              <a:pPr marL="214313" indent="-214313">
                <a:buClr>
                  <a:srgbClr val="FF0000"/>
                </a:buClr>
                <a:buFont typeface="Wingdings" panose="05000000000000000000" pitchFamily="2" charset="2"/>
                <a:buChar char="v"/>
              </a:pPr>
              <a:endParaRPr lang="en-GB" sz="1300" dirty="0">
                <a:solidFill>
                  <a:schemeClr val="tx1"/>
                </a:solidFill>
                <a:latin typeface="Arial" panose="020B0604020202020204" pitchFamily="34" charset="0"/>
                <a:cs typeface="Arial" panose="020B0604020202020204" pitchFamily="34" charset="0"/>
              </a:endParaRP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Grading system for suppliers- Grade 1- 100% inbound conformance in a six months period. Grade 2- 90-99% inbound conformance. Grade 2-  Less than 90%.</a:t>
              </a:r>
            </a:p>
            <a:p>
              <a:pPr marL="214313" indent="-214313">
                <a:buClr>
                  <a:srgbClr val="FF0000"/>
                </a:buClr>
                <a:buFont typeface="Wingdings" panose="05000000000000000000" pitchFamily="2" charset="2"/>
                <a:buChar char="v"/>
              </a:pPr>
              <a:endParaRPr lang="en-GB" sz="1400" dirty="0">
                <a:solidFill>
                  <a:schemeClr val="tx1"/>
                </a:solidFill>
                <a:latin typeface="Arial" panose="020B0604020202020204" pitchFamily="34" charset="0"/>
                <a:cs typeface="Arial" panose="020B0604020202020204" pitchFamily="34" charset="0"/>
              </a:endParaRPr>
            </a:p>
            <a:p>
              <a:pPr>
                <a:buClr>
                  <a:srgbClr val="FF0000"/>
                </a:buClr>
              </a:pPr>
              <a:endParaRPr lang="en-GB" sz="1400"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1916292" y="1456560"/>
              <a:ext cx="1584262" cy="38181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FF0000"/>
                </a:buClr>
              </a:pPr>
              <a:endParaRPr lang="en-GB" sz="1500" dirty="0">
                <a:solidFill>
                  <a:schemeClr val="tx1"/>
                </a:solidFill>
              </a:endParaRPr>
            </a:p>
            <a:p>
              <a:pPr marL="257175" indent="-257175">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Supplier facility audit</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57175" indent="-257175">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Reliability (OTIF and quality conformance)</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57175" indent="-257175">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Cycle time for resolution of complaints on quality.</a:t>
              </a:r>
            </a:p>
            <a:p>
              <a:pPr marL="257175" indent="-257175">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Review of quality conformance on monthly basis</a:t>
              </a:r>
            </a:p>
            <a:p>
              <a:pPr>
                <a:buClr>
                  <a:srgbClr val="FF0000"/>
                </a:buClr>
              </a:pPr>
              <a:endParaRPr lang="en-GB" sz="1300" dirty="0">
                <a:solidFill>
                  <a:schemeClr val="tx1"/>
                </a:solidFill>
                <a:latin typeface="Arial" panose="020B0604020202020204" pitchFamily="34" charset="0"/>
                <a:cs typeface="Arial" panose="020B0604020202020204" pitchFamily="34" charset="0"/>
              </a:endParaRPr>
            </a:p>
            <a:p>
              <a:pPr marL="257175" indent="-257175">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Process quality  performance  (impact on production process performance metrics- quality, machinability and wastages)</a:t>
              </a:r>
            </a:p>
            <a:p>
              <a:pPr marL="257175" indent="-257175">
                <a:buClr>
                  <a:srgbClr val="FF0000"/>
                </a:buClr>
                <a:buFont typeface="Wingdings" panose="05000000000000000000" pitchFamily="2" charset="2"/>
                <a:buChar char="v"/>
              </a:pPr>
              <a:endParaRPr lang="en-GB" sz="1500" dirty="0">
                <a:solidFill>
                  <a:schemeClr val="tx1"/>
                </a:solidFill>
              </a:endParaRPr>
            </a:p>
            <a:p>
              <a:pPr marL="257175" indent="-257175">
                <a:buClr>
                  <a:srgbClr val="FF0000"/>
                </a:buClr>
                <a:buFont typeface="Wingdings" panose="05000000000000000000" pitchFamily="2" charset="2"/>
                <a:buChar char="v"/>
              </a:pPr>
              <a:endParaRPr lang="en-GB" sz="1500" dirty="0">
                <a:solidFill>
                  <a:schemeClr val="tx1"/>
                </a:solidFill>
              </a:endParaRPr>
            </a:p>
            <a:p>
              <a:endParaRPr lang="en-GB" sz="1500" dirty="0">
                <a:solidFill>
                  <a:schemeClr val="tx1"/>
                </a:solidFill>
              </a:endParaRPr>
            </a:p>
            <a:p>
              <a:pPr algn="ctr"/>
              <a:endParaRPr lang="en-GB" sz="1500" dirty="0">
                <a:solidFill>
                  <a:schemeClr val="tx1"/>
                </a:solidFill>
              </a:endParaRPr>
            </a:p>
          </p:txBody>
        </p:sp>
      </p:grpSp>
      <p:sp>
        <p:nvSpPr>
          <p:cNvPr id="13" name="Rectangle 12">
            <a:extLst>
              <a:ext uri="{FF2B5EF4-FFF2-40B4-BE49-F238E27FC236}">
                <a16:creationId xmlns:a16="http://schemas.microsoft.com/office/drawing/2014/main" id="{F76E07AC-64B9-AE48-8CE7-168575044511}"/>
              </a:ext>
            </a:extLst>
          </p:cNvPr>
          <p:cNvSpPr/>
          <p:nvPr/>
        </p:nvSpPr>
        <p:spPr>
          <a:xfrm>
            <a:off x="6780809" y="1559339"/>
            <a:ext cx="1926733" cy="4320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Clr>
                <a:srgbClr val="FF0000"/>
              </a:buClr>
              <a:buFont typeface="Wingdings" panose="05000000000000000000" pitchFamily="2" charset="2"/>
              <a:buChar char="v"/>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endParaRPr lang="en-GB" sz="1300" dirty="0">
              <a:solidFill>
                <a:schemeClr val="tx1"/>
              </a:solidFill>
              <a:latin typeface="Arial" panose="020B0604020202020204" pitchFamily="34" charset="0"/>
              <a:cs typeface="Arial" panose="020B0604020202020204" pitchFamily="34" charset="0"/>
            </a:endParaRP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Communication of non conforming consignment for evacuation</a:t>
            </a: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Isolation of failed consignment in a designated location.</a:t>
            </a: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Technical engagement by QA unit with the vendor on root cause of non conformance.</a:t>
            </a: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Follow up audit visit to supplier’s facility.</a:t>
            </a:r>
          </a:p>
          <a:p>
            <a:pPr marL="214313" indent="-214313">
              <a:buClr>
                <a:srgbClr val="FF0000"/>
              </a:buClr>
              <a:buFont typeface="Wingdings" panose="05000000000000000000" pitchFamily="2" charset="2"/>
              <a:buChar char="v"/>
            </a:pPr>
            <a:r>
              <a:rPr lang="en-GB" sz="1300" dirty="0">
                <a:solidFill>
                  <a:schemeClr val="tx1"/>
                </a:solidFill>
                <a:latin typeface="Arial" panose="020B0604020202020204" pitchFamily="34" charset="0"/>
                <a:cs typeface="Arial" panose="020B0604020202020204" pitchFamily="34" charset="0"/>
              </a:rPr>
              <a:t>Technical support by Quality Assurance unit in implementing corrective and preventive action.</a:t>
            </a:r>
          </a:p>
          <a:p>
            <a:pPr marL="214313" indent="-214313">
              <a:buClr>
                <a:srgbClr val="FF0000"/>
              </a:buClr>
              <a:buFont typeface="Wingdings" panose="05000000000000000000" pitchFamily="2" charset="2"/>
              <a:buChar char="v"/>
            </a:pPr>
            <a:endParaRPr lang="en-GB" sz="1500" dirty="0">
              <a:solidFill>
                <a:schemeClr val="tx1"/>
              </a:solidFill>
            </a:endParaRPr>
          </a:p>
          <a:p>
            <a:pPr marL="214313" indent="-214313">
              <a:buClr>
                <a:srgbClr val="FF0000"/>
              </a:buClr>
              <a:buFont typeface="Wingdings" panose="05000000000000000000" pitchFamily="2" charset="2"/>
              <a:buChar char="v"/>
            </a:pPr>
            <a:endParaRPr lang="en-GB" sz="1500" dirty="0">
              <a:solidFill>
                <a:schemeClr val="tx1"/>
              </a:solidFill>
            </a:endParaRPr>
          </a:p>
        </p:txBody>
      </p:sp>
      <p:sp>
        <p:nvSpPr>
          <p:cNvPr id="14" name="Flowchart: Process 9">
            <a:extLst>
              <a:ext uri="{FF2B5EF4-FFF2-40B4-BE49-F238E27FC236}">
                <a16:creationId xmlns:a16="http://schemas.microsoft.com/office/drawing/2014/main" id="{ABB28735-2F46-774D-9B42-FA414BE770CC}"/>
              </a:ext>
            </a:extLst>
          </p:cNvPr>
          <p:cNvSpPr/>
          <p:nvPr/>
        </p:nvSpPr>
        <p:spPr>
          <a:xfrm>
            <a:off x="6780810" y="679587"/>
            <a:ext cx="1926731" cy="879753"/>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2"/>
                </a:solidFill>
                <a:latin typeface="Arial" panose="020B0604020202020204" pitchFamily="34" charset="0"/>
                <a:cs typeface="Arial" panose="020B0604020202020204" pitchFamily="34" charset="0"/>
              </a:rPr>
              <a:t>Non conformance management and supplier corrective &amp; preventative action process.</a:t>
            </a:r>
          </a:p>
        </p:txBody>
      </p:sp>
    </p:spTree>
    <p:extLst>
      <p:ext uri="{BB962C8B-B14F-4D97-AF65-F5344CB8AC3E}">
        <p14:creationId xmlns:p14="http://schemas.microsoft.com/office/powerpoint/2010/main" val="5207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strips(downLeft)">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trips(downLeft)">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nchor="ctr"/>
          <a:lstStyle/>
          <a:p>
            <a:pPr algn="ctr"/>
            <a:endParaRPr lang="en-US" dirty="0">
              <a:latin typeface="Arial" charset="0"/>
              <a:ea typeface="Arial" charset="0"/>
              <a:cs typeface="Arial" charset="0"/>
            </a:endParaRPr>
          </a:p>
          <a:p>
            <a:pPr algn="ctr"/>
            <a:r>
              <a:rPr lang="en-US" dirty="0"/>
              <a:t> </a:t>
            </a:r>
            <a:endParaRPr lang="en-US" i="1" dirty="0"/>
          </a:p>
          <a:p>
            <a:pPr algn="ctr"/>
            <a:r>
              <a:rPr lang="en-GB" b="1" dirty="0"/>
              <a:t>Packaging role in driving quality improvement of </a:t>
            </a:r>
            <a:r>
              <a:rPr lang="en-GB" b="1" dirty="0" err="1"/>
              <a:t>Promasidor</a:t>
            </a:r>
            <a:r>
              <a:rPr lang="en-GB" b="1" dirty="0"/>
              <a:t> Nigeria’s Products</a:t>
            </a:r>
            <a:endParaRPr lang="en-GB" dirty="0"/>
          </a:p>
          <a:p>
            <a:pPr algn="ctr"/>
            <a:endParaRPr lang="en-US" i="1" dirty="0"/>
          </a:p>
          <a:p>
            <a:pPr algn="ctr"/>
            <a:endParaRPr lang="en-US" i="1" dirty="0"/>
          </a:p>
          <a:p>
            <a:r>
              <a:rPr lang="en-US" dirty="0">
                <a:latin typeface="Arial" charset="0"/>
                <a:ea typeface="Arial" charset="0"/>
                <a:cs typeface="Arial" charset="0"/>
              </a:rPr>
              <a:t>		</a:t>
            </a:r>
            <a:endParaRPr lang="en-US" i="1" dirty="0"/>
          </a:p>
        </p:txBody>
      </p:sp>
      <p:sp>
        <p:nvSpPr>
          <p:cNvPr id="5" name="Footer Placeholder 4"/>
          <p:cNvSpPr>
            <a:spLocks noGrp="1"/>
          </p:cNvSpPr>
          <p:nvPr>
            <p:ph type="ftr" sz="quarter" idx="11"/>
          </p:nvPr>
        </p:nvSpPr>
        <p:spPr/>
        <p:txBody>
          <a:bodyPr/>
          <a:lstStyle/>
          <a:p>
            <a:r>
              <a:rPr lang="en-US"/>
              <a:t>Confidential - not for circulation</a:t>
            </a:r>
            <a:endParaRPr lang="en-US" dirty="0"/>
          </a:p>
        </p:txBody>
      </p:sp>
      <p:sp>
        <p:nvSpPr>
          <p:cNvPr id="6" name="Slide Number Placeholder 5"/>
          <p:cNvSpPr>
            <a:spLocks noGrp="1"/>
          </p:cNvSpPr>
          <p:nvPr>
            <p:ph type="sldNum" sz="quarter" idx="12"/>
          </p:nvPr>
        </p:nvSpPr>
        <p:spPr/>
        <p:txBody>
          <a:bodyPr/>
          <a:lstStyle/>
          <a:p>
            <a:r>
              <a:rPr lang="en-US"/>
              <a:t>Slide </a:t>
            </a:r>
            <a:fld id="{A87E5FC1-1D42-364E-A87E-675D1BF38847}" type="slidenum">
              <a:rPr lang="en-US" smtClean="0"/>
              <a:pPr/>
              <a:t>47</a:t>
            </a:fld>
            <a:endParaRPr lang="en-US" dirty="0"/>
          </a:p>
        </p:txBody>
      </p:sp>
    </p:spTree>
    <p:extLst>
      <p:ext uri="{BB962C8B-B14F-4D97-AF65-F5344CB8AC3E}">
        <p14:creationId xmlns:p14="http://schemas.microsoft.com/office/powerpoint/2010/main" val="1434578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Placeholder 2">
            <a:extLst>
              <a:ext uri="{FF2B5EF4-FFF2-40B4-BE49-F238E27FC236}">
                <a16:creationId xmlns:a16="http://schemas.microsoft.com/office/drawing/2014/main" id="{87893A5C-32B5-CC4D-8886-6CDA46795FC8}"/>
              </a:ext>
            </a:extLst>
          </p:cNvPr>
          <p:cNvSpPr>
            <a:spLocks noGrp="1"/>
          </p:cNvSpPr>
          <p:nvPr>
            <p:ph type="body" idx="1"/>
          </p:nvPr>
        </p:nvSpPr>
        <p:spPr>
          <a:xfrm>
            <a:off x="304800" y="642938"/>
            <a:ext cx="8534400" cy="4995862"/>
          </a:xfrm>
        </p:spPr>
        <p:txBody>
          <a:bodyPr/>
          <a:lstStyle/>
          <a:p>
            <a:pPr algn="just" eaLnBrk="1" hangingPunct="1">
              <a:buFont typeface="Wingdings" pitchFamily="2" charset="2"/>
              <a:buChar char="ü"/>
            </a:pPr>
            <a:r>
              <a:rPr lang="en-US" altLang="en-US" sz="2800" dirty="0">
                <a:solidFill>
                  <a:schemeClr val="tx2"/>
                </a:solidFill>
              </a:rPr>
              <a:t>  One hundred years ago there was little use for packaging in the food industries.</a:t>
            </a:r>
          </a:p>
          <a:p>
            <a:pPr algn="just" eaLnBrk="1" hangingPunct="1">
              <a:buFont typeface="Wingdings" pitchFamily="2" charset="2"/>
              <a:buChar char="ü"/>
            </a:pPr>
            <a:endParaRPr lang="en-US" altLang="en-US" sz="2800" dirty="0">
              <a:solidFill>
                <a:schemeClr val="tx2"/>
              </a:solidFill>
            </a:endParaRPr>
          </a:p>
          <a:p>
            <a:pPr algn="just" eaLnBrk="1" hangingPunct="1">
              <a:buFont typeface="Wingdings" pitchFamily="2" charset="2"/>
              <a:buChar char="ü"/>
            </a:pPr>
            <a:r>
              <a:rPr lang="en-US" altLang="en-US" sz="2800" dirty="0">
                <a:solidFill>
                  <a:schemeClr val="tx2"/>
                </a:solidFill>
              </a:rPr>
              <a:t> Now, tremendous progress has been made in the development of diversified packaging materials and in the packaging equipment.</a:t>
            </a:r>
          </a:p>
          <a:p>
            <a:pPr algn="just" eaLnBrk="1" hangingPunct="1">
              <a:buFont typeface="Wingdings" pitchFamily="2" charset="2"/>
              <a:buChar char="ü"/>
            </a:pPr>
            <a:endParaRPr lang="en-US" altLang="en-US" sz="2800" dirty="0">
              <a:solidFill>
                <a:schemeClr val="tx2"/>
              </a:solidFill>
            </a:endParaRPr>
          </a:p>
          <a:p>
            <a:pPr algn="just" eaLnBrk="1" hangingPunct="1">
              <a:buFont typeface="Wingdings" pitchFamily="2" charset="2"/>
              <a:buChar char="ü"/>
            </a:pPr>
            <a:r>
              <a:rPr lang="en-US" altLang="en-US" sz="2800" dirty="0">
                <a:solidFill>
                  <a:schemeClr val="tx2"/>
                </a:solidFill>
              </a:rPr>
              <a:t> Over the last three decades, packaging has grown in volume and importance into one of the most significant areas of food production.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DE025-641C-E34E-92B9-BACBE97ED7D2}"/>
              </a:ext>
            </a:extLst>
          </p:cNvPr>
          <p:cNvSpPr>
            <a:spLocks noGrp="1"/>
          </p:cNvSpPr>
          <p:nvPr>
            <p:ph idx="1"/>
          </p:nvPr>
        </p:nvSpPr>
        <p:spPr/>
        <p:txBody>
          <a:bodyPr>
            <a:normAutofit fontScale="92500"/>
          </a:bodyPr>
          <a:lstStyle/>
          <a:p>
            <a:pPr marL="0" indent="0">
              <a:buNone/>
            </a:pPr>
            <a:r>
              <a:rPr lang="en-GB" dirty="0"/>
              <a:t>A description of team responsibilities helps in the understanding of the diverse expertise needed to identify key raw material characteristics.</a:t>
            </a:r>
          </a:p>
          <a:p>
            <a:r>
              <a:rPr lang="en-GB" b="1" dirty="0"/>
              <a:t>Research and Development (R&amp;D) </a:t>
            </a:r>
            <a:r>
              <a:rPr lang="en-GB" dirty="0"/>
              <a:t>– Invents the finished product to meet the customer’s expectations.</a:t>
            </a:r>
          </a:p>
          <a:p>
            <a:r>
              <a:rPr lang="en-GB" b="1" dirty="0"/>
              <a:t>Quality</a:t>
            </a:r>
            <a:r>
              <a:rPr lang="en-GB" dirty="0"/>
              <a:t> – Ensures that the programs and practices will result in finished product that is safe, is legal, and meets the company standards as well as specifications outlined by R&amp;D.</a:t>
            </a:r>
          </a:p>
          <a:p>
            <a:r>
              <a:rPr lang="en-GB" b="1" dirty="0"/>
              <a:t>Production (from receiving to shipping)</a:t>
            </a:r>
            <a:r>
              <a:rPr lang="en-GB" dirty="0"/>
              <a:t> – Handles the raw materials and in-process and finished product in an appropriate manner (including equipment capability) to ensure the finished product is safe, is legal, and meets R&amp;D’s specifications.</a:t>
            </a:r>
          </a:p>
          <a:p>
            <a:r>
              <a:rPr lang="en-GB" b="1" dirty="0"/>
              <a:t>Sales/Marketing</a:t>
            </a:r>
            <a:r>
              <a:rPr lang="en-GB" dirty="0"/>
              <a:t> – Works with R&amp;D and the customer to define and negotiate an acceptable product with an affiliated price point.</a:t>
            </a:r>
          </a:p>
          <a:p>
            <a:endParaRPr lang="en-NG" dirty="0"/>
          </a:p>
        </p:txBody>
      </p:sp>
      <p:sp>
        <p:nvSpPr>
          <p:cNvPr id="3" name="Footer Placeholder 2">
            <a:extLst>
              <a:ext uri="{FF2B5EF4-FFF2-40B4-BE49-F238E27FC236}">
                <a16:creationId xmlns:a16="http://schemas.microsoft.com/office/drawing/2014/main" id="{B8D5B96F-D6E1-0D4E-A941-56E116122CB6}"/>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80FCCE2-C757-1D42-BD6F-30C3A7B60A2B}"/>
              </a:ext>
            </a:extLst>
          </p:cNvPr>
          <p:cNvSpPr>
            <a:spLocks noGrp="1"/>
          </p:cNvSpPr>
          <p:nvPr>
            <p:ph type="sldNum" sz="quarter" idx="12"/>
          </p:nvPr>
        </p:nvSpPr>
        <p:spPr/>
        <p:txBody>
          <a:bodyPr/>
          <a:lstStyle/>
          <a:p>
            <a:r>
              <a:rPr lang="en-US"/>
              <a:t>Slide </a:t>
            </a:r>
            <a:fld id="{A87E5FC1-1D42-364E-A87E-675D1BF38847}" type="slidenum">
              <a:rPr lang="en-US" smtClean="0"/>
              <a:pPr/>
              <a:t>4</a:t>
            </a:fld>
            <a:endParaRPr lang="en-US"/>
          </a:p>
        </p:txBody>
      </p:sp>
      <p:sp>
        <p:nvSpPr>
          <p:cNvPr id="5" name="Content Placeholder 4">
            <a:extLst>
              <a:ext uri="{FF2B5EF4-FFF2-40B4-BE49-F238E27FC236}">
                <a16:creationId xmlns:a16="http://schemas.microsoft.com/office/drawing/2014/main" id="{FA8CF787-0BFA-D648-B50E-076124F99871}"/>
              </a:ext>
            </a:extLst>
          </p:cNvPr>
          <p:cNvSpPr>
            <a:spLocks noGrp="1"/>
          </p:cNvSpPr>
          <p:nvPr>
            <p:ph idx="13"/>
          </p:nvPr>
        </p:nvSpPr>
        <p:spPr>
          <a:xfrm>
            <a:off x="179386" y="156366"/>
            <a:ext cx="8727545" cy="769463"/>
          </a:xfrm>
        </p:spPr>
        <p:txBody>
          <a:bodyPr/>
          <a:lstStyle/>
          <a:p>
            <a:r>
              <a:rPr lang="en-NG" dirty="0"/>
              <a:t>Diverse expertise needed in identification of raw materials</a:t>
            </a:r>
          </a:p>
        </p:txBody>
      </p:sp>
    </p:spTree>
    <p:extLst>
      <p:ext uri="{BB962C8B-B14F-4D97-AF65-F5344CB8AC3E}">
        <p14:creationId xmlns:p14="http://schemas.microsoft.com/office/powerpoint/2010/main" val="413908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43F5-5438-EC49-98CC-97B1841DBEAD}"/>
              </a:ext>
            </a:extLst>
          </p:cNvPr>
          <p:cNvSpPr>
            <a:spLocks noGrp="1"/>
          </p:cNvSpPr>
          <p:nvPr>
            <p:ph type="title"/>
          </p:nvPr>
        </p:nvSpPr>
        <p:spPr>
          <a:xfrm>
            <a:off x="304800" y="0"/>
            <a:ext cx="8839200" cy="1340768"/>
          </a:xfrm>
          <a:ln>
            <a:miter lim="800000"/>
            <a:headEnd/>
            <a:tailEnd/>
          </a:ln>
        </p:spPr>
        <p:txBody>
          <a:bodyPr>
            <a:normAutofit/>
          </a:bodyPr>
          <a:lstStyle/>
          <a:p>
            <a:pPr eaLnBrk="1" fontAlgn="auto" hangingPunct="1">
              <a:spcAft>
                <a:spcPts val="0"/>
              </a:spcAft>
              <a:defRPr/>
            </a:pPr>
            <a:r>
              <a:rPr sz="3200" b="1" dirty="0">
                <a:solidFill>
                  <a:schemeClr val="tx2"/>
                </a:solidFill>
                <a:latin typeface="Arial" panose="020B0604020202020204" pitchFamily="34" charset="0"/>
                <a:cs typeface="Arial" panose="020B0604020202020204" pitchFamily="34" charset="0"/>
              </a:rPr>
              <a:t>Packaging performs five main functions </a:t>
            </a:r>
          </a:p>
        </p:txBody>
      </p:sp>
      <p:sp>
        <p:nvSpPr>
          <p:cNvPr id="11267" name="Text Placeholder 2">
            <a:extLst>
              <a:ext uri="{FF2B5EF4-FFF2-40B4-BE49-F238E27FC236}">
                <a16:creationId xmlns:a16="http://schemas.microsoft.com/office/drawing/2014/main" id="{7EB59025-4C38-FE4F-9F10-144844F87833}"/>
              </a:ext>
            </a:extLst>
          </p:cNvPr>
          <p:cNvSpPr>
            <a:spLocks noGrp="1"/>
          </p:cNvSpPr>
          <p:nvPr>
            <p:ph type="body" idx="1"/>
          </p:nvPr>
        </p:nvSpPr>
        <p:spPr>
          <a:xfrm>
            <a:off x="304800" y="1905000"/>
            <a:ext cx="8839200" cy="3200400"/>
          </a:xfrm>
        </p:spPr>
        <p:txBody>
          <a:bodyPr>
            <a:normAutofit/>
          </a:bodyPr>
          <a:lstStyle/>
          <a:p>
            <a:pPr eaLnBrk="1" hangingPunct="1"/>
            <a:r>
              <a:rPr lang="en-US" altLang="en-US" sz="2800" dirty="0"/>
              <a:t>1- </a:t>
            </a:r>
            <a:r>
              <a:rPr lang="en-US" altLang="en-US" sz="3200" dirty="0">
                <a:solidFill>
                  <a:schemeClr val="tx2"/>
                </a:solidFill>
                <a:latin typeface="Arial" panose="020B0604020202020204" pitchFamily="34" charset="0"/>
                <a:cs typeface="Arial" panose="020B0604020202020204" pitchFamily="34" charset="0"/>
              </a:rPr>
              <a:t>product containment</a:t>
            </a:r>
          </a:p>
          <a:p>
            <a:pPr eaLnBrk="1" hangingPunct="1"/>
            <a:r>
              <a:rPr lang="en-US" altLang="en-US" sz="3200" dirty="0">
                <a:solidFill>
                  <a:schemeClr val="tx2"/>
                </a:solidFill>
                <a:latin typeface="Arial" panose="020B0604020202020204" pitchFamily="34" charset="0"/>
                <a:cs typeface="Arial" panose="020B0604020202020204" pitchFamily="34" charset="0"/>
              </a:rPr>
              <a:t>2- preservation and quality</a:t>
            </a:r>
          </a:p>
          <a:p>
            <a:pPr eaLnBrk="1" hangingPunct="1"/>
            <a:r>
              <a:rPr lang="en-US" altLang="en-US" sz="3200" dirty="0">
                <a:solidFill>
                  <a:schemeClr val="tx2"/>
                </a:solidFill>
                <a:latin typeface="Arial" panose="020B0604020202020204" pitchFamily="34" charset="0"/>
                <a:cs typeface="Arial" panose="020B0604020202020204" pitchFamily="34" charset="0"/>
              </a:rPr>
              <a:t>3- presentation and convenience</a:t>
            </a:r>
          </a:p>
          <a:p>
            <a:pPr eaLnBrk="1" hangingPunct="1"/>
            <a:r>
              <a:rPr lang="en-US" altLang="en-US" sz="3200" dirty="0">
                <a:solidFill>
                  <a:schemeClr val="tx2"/>
                </a:solidFill>
                <a:latin typeface="Arial" panose="020B0604020202020204" pitchFamily="34" charset="0"/>
                <a:cs typeface="Arial" panose="020B0604020202020204" pitchFamily="34" charset="0"/>
              </a:rPr>
              <a:t>4- protection during distribution and processing</a:t>
            </a:r>
          </a:p>
          <a:p>
            <a:pPr eaLnBrk="1" hangingPunct="1"/>
            <a:r>
              <a:rPr lang="en-US" altLang="en-US" sz="3200" dirty="0">
                <a:solidFill>
                  <a:schemeClr val="tx2"/>
                </a:solidFill>
                <a:latin typeface="Arial" panose="020B0604020202020204" pitchFamily="34" charset="0"/>
                <a:cs typeface="Arial" panose="020B0604020202020204" pitchFamily="34" charset="0"/>
              </a:rPr>
              <a:t>5- provide storage history</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a:extLst>
              <a:ext uri="{FF2B5EF4-FFF2-40B4-BE49-F238E27FC236}">
                <a16:creationId xmlns:a16="http://schemas.microsoft.com/office/drawing/2014/main" id="{D513E9F1-3174-714B-BB45-091A2832C824}"/>
              </a:ext>
            </a:extLst>
          </p:cNvPr>
          <p:cNvSpPr txBox="1">
            <a:spLocks noChangeArrowheads="1"/>
          </p:cNvSpPr>
          <p:nvPr/>
        </p:nvSpPr>
        <p:spPr bwMode="auto">
          <a:xfrm>
            <a:off x="0" y="214313"/>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800" b="1" dirty="0">
                <a:solidFill>
                  <a:schemeClr val="tx2"/>
                </a:solidFill>
                <a:latin typeface="Arial" panose="020B0604020202020204" pitchFamily="34" charset="0"/>
                <a:cs typeface="Arial" panose="020B0604020202020204" pitchFamily="34" charset="0"/>
              </a:rPr>
              <a:t>1-Product Containment</a:t>
            </a:r>
            <a:endParaRPr lang="en-US" altLang="en-US" sz="2800" dirty="0">
              <a:solidFill>
                <a:schemeClr val="tx2"/>
              </a:solidFill>
              <a:latin typeface="Arial" panose="020B0604020202020204" pitchFamily="34" charset="0"/>
              <a:cs typeface="Arial" panose="020B0604020202020204" pitchFamily="34" charset="0"/>
            </a:endParaRPr>
          </a:p>
        </p:txBody>
      </p:sp>
      <p:sp>
        <p:nvSpPr>
          <p:cNvPr id="13315" name="TextBox 4">
            <a:extLst>
              <a:ext uri="{FF2B5EF4-FFF2-40B4-BE49-F238E27FC236}">
                <a16:creationId xmlns:a16="http://schemas.microsoft.com/office/drawing/2014/main" id="{E36A99A4-7D6F-D046-A8AC-B034DE9F7056}"/>
              </a:ext>
            </a:extLst>
          </p:cNvPr>
          <p:cNvSpPr txBox="1">
            <a:spLocks noChangeArrowheads="1"/>
          </p:cNvSpPr>
          <p:nvPr/>
        </p:nvSpPr>
        <p:spPr bwMode="auto">
          <a:xfrm>
            <a:off x="0" y="1277938"/>
            <a:ext cx="914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The first function of packaging is its capability of containment.</a:t>
            </a:r>
          </a:p>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The primary purposes of packaging are containment and protection. </a:t>
            </a:r>
          </a:p>
          <a:p>
            <a:pPr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It is self-explanatory; liquids, semi liquids, and powders, as well as bulk solids, cannot be marketed without suitable containers</a:t>
            </a:r>
            <a:r>
              <a:rPr lang="en-US" altLang="en-US" sz="2400" dirty="0"/>
              <a:t>.</a:t>
            </a:r>
          </a:p>
        </p:txBody>
      </p:sp>
      <p:sp>
        <p:nvSpPr>
          <p:cNvPr id="13316" name="TextBox 5">
            <a:extLst>
              <a:ext uri="{FF2B5EF4-FFF2-40B4-BE49-F238E27FC236}">
                <a16:creationId xmlns:a16="http://schemas.microsoft.com/office/drawing/2014/main" id="{0FA1ED03-9D10-3A4B-A745-9BF053EE9F42}"/>
              </a:ext>
            </a:extLst>
          </p:cNvPr>
          <p:cNvSpPr txBox="1">
            <a:spLocks noChangeArrowheads="1"/>
          </p:cNvSpPr>
          <p:nvPr/>
        </p:nvSpPr>
        <p:spPr bwMode="auto">
          <a:xfrm>
            <a:off x="0" y="442912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Containment refers to holding goods in a form suitable for transport, whereas protection refers to safekeeping goods in a way that prevents significant quality deterioration.</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a:extLst>
              <a:ext uri="{FF2B5EF4-FFF2-40B4-BE49-F238E27FC236}">
                <a16:creationId xmlns:a16="http://schemas.microsoft.com/office/drawing/2014/main" id="{A7E50541-41B1-5C4B-856E-0DB8FCA91073}"/>
              </a:ext>
            </a:extLst>
          </p:cNvPr>
          <p:cNvSpPr txBox="1">
            <a:spLocks noChangeArrowheads="1"/>
          </p:cNvSpPr>
          <p:nvPr/>
        </p:nvSpPr>
        <p:spPr bwMode="auto">
          <a:xfrm>
            <a:off x="609600" y="0"/>
            <a:ext cx="8064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600" dirty="0">
                <a:solidFill>
                  <a:schemeClr val="tx2"/>
                </a:solidFill>
                <a:latin typeface="Arial" panose="020B0604020202020204" pitchFamily="34" charset="0"/>
                <a:cs typeface="Arial" panose="020B0604020202020204" pitchFamily="34" charset="0"/>
              </a:rPr>
              <a:t>2</a:t>
            </a:r>
            <a:r>
              <a:rPr lang="en-US" altLang="en-US" sz="3200" dirty="0">
                <a:solidFill>
                  <a:schemeClr val="tx2"/>
                </a:solidFill>
                <a:latin typeface="Arial" panose="020B0604020202020204" pitchFamily="34" charset="0"/>
                <a:cs typeface="Arial" panose="020B0604020202020204" pitchFamily="34" charset="0"/>
              </a:rPr>
              <a:t>-</a:t>
            </a:r>
            <a:r>
              <a:rPr lang="en-US" altLang="en-US" sz="3200" b="1" dirty="0">
                <a:solidFill>
                  <a:schemeClr val="tx2"/>
                </a:solidFill>
                <a:latin typeface="Arial" panose="020B0604020202020204" pitchFamily="34" charset="0"/>
                <a:cs typeface="Arial" panose="020B0604020202020204" pitchFamily="34" charset="0"/>
              </a:rPr>
              <a:t>Preservation by Maintaining Quality</a:t>
            </a:r>
            <a:endParaRPr lang="en-US" altLang="en-US" sz="3200" dirty="0">
              <a:solidFill>
                <a:schemeClr val="tx2"/>
              </a:solidFill>
              <a:latin typeface="Arial" panose="020B0604020202020204" pitchFamily="34" charset="0"/>
              <a:cs typeface="Arial" panose="020B0604020202020204" pitchFamily="34" charset="0"/>
            </a:endParaRPr>
          </a:p>
        </p:txBody>
      </p:sp>
      <p:sp>
        <p:nvSpPr>
          <p:cNvPr id="15363" name="TextBox 4">
            <a:extLst>
              <a:ext uri="{FF2B5EF4-FFF2-40B4-BE49-F238E27FC236}">
                <a16:creationId xmlns:a16="http://schemas.microsoft.com/office/drawing/2014/main" id="{224BD798-0478-794B-AA6F-C7121261925F}"/>
              </a:ext>
            </a:extLst>
          </p:cNvPr>
          <p:cNvSpPr txBox="1">
            <a:spLocks noChangeArrowheads="1"/>
          </p:cNvSpPr>
          <p:nvPr/>
        </p:nvSpPr>
        <p:spPr bwMode="auto">
          <a:xfrm>
            <a:off x="0" y="85725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The second function of packaging is to control the local environmental conditions to enhance storage life and safety. </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The main purpose of food packaging is to protect the product from surroundings and maintain the quality of the food throughout the product’s shelf life.</a:t>
            </a:r>
          </a:p>
        </p:txBody>
      </p:sp>
      <p:sp>
        <p:nvSpPr>
          <p:cNvPr id="15364" name="TextBox 5">
            <a:extLst>
              <a:ext uri="{FF2B5EF4-FFF2-40B4-BE49-F238E27FC236}">
                <a16:creationId xmlns:a16="http://schemas.microsoft.com/office/drawing/2014/main" id="{93204C68-A6B2-3440-9B57-16A89F5D3770}"/>
              </a:ext>
            </a:extLst>
          </p:cNvPr>
          <p:cNvSpPr txBox="1">
            <a:spLocks noChangeArrowheads="1"/>
          </p:cNvSpPr>
          <p:nvPr/>
        </p:nvSpPr>
        <p:spPr bwMode="auto">
          <a:xfrm>
            <a:off x="0" y="2819400"/>
            <a:ext cx="9144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800" dirty="0"/>
              <a:t>  </a:t>
            </a:r>
            <a:r>
              <a:rPr lang="en-US" altLang="en-US" sz="2800" dirty="0">
                <a:solidFill>
                  <a:schemeClr val="tx2"/>
                </a:solidFill>
                <a:latin typeface="Arial" panose="020B0604020202020204" pitchFamily="34" charset="0"/>
                <a:cs typeface="Arial" panose="020B0604020202020204" pitchFamily="34" charset="0"/>
              </a:rPr>
              <a:t>Product shelf life is controlled by three factors:</a:t>
            </a:r>
          </a:p>
          <a:p>
            <a:pPr algn="just" eaLnBrk="1" hangingPunct="1">
              <a:spcBef>
                <a:spcPct val="0"/>
              </a:spcBef>
              <a:buClrTx/>
              <a:buSzTx/>
              <a:buFontTx/>
              <a:buNone/>
            </a:pPr>
            <a:r>
              <a:rPr lang="en-US" altLang="en-US" sz="2800" dirty="0">
                <a:solidFill>
                  <a:schemeClr val="tx2"/>
                </a:solidFill>
                <a:latin typeface="Arial" panose="020B0604020202020204" pitchFamily="34" charset="0"/>
                <a:cs typeface="Arial" panose="020B0604020202020204" pitchFamily="34" charset="0"/>
              </a:rPr>
              <a:t>1-Product characteristics,</a:t>
            </a:r>
          </a:p>
          <a:p>
            <a:pPr algn="just" eaLnBrk="1" hangingPunct="1">
              <a:spcBef>
                <a:spcPct val="0"/>
              </a:spcBef>
              <a:buClrTx/>
              <a:buSzTx/>
              <a:buFontTx/>
              <a:buNone/>
            </a:pPr>
            <a:r>
              <a:rPr lang="en-US" altLang="en-US" sz="2800" dirty="0">
                <a:solidFill>
                  <a:schemeClr val="tx2"/>
                </a:solidFill>
                <a:latin typeface="Arial" panose="020B0604020202020204" pitchFamily="34" charset="0"/>
                <a:cs typeface="Arial" panose="020B0604020202020204" pitchFamily="34" charset="0"/>
              </a:rPr>
              <a:t>2- Packaging material properties, </a:t>
            </a:r>
          </a:p>
          <a:p>
            <a:pPr algn="just" eaLnBrk="1" hangingPunct="1">
              <a:spcBef>
                <a:spcPct val="0"/>
              </a:spcBef>
              <a:buClrTx/>
              <a:buSzTx/>
              <a:buFontTx/>
              <a:buNone/>
            </a:pPr>
            <a:r>
              <a:rPr lang="en-US" altLang="en-US" sz="2800" dirty="0">
                <a:solidFill>
                  <a:schemeClr val="tx2"/>
                </a:solidFill>
                <a:latin typeface="Arial" panose="020B0604020202020204" pitchFamily="34" charset="0"/>
                <a:cs typeface="Arial" panose="020B0604020202020204" pitchFamily="34" charset="0"/>
              </a:rPr>
              <a:t>3- Environment parameters</a:t>
            </a:r>
            <a:r>
              <a:rPr lang="en-US" altLang="en-US" sz="2800" dirty="0"/>
              <a:t>. </a:t>
            </a:r>
          </a:p>
          <a:p>
            <a:pPr algn="just" eaLnBrk="1" hangingPunct="1">
              <a:spcBef>
                <a:spcPct val="0"/>
              </a:spcBef>
              <a:buClrTx/>
              <a:buSzTx/>
              <a:buFontTx/>
              <a:buNone/>
            </a:pPr>
            <a:endParaRPr lang="en-US" altLang="en-US" sz="2800" dirty="0">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800" dirty="0">
                <a:solidFill>
                  <a:schemeClr val="tx2"/>
                </a:solidFill>
                <a:latin typeface="Arial" panose="020B0604020202020204" pitchFamily="34" charset="0"/>
                <a:cs typeface="Arial" panose="020B0604020202020204" pitchFamily="34" charset="0"/>
              </a:rPr>
              <a:t>Reactions causing deterioration in foods include enzymatic, chemical, physical, and microbiological changes. Additional problems include insects, pests, and rodents.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2">
            <a:extLst>
              <a:ext uri="{FF2B5EF4-FFF2-40B4-BE49-F238E27FC236}">
                <a16:creationId xmlns:a16="http://schemas.microsoft.com/office/drawing/2014/main" id="{70CE1BC7-2EEA-9F44-92EA-A720D49DA4D4}"/>
              </a:ext>
            </a:extLst>
          </p:cNvPr>
          <p:cNvSpPr>
            <a:spLocks noGrp="1"/>
          </p:cNvSpPr>
          <p:nvPr>
            <p:ph type="body" idx="1"/>
          </p:nvPr>
        </p:nvSpPr>
        <p:spPr>
          <a:xfrm>
            <a:off x="250825" y="115888"/>
            <a:ext cx="7772400" cy="576262"/>
          </a:xfrm>
        </p:spPr>
        <p:txBody>
          <a:bodyPr>
            <a:normAutofit lnSpcReduction="10000"/>
          </a:bodyPr>
          <a:lstStyle/>
          <a:p>
            <a:pPr algn="ctr" eaLnBrk="1" hangingPunct="1"/>
            <a:r>
              <a:rPr lang="en-US" altLang="en-US" sz="3200" b="1" dirty="0">
                <a:solidFill>
                  <a:schemeClr val="tx2"/>
                </a:solidFill>
                <a:latin typeface="Arial" panose="020B0604020202020204" pitchFamily="34" charset="0"/>
                <a:cs typeface="Arial" panose="020B0604020202020204" pitchFamily="34" charset="0"/>
              </a:rPr>
              <a:t>Nutritional Quality</a:t>
            </a:r>
          </a:p>
        </p:txBody>
      </p:sp>
      <p:sp>
        <p:nvSpPr>
          <p:cNvPr id="17411" name="TextBox 3">
            <a:extLst>
              <a:ext uri="{FF2B5EF4-FFF2-40B4-BE49-F238E27FC236}">
                <a16:creationId xmlns:a16="http://schemas.microsoft.com/office/drawing/2014/main" id="{36A838FD-4FED-B544-8193-F9A8511D1A61}"/>
              </a:ext>
            </a:extLst>
          </p:cNvPr>
          <p:cNvSpPr txBox="1">
            <a:spLocks noChangeArrowheads="1"/>
          </p:cNvSpPr>
          <p:nvPr/>
        </p:nvSpPr>
        <p:spPr bwMode="auto">
          <a:xfrm>
            <a:off x="381000" y="1143000"/>
            <a:ext cx="8534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Packaging affects the nutritional quality of foods. </a:t>
            </a:r>
          </a:p>
          <a:p>
            <a:pPr algn="just" eaLnBrk="1" hangingPunct="1">
              <a:spcBef>
                <a:spcPct val="0"/>
              </a:spcBef>
              <a:buClrTx/>
              <a:buSzTx/>
              <a:buFont typeface="Wingdings" pitchFamily="2" charset="2"/>
              <a:buChar char="Ø"/>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As antioxidative nutrients such as vitamins C and E are lost.</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Carotenoid pigments can also be oxidized, leading to loss of color as well as loss of their beneficial effects in the body. </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Lipid hydroperoxides can also result in the formation of aldehydes and other compounds with off-flavors. </a:t>
            </a:r>
          </a:p>
        </p:txBody>
      </p:sp>
      <p:sp>
        <p:nvSpPr>
          <p:cNvPr id="5" name="Text Placeholder 2">
            <a:extLst>
              <a:ext uri="{FF2B5EF4-FFF2-40B4-BE49-F238E27FC236}">
                <a16:creationId xmlns:a16="http://schemas.microsoft.com/office/drawing/2014/main" id="{14B9B089-DFF8-5444-8CBC-9EE44FBDE62E}"/>
              </a:ext>
            </a:extLst>
          </p:cNvPr>
          <p:cNvSpPr txBox="1">
            <a:spLocks/>
          </p:cNvSpPr>
          <p:nvPr/>
        </p:nvSpPr>
        <p:spPr>
          <a:xfrm>
            <a:off x="533400" y="4724400"/>
            <a:ext cx="8382000" cy="1509713"/>
          </a:xfrm>
          <a:prstGeom prst="rect">
            <a:avLst/>
          </a:prstGeom>
        </p:spPr>
        <p:txBody>
          <a:bodyPr lIns="45720" rIns="45720">
            <a:normAutofit/>
          </a:bodyPr>
          <a:lstStyle/>
          <a:p>
            <a:pPr algn="just" eaLnBrk="1" fontAlgn="auto" hangingPunct="1">
              <a:spcBef>
                <a:spcPct val="20000"/>
              </a:spcBef>
              <a:spcAft>
                <a:spcPts val="0"/>
              </a:spcAft>
              <a:buClr>
                <a:schemeClr val="accent3"/>
              </a:buClr>
              <a:buSzPct val="95000"/>
              <a:buFont typeface="Wingdings 2"/>
              <a:buNone/>
              <a:defRPr/>
            </a:pPr>
            <a:r>
              <a:rPr lang="en-US" sz="2400" dirty="0">
                <a:latin typeface="+mn-lt"/>
                <a:cs typeface="+mn-cs"/>
              </a:rPr>
              <a:t>  </a:t>
            </a:r>
            <a:r>
              <a:rPr lang="en-US" sz="2400" dirty="0">
                <a:solidFill>
                  <a:schemeClr val="tx2"/>
                </a:solidFill>
                <a:latin typeface="Arial" panose="020B0604020202020204" pitchFamily="34" charset="0"/>
                <a:cs typeface="Arial" panose="020B0604020202020204" pitchFamily="34" charset="0"/>
              </a:rPr>
              <a:t>Among all other functions of packaging, the protection of foodstuffs against light plays a key role particularly during storage, transport, and sales display.</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a:extLst>
              <a:ext uri="{FF2B5EF4-FFF2-40B4-BE49-F238E27FC236}">
                <a16:creationId xmlns:a16="http://schemas.microsoft.com/office/drawing/2014/main" id="{C91CCC05-78EC-034C-A3DE-9F7BFD2C05E4}"/>
              </a:ext>
            </a:extLst>
          </p:cNvPr>
          <p:cNvSpPr>
            <a:spLocks noGrp="1"/>
          </p:cNvSpPr>
          <p:nvPr>
            <p:ph type="body" idx="1"/>
          </p:nvPr>
        </p:nvSpPr>
        <p:spPr>
          <a:xfrm>
            <a:off x="381000" y="1143000"/>
            <a:ext cx="8610600" cy="5021263"/>
          </a:xfrm>
        </p:spPr>
        <p:txBody>
          <a:bodyPr>
            <a:normAutofit fontScale="92500" lnSpcReduction="10000"/>
          </a:bodyPr>
          <a:lstStyle/>
          <a:p>
            <a:pPr algn="just" eaLnBrk="1" hangingPunct="1">
              <a:buFont typeface="Wingdings" pitchFamily="2" charset="2"/>
              <a:buChar char="Ø"/>
            </a:pPr>
            <a:r>
              <a:rPr lang="en-US" altLang="en-US" sz="2800" dirty="0">
                <a:solidFill>
                  <a:schemeClr val="tx2"/>
                </a:solidFill>
                <a:latin typeface="Arial" panose="020B0604020202020204" pitchFamily="34" charset="0"/>
                <a:cs typeface="Arial" panose="020B0604020202020204" pitchFamily="34" charset="0"/>
              </a:rPr>
              <a:t>To achieve the best from packaging , it is important to know product characteristics, properties of individual package, storage, and distribution conditions.</a:t>
            </a:r>
          </a:p>
          <a:p>
            <a:pPr algn="just" eaLnBrk="1" hangingPunct="1"/>
            <a:endParaRPr lang="en-US" altLang="en-US" sz="28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800" dirty="0">
                <a:solidFill>
                  <a:schemeClr val="tx2"/>
                </a:solidFill>
                <a:latin typeface="Arial" panose="020B0604020202020204" pitchFamily="34" charset="0"/>
                <a:cs typeface="Arial" panose="020B0604020202020204" pitchFamily="34" charset="0"/>
              </a:rPr>
              <a:t>  Barrier properties include permeability of gases such as:</a:t>
            </a:r>
          </a:p>
          <a:p>
            <a:pPr algn="just" eaLnBrk="1" hangingPunct="1"/>
            <a:r>
              <a:rPr lang="en-US" altLang="en-US" sz="2800" dirty="0">
                <a:solidFill>
                  <a:schemeClr val="tx2"/>
                </a:solidFill>
                <a:latin typeface="Arial" panose="020B0604020202020204" pitchFamily="34" charset="0"/>
                <a:cs typeface="Arial" panose="020B0604020202020204" pitchFamily="34" charset="0"/>
              </a:rPr>
              <a:t> O₂ ,Co₂ ,N₂ , C₂H₄ (Ethylene), water vapor, aromas, and light. These are vital factors for maintaining the quality of foods.</a:t>
            </a:r>
          </a:p>
          <a:p>
            <a:pPr algn="just" eaLnBrk="1" hangingPunct="1"/>
            <a:endParaRPr lang="en-US" altLang="en-US" sz="28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800" dirty="0">
                <a:solidFill>
                  <a:schemeClr val="tx2"/>
                </a:solidFill>
                <a:latin typeface="Arial" panose="020B0604020202020204" pitchFamily="34" charset="0"/>
                <a:cs typeface="Arial" panose="020B0604020202020204" pitchFamily="34" charset="0"/>
              </a:rPr>
              <a:t>packaging materials cannot be chosen solely on the basis of their barrier properties.</a:t>
            </a:r>
          </a:p>
          <a:p>
            <a:pPr algn="just" eaLnBrk="1" hangingPunct="1"/>
            <a:endParaRPr lang="en-US" altLang="en-US" sz="2800" dirty="0"/>
          </a:p>
          <a:p>
            <a:pPr algn="just" eaLnBrk="1" hangingPunct="1"/>
            <a:endParaRPr lang="en-US" altLang="en-US" sz="2800" dirty="0"/>
          </a:p>
          <a:p>
            <a:pPr algn="just" eaLnBrk="1" hangingPunct="1"/>
            <a:endParaRPr lang="en-US" altLang="en-US" sz="2800" dirty="0"/>
          </a:p>
        </p:txBody>
      </p:sp>
      <p:sp>
        <p:nvSpPr>
          <p:cNvPr id="19459" name="TextBox 3">
            <a:extLst>
              <a:ext uri="{FF2B5EF4-FFF2-40B4-BE49-F238E27FC236}">
                <a16:creationId xmlns:a16="http://schemas.microsoft.com/office/drawing/2014/main" id="{39B5E8D3-4B78-FE42-AFEF-C84F9DAA78C4}"/>
              </a:ext>
            </a:extLst>
          </p:cNvPr>
          <p:cNvSpPr txBox="1">
            <a:spLocks noChangeArrowheads="1"/>
          </p:cNvSpPr>
          <p:nvPr/>
        </p:nvSpPr>
        <p:spPr bwMode="auto">
          <a:xfrm>
            <a:off x="250825" y="179388"/>
            <a:ext cx="6985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600" b="1" dirty="0">
                <a:solidFill>
                  <a:schemeClr val="tx2"/>
                </a:solidFill>
                <a:latin typeface="Arial" panose="020B0604020202020204" pitchFamily="34" charset="0"/>
                <a:cs typeface="Arial" panose="020B0604020202020204" pitchFamily="34" charset="0"/>
              </a:rPr>
              <a:t>Barrier Properties</a:t>
            </a:r>
          </a:p>
        </p:txBody>
      </p:sp>
      <p:sp>
        <p:nvSpPr>
          <p:cNvPr id="6" name="Text Placeholder 2">
            <a:extLst>
              <a:ext uri="{FF2B5EF4-FFF2-40B4-BE49-F238E27FC236}">
                <a16:creationId xmlns:a16="http://schemas.microsoft.com/office/drawing/2014/main" id="{02C1B74E-1E2E-B04D-A949-8D114D34523A}"/>
              </a:ext>
            </a:extLst>
          </p:cNvPr>
          <p:cNvSpPr txBox="1">
            <a:spLocks/>
          </p:cNvSpPr>
          <p:nvPr/>
        </p:nvSpPr>
        <p:spPr>
          <a:xfrm>
            <a:off x="0" y="5072063"/>
            <a:ext cx="5976938" cy="720725"/>
          </a:xfrm>
          <a:prstGeom prst="rect">
            <a:avLst/>
          </a:prstGeom>
        </p:spPr>
        <p:txBody>
          <a:bodyPr lIns="45720" rIns="45720"/>
          <a:lstStyle/>
          <a:p>
            <a:pPr eaLnBrk="1" fontAlgn="auto" hangingPunct="1">
              <a:spcBef>
                <a:spcPct val="20000"/>
              </a:spcBef>
              <a:spcAft>
                <a:spcPts val="0"/>
              </a:spcAft>
              <a:buClr>
                <a:schemeClr val="accent3"/>
              </a:buClr>
              <a:buSzPct val="95000"/>
              <a:buFont typeface="Wingdings 2"/>
              <a:buNone/>
              <a:defRPr/>
            </a:pPr>
            <a:endParaRPr lang="en-US" sz="2800" dirty="0">
              <a:latin typeface="+mn-lt"/>
              <a:cs typeface="+mn-cs"/>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2">
            <a:extLst>
              <a:ext uri="{FF2B5EF4-FFF2-40B4-BE49-F238E27FC236}">
                <a16:creationId xmlns:a16="http://schemas.microsoft.com/office/drawing/2014/main" id="{B5C404AF-E4DB-344C-B112-39BEFCF950B3}"/>
              </a:ext>
            </a:extLst>
          </p:cNvPr>
          <p:cNvSpPr>
            <a:spLocks noGrp="1"/>
          </p:cNvSpPr>
          <p:nvPr>
            <p:ph type="body" idx="1"/>
          </p:nvPr>
        </p:nvSpPr>
        <p:spPr>
          <a:xfrm>
            <a:off x="304800" y="2819400"/>
            <a:ext cx="8610600" cy="3143250"/>
          </a:xfrm>
        </p:spPr>
        <p:txBody>
          <a:bodyPr>
            <a:normAutofit fontScale="92500" lnSpcReduction="10000"/>
          </a:bodyPr>
          <a:lstStyle/>
          <a:p>
            <a:pPr algn="just" eaLnBrk="1" hangingPunct="1">
              <a:buFont typeface="Wingdings" pitchFamily="2" charset="2"/>
              <a:buChar char="Ø"/>
            </a:pPr>
            <a:r>
              <a:rPr lang="en-US" altLang="en-US" sz="2800" dirty="0">
                <a:solidFill>
                  <a:schemeClr val="tx2"/>
                </a:solidFill>
                <a:latin typeface="Arial" panose="020B0604020202020204" pitchFamily="34" charset="0"/>
                <a:cs typeface="Arial" panose="020B0604020202020204" pitchFamily="34" charset="0"/>
              </a:rPr>
              <a:t>Now various types of active substances can be incorporated into the packaging material to improve its functionality and give it new or extra functions.</a:t>
            </a:r>
          </a:p>
          <a:p>
            <a:pPr algn="just" eaLnBrk="1" hangingPunct="1"/>
            <a:endParaRPr lang="en-US" altLang="en-US" sz="28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800" dirty="0">
                <a:solidFill>
                  <a:schemeClr val="tx2"/>
                </a:solidFill>
                <a:latin typeface="Arial" panose="020B0604020202020204" pitchFamily="34" charset="0"/>
                <a:cs typeface="Arial" panose="020B0604020202020204" pitchFamily="34" charset="0"/>
              </a:rPr>
              <a:t>Such </a:t>
            </a:r>
            <a:r>
              <a:rPr lang="en-US" altLang="en-US" sz="2800" b="1" dirty="0">
                <a:solidFill>
                  <a:schemeClr val="tx2"/>
                </a:solidFill>
                <a:latin typeface="Arial" panose="020B0604020202020204" pitchFamily="34" charset="0"/>
                <a:cs typeface="Arial" panose="020B0604020202020204" pitchFamily="34" charset="0"/>
              </a:rPr>
              <a:t>Active packaging technologie</a:t>
            </a:r>
            <a:r>
              <a:rPr lang="en-US" altLang="en-US" sz="2800" dirty="0">
                <a:solidFill>
                  <a:schemeClr val="tx2"/>
                </a:solidFill>
                <a:latin typeface="Arial" panose="020B0604020202020204" pitchFamily="34" charset="0"/>
                <a:cs typeface="Arial" panose="020B0604020202020204" pitchFamily="34" charset="0"/>
              </a:rPr>
              <a:t>s and</a:t>
            </a:r>
            <a:r>
              <a:rPr lang="en-US" altLang="en-US" sz="2800" b="1" dirty="0">
                <a:solidFill>
                  <a:schemeClr val="tx2"/>
                </a:solidFill>
                <a:latin typeface="Arial" panose="020B0604020202020204" pitchFamily="34" charset="0"/>
                <a:cs typeface="Arial" panose="020B0604020202020204" pitchFamily="34" charset="0"/>
              </a:rPr>
              <a:t> Antimicrobial Packaging </a:t>
            </a:r>
            <a:r>
              <a:rPr lang="en-US" altLang="en-US" sz="2800" dirty="0">
                <a:solidFill>
                  <a:schemeClr val="tx2"/>
                </a:solidFill>
                <a:latin typeface="Arial" panose="020B0604020202020204" pitchFamily="34" charset="0"/>
                <a:cs typeface="Arial" panose="020B0604020202020204" pitchFamily="34" charset="0"/>
              </a:rPr>
              <a:t>and </a:t>
            </a:r>
            <a:r>
              <a:rPr lang="en-US" altLang="en-US" sz="2800" b="1" i="1" dirty="0">
                <a:solidFill>
                  <a:schemeClr val="tx2"/>
                </a:solidFill>
                <a:latin typeface="Arial" panose="020B0604020202020204" pitchFamily="34" charset="0"/>
                <a:cs typeface="Arial" panose="020B0604020202020204" pitchFamily="34" charset="0"/>
              </a:rPr>
              <a:t>Edible Film </a:t>
            </a:r>
            <a:r>
              <a:rPr lang="en-US" altLang="en-US" sz="2800" dirty="0">
                <a:solidFill>
                  <a:schemeClr val="tx2"/>
                </a:solidFill>
                <a:latin typeface="Arial" panose="020B0604020202020204" pitchFamily="34" charset="0"/>
                <a:cs typeface="Arial" panose="020B0604020202020204" pitchFamily="34" charset="0"/>
              </a:rPr>
              <a:t>are designed to extend the shelf life of foods, while maintaining their nutritional quality and safety.</a:t>
            </a:r>
          </a:p>
        </p:txBody>
      </p:sp>
      <p:sp>
        <p:nvSpPr>
          <p:cNvPr id="21507" name="Rectangle 3">
            <a:extLst>
              <a:ext uri="{FF2B5EF4-FFF2-40B4-BE49-F238E27FC236}">
                <a16:creationId xmlns:a16="http://schemas.microsoft.com/office/drawing/2014/main" id="{BC5B33D8-6DBA-2F4E-8F4C-7175936AC595}"/>
              </a:ext>
            </a:extLst>
          </p:cNvPr>
          <p:cNvSpPr>
            <a:spLocks noChangeArrowheads="1"/>
          </p:cNvSpPr>
          <p:nvPr/>
        </p:nvSpPr>
        <p:spPr bwMode="auto">
          <a:xfrm>
            <a:off x="304800" y="228600"/>
            <a:ext cx="847725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dirty="0">
                <a:solidFill>
                  <a:schemeClr val="tx2"/>
                </a:solidFill>
                <a:latin typeface="Arial" panose="020B0604020202020204" pitchFamily="34" charset="0"/>
                <a:cs typeface="Arial" panose="020B0604020202020204" pitchFamily="34" charset="0"/>
              </a:rPr>
              <a:t>Factors such as  </a:t>
            </a:r>
            <a:r>
              <a:rPr lang="en-US" altLang="en-US" dirty="0" err="1">
                <a:solidFill>
                  <a:schemeClr val="tx2"/>
                </a:solidFill>
                <a:latin typeface="Arial" panose="020B0604020202020204" pitchFamily="34" charset="0"/>
                <a:cs typeface="Arial" panose="020B0604020202020204" pitchFamily="34" charset="0"/>
              </a:rPr>
              <a:t>proccessability</a:t>
            </a:r>
            <a:r>
              <a:rPr lang="en-US" altLang="en-US" dirty="0">
                <a:solidFill>
                  <a:schemeClr val="tx2"/>
                </a:solidFill>
                <a:latin typeface="Arial" panose="020B0604020202020204" pitchFamily="34" charset="0"/>
                <a:cs typeface="Arial" panose="020B0604020202020204" pitchFamily="34" charset="0"/>
              </a:rPr>
              <a:t> , mechanical properties and chemical resistance and interaction with product  and Environmental factors, such as temperature, relative humidity, and light intensity must also be taken into account.</a:t>
            </a:r>
            <a:endParaRPr lang="fa-IR" altLang="en-US" dirty="0">
              <a:solidFill>
                <a:schemeClr val="tx2"/>
              </a:solidFill>
              <a:latin typeface="Arial" panose="020B0604020202020204" pitchFamily="34" charset="0"/>
              <a:ea typeface="Majalla UI"/>
              <a:cs typeface="Arial" panose="020B0604020202020204" pitchFamily="3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a:extLst>
              <a:ext uri="{FF2B5EF4-FFF2-40B4-BE49-F238E27FC236}">
                <a16:creationId xmlns:a16="http://schemas.microsoft.com/office/drawing/2014/main" id="{D2A30792-9FA6-BC47-8E22-24609B0D9689}"/>
              </a:ext>
            </a:extLst>
          </p:cNvPr>
          <p:cNvSpPr>
            <a:spLocks noGrp="1"/>
          </p:cNvSpPr>
          <p:nvPr>
            <p:ph type="body" idx="1"/>
          </p:nvPr>
        </p:nvSpPr>
        <p:spPr>
          <a:xfrm>
            <a:off x="179388" y="11113"/>
            <a:ext cx="7772400" cy="647700"/>
          </a:xfrm>
        </p:spPr>
        <p:txBody>
          <a:bodyPr/>
          <a:lstStyle/>
          <a:p>
            <a:pPr algn="ctr" eaLnBrk="1" hangingPunct="1"/>
            <a:r>
              <a:rPr lang="en-US" altLang="en-US" sz="3200" dirty="0">
                <a:solidFill>
                  <a:schemeClr val="bg1"/>
                </a:solidFill>
              </a:rPr>
              <a:t>3- </a:t>
            </a:r>
            <a:r>
              <a:rPr lang="en-US" altLang="en-US" sz="3200" b="1" dirty="0">
                <a:solidFill>
                  <a:schemeClr val="tx2"/>
                </a:solidFill>
                <a:latin typeface="Arial" panose="020B0604020202020204" pitchFamily="34" charset="0"/>
                <a:cs typeface="Arial" panose="020B0604020202020204" pitchFamily="34" charset="0"/>
              </a:rPr>
              <a:t>Presentation and Convenience</a:t>
            </a:r>
            <a:endParaRPr lang="en-US" altLang="en-US" sz="3200" dirty="0">
              <a:solidFill>
                <a:schemeClr val="tx2"/>
              </a:solidFill>
              <a:latin typeface="Arial" panose="020B0604020202020204" pitchFamily="34" charset="0"/>
              <a:cs typeface="Arial" panose="020B0604020202020204" pitchFamily="34" charset="0"/>
            </a:endParaRPr>
          </a:p>
        </p:txBody>
      </p:sp>
      <p:sp>
        <p:nvSpPr>
          <p:cNvPr id="23555" name="TextBox 3">
            <a:extLst>
              <a:ext uri="{FF2B5EF4-FFF2-40B4-BE49-F238E27FC236}">
                <a16:creationId xmlns:a16="http://schemas.microsoft.com/office/drawing/2014/main" id="{B94E661A-43EA-CC40-BA63-2D169E2635F0}"/>
              </a:ext>
            </a:extLst>
          </p:cNvPr>
          <p:cNvSpPr txBox="1">
            <a:spLocks noChangeArrowheads="1"/>
          </p:cNvSpPr>
          <p:nvPr/>
        </p:nvSpPr>
        <p:spPr bwMode="auto">
          <a:xfrm>
            <a:off x="304800" y="714375"/>
            <a:ext cx="84582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1800" b="1" dirty="0"/>
              <a:t>   </a:t>
            </a:r>
            <a:r>
              <a:rPr lang="en-US" altLang="en-US" sz="2400" dirty="0">
                <a:solidFill>
                  <a:schemeClr val="tx2"/>
                </a:solidFill>
                <a:latin typeface="Arial" panose="020B0604020202020204" pitchFamily="34" charset="0"/>
                <a:cs typeface="Arial" panose="020B0604020202020204" pitchFamily="34" charset="0"/>
              </a:rPr>
              <a:t>Food labels are intended by law to provide the information that consumers need to be able to make the necessary decisions about those purchases of food.</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It is important to display the product in an attractive manner to the potential buyer.</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A cleverly designed and beautifully produced packaging can help sell a product, which is an essential ingredient of an effective marketing campaign . The packaging helps in distinguishing products on the shelf, which is a trait especially important when marketing low-fat or nutritional products.</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a:t>
            </a: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For a package to be effective, it must present the product well and should do its own publicity.</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Placeholder 2">
            <a:extLst>
              <a:ext uri="{FF2B5EF4-FFF2-40B4-BE49-F238E27FC236}">
                <a16:creationId xmlns:a16="http://schemas.microsoft.com/office/drawing/2014/main" id="{36E36858-82E4-564E-9500-3910731D12FC}"/>
              </a:ext>
            </a:extLst>
          </p:cNvPr>
          <p:cNvSpPr>
            <a:spLocks noGrp="1"/>
          </p:cNvSpPr>
          <p:nvPr>
            <p:ph type="body" idx="1"/>
          </p:nvPr>
        </p:nvSpPr>
        <p:spPr>
          <a:xfrm>
            <a:off x="228600" y="685800"/>
            <a:ext cx="8610600" cy="1857375"/>
          </a:xfrm>
        </p:spPr>
        <p:txBody>
          <a:bodyPr>
            <a:normAutofit lnSpcReduction="10000"/>
          </a:bodyPr>
          <a:lstStyle/>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Changes in society, such as diminishing population pattern, increasing average age, smaller families, more leisure time, as well as improvements in the quality of life, standard of living, and general level of education, may also demand specific function of packaging.</a:t>
            </a:r>
          </a:p>
        </p:txBody>
      </p:sp>
      <p:sp>
        <p:nvSpPr>
          <p:cNvPr id="25603" name="TextBox 3">
            <a:extLst>
              <a:ext uri="{FF2B5EF4-FFF2-40B4-BE49-F238E27FC236}">
                <a16:creationId xmlns:a16="http://schemas.microsoft.com/office/drawing/2014/main" id="{0B23F96D-8432-F44E-BB89-7E5592B71E61}"/>
              </a:ext>
            </a:extLst>
          </p:cNvPr>
          <p:cNvSpPr txBox="1">
            <a:spLocks noChangeArrowheads="1"/>
          </p:cNvSpPr>
          <p:nvPr/>
        </p:nvSpPr>
        <p:spPr bwMode="auto">
          <a:xfrm>
            <a:off x="228600" y="2819400"/>
            <a:ext cx="8839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Eating styles, such as ready-to-eat meals, snacks, and microwaveable ready meals, have been changed over the years, which need innovation in packaging.</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a:t>
            </a: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Packaging should meet the future demand of meeting eating style of the society. </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For children, the packaging might represent innovation or fun.</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Tx/>
              <a:buNone/>
            </a:pPr>
            <a:r>
              <a:rPr lang="en-US" altLang="en-US" sz="2400" dirty="0"/>
              <a:t> </a:t>
            </a:r>
          </a:p>
          <a:p>
            <a:pPr algn="just" eaLnBrk="1" hangingPunct="1">
              <a:spcBef>
                <a:spcPct val="0"/>
              </a:spcBef>
              <a:buClrTx/>
              <a:buSzTx/>
              <a:buFontTx/>
              <a:buNone/>
            </a:pPr>
            <a:endParaRPr lang="en-US" altLang="en-US" sz="24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2">
            <a:extLst>
              <a:ext uri="{FF2B5EF4-FFF2-40B4-BE49-F238E27FC236}">
                <a16:creationId xmlns:a16="http://schemas.microsoft.com/office/drawing/2014/main" id="{4E7DED64-3154-FC49-B91D-FEC8C5F96158}"/>
              </a:ext>
            </a:extLst>
          </p:cNvPr>
          <p:cNvSpPr>
            <a:spLocks noGrp="1"/>
          </p:cNvSpPr>
          <p:nvPr>
            <p:ph type="body" idx="1"/>
          </p:nvPr>
        </p:nvSpPr>
        <p:spPr>
          <a:xfrm>
            <a:off x="533400" y="0"/>
            <a:ext cx="7848600" cy="1000125"/>
          </a:xfrm>
        </p:spPr>
        <p:txBody>
          <a:bodyPr>
            <a:normAutofit lnSpcReduction="10000"/>
          </a:bodyPr>
          <a:lstStyle/>
          <a:p>
            <a:pPr algn="ctr" eaLnBrk="1" hangingPunct="1"/>
            <a:r>
              <a:rPr lang="en-US" altLang="en-US" sz="3200" b="1" dirty="0">
                <a:solidFill>
                  <a:schemeClr val="tx2"/>
                </a:solidFill>
                <a:latin typeface="Arial" panose="020B0604020202020204" pitchFamily="34" charset="0"/>
                <a:cs typeface="Arial" panose="020B0604020202020204" pitchFamily="34" charset="0"/>
              </a:rPr>
              <a:t>4- Protection during Distribution and Processing</a:t>
            </a:r>
          </a:p>
        </p:txBody>
      </p:sp>
      <p:sp>
        <p:nvSpPr>
          <p:cNvPr id="27651" name="TextBox 3">
            <a:extLst>
              <a:ext uri="{FF2B5EF4-FFF2-40B4-BE49-F238E27FC236}">
                <a16:creationId xmlns:a16="http://schemas.microsoft.com/office/drawing/2014/main" id="{BBEFEA62-03AB-0C4D-85CF-75D73A6ADA01}"/>
              </a:ext>
            </a:extLst>
          </p:cNvPr>
          <p:cNvSpPr txBox="1">
            <a:spLocks noChangeArrowheads="1"/>
          </p:cNvSpPr>
          <p:nvPr/>
        </p:nvSpPr>
        <p:spPr bwMode="auto">
          <a:xfrm>
            <a:off x="304800" y="1371600"/>
            <a:ext cx="86868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The fourth function is to protect the product during transit to the consumer.</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Packaging is part of the distribution process necessary to deliver goods to the consumer and facilitate handling and transportation.</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It also has affected international trade by making shipping of food products possible, allowing seasonal products to be more accessible out of season.</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Packaging can handle better when there are challenges in food distribution chain, such as heat, humidity, or dew. </a:t>
            </a:r>
          </a:p>
          <a:p>
            <a:pPr algn="just" eaLnBrk="1" hangingPunct="1">
              <a:spcBef>
                <a:spcPct val="0"/>
              </a:spcBef>
              <a:buClrTx/>
              <a:buSzTx/>
              <a:buFontTx/>
              <a:buNone/>
            </a:pPr>
            <a:endParaRPr lang="en-US" altLang="en-US" sz="24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33949997-AB16-2F4C-B303-A1BEFEDC3AB6}"/>
              </a:ext>
            </a:extLst>
          </p:cNvPr>
          <p:cNvSpPr>
            <a:spLocks noChangeArrowheads="1"/>
          </p:cNvSpPr>
          <p:nvPr/>
        </p:nvSpPr>
        <p:spPr bwMode="auto">
          <a:xfrm>
            <a:off x="152400" y="1371600"/>
            <a:ext cx="8839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It is important to be aware of the distribution challenges and designing of package to suit it.</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In case of prepacked product, it should have the ability to stand the severity or type of process conditions , such as flexible packaging during canning, microwaveable foods, </a:t>
            </a:r>
            <a:r>
              <a:rPr lang="en-US" altLang="en-US" sz="2400" dirty="0" err="1">
                <a:solidFill>
                  <a:schemeClr val="tx2"/>
                </a:solidFill>
                <a:latin typeface="Arial" panose="020B0604020202020204" pitchFamily="34" charset="0"/>
                <a:cs typeface="Arial" panose="020B0604020202020204" pitchFamily="34" charset="0"/>
              </a:rPr>
              <a:t>ovenable</a:t>
            </a:r>
            <a:r>
              <a:rPr lang="en-US" altLang="en-US" sz="2400" dirty="0">
                <a:solidFill>
                  <a:schemeClr val="tx2"/>
                </a:solidFill>
                <a:latin typeface="Arial" panose="020B0604020202020204" pitchFamily="34" charset="0"/>
                <a:cs typeface="Arial" panose="020B0604020202020204" pitchFamily="34" charset="0"/>
              </a:rPr>
              <a:t> , and </a:t>
            </a:r>
            <a:r>
              <a:rPr lang="en-US" altLang="en-US" sz="2400" dirty="0" err="1">
                <a:solidFill>
                  <a:schemeClr val="tx2"/>
                </a:solidFill>
                <a:latin typeface="Arial" panose="020B0604020202020204" pitchFamily="34" charset="0"/>
                <a:cs typeface="Arial" panose="020B0604020202020204" pitchFamily="34" charset="0"/>
              </a:rPr>
              <a:t>retortable</a:t>
            </a:r>
            <a:r>
              <a:rPr lang="en-US" altLang="en-US" sz="2400" dirty="0">
                <a:solidFill>
                  <a:schemeClr val="tx2"/>
                </a:solidFill>
                <a:latin typeface="Arial" panose="020B0604020202020204" pitchFamily="34" charset="0"/>
                <a:cs typeface="Arial" panose="020B0604020202020204" pitchFamily="34" charset="0"/>
              </a:rPr>
              <a:t> foods. </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Irradiated foods are usually prepacked prior to treatment by ionizing radiation.</a:t>
            </a:r>
          </a:p>
        </p:txBody>
      </p:sp>
      <p:sp>
        <p:nvSpPr>
          <p:cNvPr id="5" name="Text Placeholder 2">
            <a:extLst>
              <a:ext uri="{FF2B5EF4-FFF2-40B4-BE49-F238E27FC236}">
                <a16:creationId xmlns:a16="http://schemas.microsoft.com/office/drawing/2014/main" id="{82B33D84-B7A2-DE41-B19C-6326052BF874}"/>
              </a:ext>
            </a:extLst>
          </p:cNvPr>
          <p:cNvSpPr txBox="1">
            <a:spLocks/>
          </p:cNvSpPr>
          <p:nvPr/>
        </p:nvSpPr>
        <p:spPr>
          <a:xfrm>
            <a:off x="152400" y="5410200"/>
            <a:ext cx="8915400" cy="1163638"/>
          </a:xfrm>
          <a:prstGeom prst="rect">
            <a:avLst/>
          </a:prstGeom>
        </p:spPr>
        <p:txBody>
          <a:bodyPr/>
          <a:lstStyle/>
          <a:p>
            <a:pPr marL="274320" indent="-274320" algn="just" eaLnBrk="1" fontAlgn="auto" hangingPunct="1">
              <a:spcBef>
                <a:spcPct val="20000"/>
              </a:spcBef>
              <a:spcAft>
                <a:spcPts val="0"/>
              </a:spcAft>
              <a:buClr>
                <a:schemeClr val="accent3"/>
              </a:buClr>
              <a:buSzPct val="95000"/>
              <a:buFont typeface="Wingdings" pitchFamily="2" charset="2"/>
              <a:buChar char="Ø"/>
              <a:defRPr/>
            </a:pPr>
            <a:r>
              <a:rPr lang="en-US" sz="2400" dirty="0">
                <a:latin typeface="+mn-lt"/>
                <a:cs typeface="+mn-cs"/>
              </a:rPr>
              <a:t>  </a:t>
            </a:r>
            <a:r>
              <a:rPr lang="en-US" sz="2400" dirty="0">
                <a:solidFill>
                  <a:schemeClr val="tx2"/>
                </a:solidFill>
                <a:latin typeface="Arial" panose="020B0604020202020204" pitchFamily="34" charset="0"/>
                <a:cs typeface="Arial" panose="020B0604020202020204" pitchFamily="34" charset="0"/>
              </a:rPr>
              <a:t>Protective packaging is a term applied to packaging primarily designed to protect the goods, rather than for appearance or presentation.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6C3C20-E68B-1E43-AD69-BF1020C01971}"/>
              </a:ext>
            </a:extLst>
          </p:cNvPr>
          <p:cNvSpPr>
            <a:spLocks noGrp="1"/>
          </p:cNvSpPr>
          <p:nvPr>
            <p:ph idx="1"/>
          </p:nvPr>
        </p:nvSpPr>
        <p:spPr/>
        <p:txBody>
          <a:bodyPr/>
          <a:lstStyle/>
          <a:p>
            <a:r>
              <a:rPr lang="en-GB" dirty="0"/>
              <a:t>R&amp;D selects the appropriate raw materials based on functionality. </a:t>
            </a:r>
          </a:p>
          <a:p>
            <a:r>
              <a:rPr lang="en-GB" dirty="0"/>
              <a:t>Functionality can encompass multiple areas, such as providing identified characteristics of the finished product (binders, thickeners, antimicrobial effects, etc.), organoleptic characteristics (</a:t>
            </a:r>
            <a:r>
              <a:rPr lang="en-GB" dirty="0" err="1"/>
              <a:t>flavor</a:t>
            </a:r>
            <a:r>
              <a:rPr lang="en-GB" dirty="0"/>
              <a:t>, </a:t>
            </a:r>
            <a:r>
              <a:rPr lang="en-GB" dirty="0" err="1"/>
              <a:t>color</a:t>
            </a:r>
            <a:r>
              <a:rPr lang="en-GB" dirty="0"/>
              <a:t>, aroma, texture), product safety characteristics (to lower the pH or water activity), and preservatives (extension of shelf life, </a:t>
            </a:r>
            <a:r>
              <a:rPr lang="en-GB" dirty="0" err="1"/>
              <a:t>color</a:t>
            </a:r>
            <a:r>
              <a:rPr lang="en-GB" dirty="0"/>
              <a:t>, or </a:t>
            </a:r>
            <a:r>
              <a:rPr lang="en-GB" dirty="0" err="1"/>
              <a:t>flavor</a:t>
            </a:r>
            <a:r>
              <a:rPr lang="en-GB" dirty="0"/>
              <a:t> retention, etc.).</a:t>
            </a:r>
            <a:endParaRPr lang="en-NG" dirty="0"/>
          </a:p>
        </p:txBody>
      </p:sp>
      <p:sp>
        <p:nvSpPr>
          <p:cNvPr id="3" name="Footer Placeholder 2">
            <a:extLst>
              <a:ext uri="{FF2B5EF4-FFF2-40B4-BE49-F238E27FC236}">
                <a16:creationId xmlns:a16="http://schemas.microsoft.com/office/drawing/2014/main" id="{BFBDB4A8-DA35-CF43-B13B-77A791D30DE1}"/>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497DFAF9-4FFB-5C47-B2E7-5FA340220D95}"/>
              </a:ext>
            </a:extLst>
          </p:cNvPr>
          <p:cNvSpPr>
            <a:spLocks noGrp="1"/>
          </p:cNvSpPr>
          <p:nvPr>
            <p:ph type="sldNum" sz="quarter" idx="12"/>
          </p:nvPr>
        </p:nvSpPr>
        <p:spPr/>
        <p:txBody>
          <a:bodyPr/>
          <a:lstStyle/>
          <a:p>
            <a:r>
              <a:rPr lang="en-US"/>
              <a:t>Slide </a:t>
            </a:r>
            <a:fld id="{A87E5FC1-1D42-364E-A87E-675D1BF38847}" type="slidenum">
              <a:rPr lang="en-US" smtClean="0"/>
              <a:pPr/>
              <a:t>5</a:t>
            </a:fld>
            <a:endParaRPr lang="en-US"/>
          </a:p>
        </p:txBody>
      </p:sp>
      <p:sp>
        <p:nvSpPr>
          <p:cNvPr id="5" name="Content Placeholder 4">
            <a:extLst>
              <a:ext uri="{FF2B5EF4-FFF2-40B4-BE49-F238E27FC236}">
                <a16:creationId xmlns:a16="http://schemas.microsoft.com/office/drawing/2014/main" id="{ACEB4887-9859-6B48-8A5C-2A9708A26601}"/>
              </a:ext>
            </a:extLst>
          </p:cNvPr>
          <p:cNvSpPr>
            <a:spLocks noGrp="1"/>
          </p:cNvSpPr>
          <p:nvPr>
            <p:ph idx="13"/>
          </p:nvPr>
        </p:nvSpPr>
        <p:spPr/>
        <p:txBody>
          <a:bodyPr/>
          <a:lstStyle/>
          <a:p>
            <a:r>
              <a:rPr lang="en-GB" b="1" dirty="0"/>
              <a:t>Raw Material Selection </a:t>
            </a:r>
            <a:endParaRPr lang="en-NG" dirty="0"/>
          </a:p>
        </p:txBody>
      </p:sp>
    </p:spTree>
    <p:extLst>
      <p:ext uri="{BB962C8B-B14F-4D97-AF65-F5344CB8AC3E}">
        <p14:creationId xmlns:p14="http://schemas.microsoft.com/office/powerpoint/2010/main" val="256791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a:extLst>
              <a:ext uri="{FF2B5EF4-FFF2-40B4-BE49-F238E27FC236}">
                <a16:creationId xmlns:a16="http://schemas.microsoft.com/office/drawing/2014/main" id="{759833A2-3332-0740-8F7B-DFFBEFA5C4AD}"/>
              </a:ext>
            </a:extLst>
          </p:cNvPr>
          <p:cNvSpPr txBox="1">
            <a:spLocks noChangeArrowheads="1"/>
          </p:cNvSpPr>
          <p:nvPr/>
        </p:nvSpPr>
        <p:spPr bwMode="auto">
          <a:xfrm>
            <a:off x="381000" y="381000"/>
            <a:ext cx="7777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3200" b="1" dirty="0">
                <a:solidFill>
                  <a:schemeClr val="tx2"/>
                </a:solidFill>
                <a:latin typeface="Arial" panose="020B0604020202020204" pitchFamily="34" charset="0"/>
                <a:cs typeface="Arial" panose="020B0604020202020204" pitchFamily="34" charset="0"/>
              </a:rPr>
              <a:t>5-Provide Storage History</a:t>
            </a:r>
          </a:p>
        </p:txBody>
      </p:sp>
      <p:sp>
        <p:nvSpPr>
          <p:cNvPr id="30723" name="TextBox 4">
            <a:extLst>
              <a:ext uri="{FF2B5EF4-FFF2-40B4-BE49-F238E27FC236}">
                <a16:creationId xmlns:a16="http://schemas.microsoft.com/office/drawing/2014/main" id="{67D0D0EB-89B9-9845-9335-20A70F475A6F}"/>
              </a:ext>
            </a:extLst>
          </p:cNvPr>
          <p:cNvSpPr txBox="1">
            <a:spLocks noChangeArrowheads="1"/>
          </p:cNvSpPr>
          <p:nvPr/>
        </p:nvSpPr>
        <p:spPr bwMode="auto">
          <a:xfrm>
            <a:off x="152400" y="1143000"/>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Time-temperature indicator (TTI) is effective for predicting microbial concentrations and other parameters of food quality during shipping and storage.</a:t>
            </a:r>
          </a:p>
          <a:p>
            <a:pPr algn="just" eaLnBrk="1" hangingPunct="1">
              <a:spcBef>
                <a:spcPct val="0"/>
              </a:spcBef>
              <a:buClrTx/>
              <a:buSzTx/>
              <a:buFont typeface="Wingdings" pitchFamily="2" charset="2"/>
              <a:buChar char="Ø"/>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It helps in ensuring proper handling and provides a gauge of product quality for sensitive products in which temperature control is imperative to efficacy and safety..</a:t>
            </a:r>
          </a:p>
        </p:txBody>
      </p:sp>
      <p:sp>
        <p:nvSpPr>
          <p:cNvPr id="30724" name="Rectangle 6">
            <a:extLst>
              <a:ext uri="{FF2B5EF4-FFF2-40B4-BE49-F238E27FC236}">
                <a16:creationId xmlns:a16="http://schemas.microsoft.com/office/drawing/2014/main" id="{00B0C051-D733-DA4C-AB58-7FB147FA16EA}"/>
              </a:ext>
            </a:extLst>
          </p:cNvPr>
          <p:cNvSpPr>
            <a:spLocks noChangeArrowheads="1"/>
          </p:cNvSpPr>
          <p:nvPr/>
        </p:nvSpPr>
        <p:spPr bwMode="auto">
          <a:xfrm>
            <a:off x="381000" y="41910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TTI could be used in chilled foods to identify the temperature abuse during storage and distribution.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2">
            <a:extLst>
              <a:ext uri="{FF2B5EF4-FFF2-40B4-BE49-F238E27FC236}">
                <a16:creationId xmlns:a16="http://schemas.microsoft.com/office/drawing/2014/main" id="{9FF968D9-9EC5-0143-8FB2-B6FD8040D77D}"/>
              </a:ext>
            </a:extLst>
          </p:cNvPr>
          <p:cNvSpPr>
            <a:spLocks noGrp="1"/>
          </p:cNvSpPr>
          <p:nvPr>
            <p:ph type="body" idx="1"/>
          </p:nvPr>
        </p:nvSpPr>
        <p:spPr>
          <a:xfrm>
            <a:off x="0" y="333375"/>
            <a:ext cx="9144000" cy="1509713"/>
          </a:xfrm>
        </p:spPr>
        <p:txBody>
          <a:bodyPr>
            <a:normAutofit lnSpcReduction="10000"/>
          </a:bodyPr>
          <a:lstStyle/>
          <a:p>
            <a:pPr algn="just" eaLnBrk="1" hangingPunct="1">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TTIs are tags that can be applied to individual packages or shipping cartons to visually indicate whether a product has been exposed to time and temperature conditions that adversely affect the product quality. </a:t>
            </a:r>
          </a:p>
        </p:txBody>
      </p:sp>
      <p:sp>
        <p:nvSpPr>
          <p:cNvPr id="32771" name="TextBox 3">
            <a:extLst>
              <a:ext uri="{FF2B5EF4-FFF2-40B4-BE49-F238E27FC236}">
                <a16:creationId xmlns:a16="http://schemas.microsoft.com/office/drawing/2014/main" id="{4DB4A871-7ED6-0D46-B1BC-554C579EA418}"/>
              </a:ext>
            </a:extLst>
          </p:cNvPr>
          <p:cNvSpPr txBox="1">
            <a:spLocks noChangeArrowheads="1"/>
          </p:cNvSpPr>
          <p:nvPr/>
        </p:nvSpPr>
        <p:spPr bwMode="auto">
          <a:xfrm>
            <a:off x="0" y="2357438"/>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According to the response mechanisms, TTIs can be divided into three groups: (</a:t>
            </a:r>
            <a:r>
              <a:rPr lang="en-US" altLang="en-US" sz="2400" dirty="0" err="1">
                <a:solidFill>
                  <a:schemeClr val="tx2"/>
                </a:solidFill>
                <a:latin typeface="Arial" panose="020B0604020202020204" pitchFamily="34" charset="0"/>
                <a:cs typeface="Arial" panose="020B0604020202020204" pitchFamily="34" charset="0"/>
              </a:rPr>
              <a:t>i</a:t>
            </a:r>
            <a:r>
              <a:rPr lang="en-US" altLang="en-US" sz="2400" dirty="0">
                <a:solidFill>
                  <a:schemeClr val="tx2"/>
                </a:solidFill>
                <a:latin typeface="Arial" panose="020B0604020202020204" pitchFamily="34" charset="0"/>
                <a:cs typeface="Arial" panose="020B0604020202020204" pitchFamily="34" charset="0"/>
              </a:rPr>
              <a:t>) biological, (ii) chemical, and (iii) physical systems</a:t>
            </a:r>
          </a:p>
        </p:txBody>
      </p:sp>
      <p:sp>
        <p:nvSpPr>
          <p:cNvPr id="32772" name="TextBox 4">
            <a:extLst>
              <a:ext uri="{FF2B5EF4-FFF2-40B4-BE49-F238E27FC236}">
                <a16:creationId xmlns:a16="http://schemas.microsoft.com/office/drawing/2014/main" id="{DF41CA8F-F078-1547-ACA4-C376A11E1A20}"/>
              </a:ext>
            </a:extLst>
          </p:cNvPr>
          <p:cNvSpPr txBox="1">
            <a:spLocks noChangeArrowheads="1"/>
          </p:cNvSpPr>
          <p:nvPr/>
        </p:nvSpPr>
        <p:spPr bwMode="auto">
          <a:xfrm>
            <a:off x="0" y="385762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There are two issues to be considered: </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One is the economics .</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The other issue is knowledge of the food product.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DE585B02-AA32-6F4D-A220-5F11D4F80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426077" cy="449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a:extLst>
              <a:ext uri="{FF2B5EF4-FFF2-40B4-BE49-F238E27FC236}">
                <a16:creationId xmlns:a16="http://schemas.microsoft.com/office/drawing/2014/main" id="{9D2EC439-C7C4-3248-A58E-28EBC1936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85800"/>
            <a:ext cx="5000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5" descr="keep dry sign.jpg">
            <a:extLst>
              <a:ext uri="{FF2B5EF4-FFF2-40B4-BE49-F238E27FC236}">
                <a16:creationId xmlns:a16="http://schemas.microsoft.com/office/drawing/2014/main" id="{4D55CA62-6B9E-9245-9A2B-D91BCC67BF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72250" y="1571625"/>
            <a:ext cx="2357438"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a:extLst>
              <a:ext uri="{FF2B5EF4-FFF2-40B4-BE49-F238E27FC236}">
                <a16:creationId xmlns:a16="http://schemas.microsoft.com/office/drawing/2014/main" id="{BD63A296-C4E5-C24A-85B5-6D0EC3C93E8B}"/>
              </a:ext>
            </a:extLst>
          </p:cNvPr>
          <p:cNvSpPr txBox="1">
            <a:spLocks noChangeArrowheads="1"/>
          </p:cNvSpPr>
          <p:nvPr/>
        </p:nvSpPr>
        <p:spPr bwMode="auto">
          <a:xfrm>
            <a:off x="1071563" y="500063"/>
            <a:ext cx="742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p>
        </p:txBody>
      </p:sp>
      <p:sp>
        <p:nvSpPr>
          <p:cNvPr id="36867" name="TextBox 4">
            <a:extLst>
              <a:ext uri="{FF2B5EF4-FFF2-40B4-BE49-F238E27FC236}">
                <a16:creationId xmlns:a16="http://schemas.microsoft.com/office/drawing/2014/main" id="{CAFD52D3-9B73-C343-A6CE-302794824066}"/>
              </a:ext>
            </a:extLst>
          </p:cNvPr>
          <p:cNvSpPr txBox="1">
            <a:spLocks noChangeArrowheads="1"/>
          </p:cNvSpPr>
          <p:nvPr/>
        </p:nvSpPr>
        <p:spPr bwMode="auto">
          <a:xfrm>
            <a:off x="533400" y="0"/>
            <a:ext cx="7429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3200" b="1" dirty="0">
                <a:solidFill>
                  <a:schemeClr val="tx2"/>
                </a:solidFill>
                <a:latin typeface="Arial" panose="020B0604020202020204" pitchFamily="34" charset="0"/>
                <a:cs typeface="Arial" panose="020B0604020202020204" pitchFamily="34" charset="0"/>
              </a:rPr>
              <a:t>Packaging categories</a:t>
            </a:r>
          </a:p>
        </p:txBody>
      </p:sp>
      <p:sp>
        <p:nvSpPr>
          <p:cNvPr id="36868" name="Rectangle 5">
            <a:extLst>
              <a:ext uri="{FF2B5EF4-FFF2-40B4-BE49-F238E27FC236}">
                <a16:creationId xmlns:a16="http://schemas.microsoft.com/office/drawing/2014/main" id="{043E0859-B56C-B04C-8B39-0958CE68EA8B}"/>
              </a:ext>
            </a:extLst>
          </p:cNvPr>
          <p:cNvSpPr>
            <a:spLocks noChangeArrowheads="1"/>
          </p:cNvSpPr>
          <p:nvPr/>
        </p:nvSpPr>
        <p:spPr bwMode="auto">
          <a:xfrm>
            <a:off x="0" y="1447800"/>
            <a:ext cx="90011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600" dirty="0"/>
              <a:t>1- </a:t>
            </a:r>
            <a:r>
              <a:rPr lang="en-US" altLang="en-US" sz="3600" dirty="0">
                <a:solidFill>
                  <a:schemeClr val="tx2"/>
                </a:solidFill>
                <a:latin typeface="Arial" panose="020B0604020202020204" pitchFamily="34" charset="0"/>
                <a:cs typeface="Arial" panose="020B0604020202020204" pitchFamily="34" charset="0"/>
              </a:rPr>
              <a:t>primary packaging</a:t>
            </a:r>
          </a:p>
          <a:p>
            <a:pPr eaLnBrk="1" hangingPunct="1">
              <a:spcBef>
                <a:spcPct val="0"/>
              </a:spcBef>
              <a:buClrTx/>
              <a:buSzTx/>
              <a:buFontTx/>
              <a:buNone/>
            </a:pPr>
            <a:endParaRPr lang="en-US" altLang="en-US" sz="3600" dirty="0">
              <a:solidFill>
                <a:schemeClr val="tx2"/>
              </a:solidFill>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3600" dirty="0">
              <a:solidFill>
                <a:schemeClr val="tx2"/>
              </a:solidFill>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3600" dirty="0">
                <a:solidFill>
                  <a:schemeClr val="tx2"/>
                </a:solidFill>
                <a:latin typeface="Arial" panose="020B0604020202020204" pitchFamily="34" charset="0"/>
                <a:cs typeface="Arial" panose="020B0604020202020204" pitchFamily="34" charset="0"/>
              </a:rPr>
              <a:t>2- secondary packaging</a:t>
            </a:r>
          </a:p>
          <a:p>
            <a:pPr eaLnBrk="1" hangingPunct="1">
              <a:spcBef>
                <a:spcPct val="0"/>
              </a:spcBef>
              <a:buClrTx/>
              <a:buSzTx/>
              <a:buFontTx/>
              <a:buNone/>
            </a:pPr>
            <a:endParaRPr lang="en-US" altLang="en-US" sz="3600" dirty="0">
              <a:solidFill>
                <a:schemeClr val="tx2"/>
              </a:solidFill>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en-US" sz="3600" dirty="0">
              <a:solidFill>
                <a:schemeClr val="tx2"/>
              </a:solidFill>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3600" dirty="0">
                <a:solidFill>
                  <a:schemeClr val="tx2"/>
                </a:solidFill>
                <a:latin typeface="Arial" panose="020B0604020202020204" pitchFamily="34" charset="0"/>
                <a:cs typeface="Arial" panose="020B0604020202020204" pitchFamily="34" charset="0"/>
              </a:rPr>
              <a:t>3- transit packaging </a:t>
            </a:r>
          </a:p>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wrapping used to bundle the boxes or crates</a:t>
            </a:r>
          </a:p>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for transport and distribution.</a:t>
            </a:r>
          </a:p>
          <a:p>
            <a:pPr eaLnBrk="1" hangingPunct="1">
              <a:spcBef>
                <a:spcPct val="0"/>
              </a:spcBef>
              <a:buClrTx/>
              <a:buSzTx/>
              <a:buFontTx/>
              <a:buNone/>
            </a:pPr>
            <a:endParaRPr lang="en-US" altLang="en-US" sz="3600" dirty="0"/>
          </a:p>
        </p:txBody>
      </p:sp>
      <p:sp>
        <p:nvSpPr>
          <p:cNvPr id="36869" name="Rectangle 6">
            <a:extLst>
              <a:ext uri="{FF2B5EF4-FFF2-40B4-BE49-F238E27FC236}">
                <a16:creationId xmlns:a16="http://schemas.microsoft.com/office/drawing/2014/main" id="{2D769003-494B-CE48-8FDB-2314A9C4CB97}"/>
              </a:ext>
            </a:extLst>
          </p:cNvPr>
          <p:cNvSpPr>
            <a:spLocks noChangeArrowheads="1"/>
          </p:cNvSpPr>
          <p:nvPr/>
        </p:nvSpPr>
        <p:spPr bwMode="auto">
          <a:xfrm>
            <a:off x="0" y="1981200"/>
            <a:ext cx="77152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Primary packaging surrounds the product</a:t>
            </a:r>
          </a:p>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and features labelling.</a:t>
            </a:r>
          </a:p>
        </p:txBody>
      </p:sp>
      <p:sp>
        <p:nvSpPr>
          <p:cNvPr id="36870" name="Rectangle 7">
            <a:extLst>
              <a:ext uri="{FF2B5EF4-FFF2-40B4-BE49-F238E27FC236}">
                <a16:creationId xmlns:a16="http://schemas.microsoft.com/office/drawing/2014/main" id="{D9AD1183-B09B-6F46-8974-F3AC2AA2F544}"/>
              </a:ext>
            </a:extLst>
          </p:cNvPr>
          <p:cNvSpPr>
            <a:spLocks noChangeArrowheads="1"/>
          </p:cNvSpPr>
          <p:nvPr/>
        </p:nvSpPr>
        <p:spPr bwMode="auto">
          <a:xfrm>
            <a:off x="0" y="3962400"/>
            <a:ext cx="5643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ease of manual movement of products.</a:t>
            </a:r>
            <a:endParaRPr lang="fa-IR" altLang="en-US" sz="2400" dirty="0">
              <a:solidFill>
                <a:schemeClr val="tx2"/>
              </a:solidFill>
              <a:latin typeface="Arial" panose="020B0604020202020204" pitchFamily="34" charset="0"/>
              <a:ea typeface="Majalla UI"/>
              <a:cs typeface="Arial" panose="020B0604020202020204" pitchFamily="34" charset="0"/>
            </a:endParaRPr>
          </a:p>
        </p:txBody>
      </p:sp>
      <p:pic>
        <p:nvPicPr>
          <p:cNvPr id="36871" name="Picture 5" descr="crate.jpg">
            <a:extLst>
              <a:ext uri="{FF2B5EF4-FFF2-40B4-BE49-F238E27FC236}">
                <a16:creationId xmlns:a16="http://schemas.microsoft.com/office/drawing/2014/main" id="{D94A2189-A9C6-3F49-BF5D-FA037B21FA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5181600"/>
            <a:ext cx="32146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2" descr="C:\Users\Administrator\Desktop\PACKAGING\images (15).jpg">
            <a:extLst>
              <a:ext uri="{FF2B5EF4-FFF2-40B4-BE49-F238E27FC236}">
                <a16:creationId xmlns:a16="http://schemas.microsoft.com/office/drawing/2014/main" id="{7A2D56E7-7A9F-DB41-8816-1A792A6B4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048000"/>
            <a:ext cx="25336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3" descr="C:\Users\Administrator\Desktop\PACKAGING\images (13).jpg">
            <a:extLst>
              <a:ext uri="{FF2B5EF4-FFF2-40B4-BE49-F238E27FC236}">
                <a16:creationId xmlns:a16="http://schemas.microsoft.com/office/drawing/2014/main" id="{A8F5E790-1F4C-284D-AE80-8EDFBD2E42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990600"/>
            <a:ext cx="26193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A4712C1-4B71-0D4D-90B5-2E3F6429C908}"/>
              </a:ext>
            </a:extLst>
          </p:cNvPr>
          <p:cNvSpPr txBox="1">
            <a:spLocks noChangeArrowheads="1"/>
          </p:cNvSpPr>
          <p:nvPr/>
        </p:nvSpPr>
        <p:spPr>
          <a:xfrm>
            <a:off x="457200" y="274638"/>
            <a:ext cx="8229600" cy="1143000"/>
          </a:xfrm>
          <a:prstGeom prst="rect">
            <a:avLst/>
          </a:prstGeom>
        </p:spPr>
        <p:txBody>
          <a:bodyPr/>
          <a:lstStyle/>
          <a:p>
            <a:pPr eaLnBrk="1" fontAlgn="auto" hangingPunct="1">
              <a:spcAft>
                <a:spcPts val="0"/>
              </a:spcAft>
              <a:defRPr/>
            </a:pPr>
            <a:r>
              <a:rPr lang="en-US" sz="3600" dirty="0">
                <a:solidFill>
                  <a:schemeClr val="tx2"/>
                </a:solidFill>
                <a:latin typeface="Arial" panose="020B0604020202020204" pitchFamily="34" charset="0"/>
                <a:ea typeface="+mj-ea"/>
                <a:cs typeface="Arial" panose="020B0604020202020204" pitchFamily="34" charset="0"/>
              </a:rPr>
              <a:t>Selecting the right material</a:t>
            </a:r>
          </a:p>
        </p:txBody>
      </p:sp>
      <p:sp>
        <p:nvSpPr>
          <p:cNvPr id="7" name="Rectangle 4">
            <a:extLst>
              <a:ext uri="{FF2B5EF4-FFF2-40B4-BE49-F238E27FC236}">
                <a16:creationId xmlns:a16="http://schemas.microsoft.com/office/drawing/2014/main" id="{AB583E70-4A0B-2E49-BA2A-67DFAE805F4A}"/>
              </a:ext>
            </a:extLst>
          </p:cNvPr>
          <p:cNvSpPr txBox="1">
            <a:spLocks noChangeArrowheads="1"/>
          </p:cNvSpPr>
          <p:nvPr/>
        </p:nvSpPr>
        <p:spPr>
          <a:xfrm>
            <a:off x="0" y="1285875"/>
            <a:ext cx="8686800" cy="5054600"/>
          </a:xfrm>
          <a:prstGeom prst="rect">
            <a:avLst/>
          </a:prstGeom>
        </p:spPr>
        <p:txBody>
          <a:bodyPr/>
          <a:lstStyle/>
          <a:p>
            <a:pPr marL="274320" indent="-274320" eaLnBrk="1" fontAlgn="auto" hangingPunct="1">
              <a:spcBef>
                <a:spcPct val="20000"/>
              </a:spcBef>
              <a:spcAft>
                <a:spcPts val="0"/>
              </a:spcAft>
              <a:buClr>
                <a:schemeClr val="accent3"/>
              </a:buClr>
              <a:buSzPct val="95000"/>
              <a:defRPr/>
            </a:pPr>
            <a:r>
              <a:rPr lang="en-US" sz="2800" dirty="0">
                <a:solidFill>
                  <a:schemeClr val="tx2"/>
                </a:solidFill>
                <a:latin typeface="Arial" panose="020B0604020202020204" pitchFamily="34" charset="0"/>
                <a:cs typeface="Arial" panose="020B0604020202020204" pitchFamily="34" charset="0"/>
              </a:rPr>
              <a:t>Material selection is based on:</a:t>
            </a:r>
          </a:p>
          <a:p>
            <a:pPr marL="274320" indent="-274320" eaLnBrk="1" fontAlgn="auto" hangingPunct="1">
              <a:spcBef>
                <a:spcPct val="20000"/>
              </a:spcBef>
              <a:spcAft>
                <a:spcPts val="0"/>
              </a:spcAft>
              <a:buClr>
                <a:schemeClr val="accent3"/>
              </a:buClr>
              <a:buSzPct val="95000"/>
              <a:buFont typeface="Wingdings 2"/>
              <a:buChar char=""/>
              <a:defRPr/>
            </a:pPr>
            <a:r>
              <a:rPr lang="en-US" sz="2800" dirty="0">
                <a:solidFill>
                  <a:schemeClr val="tx2"/>
                </a:solidFill>
                <a:latin typeface="Arial" panose="020B0604020202020204" pitchFamily="34" charset="0"/>
                <a:cs typeface="Arial" panose="020B0604020202020204" pitchFamily="34" charset="0"/>
              </a:rPr>
              <a:t>technical properties (strength, flexibility, etc.)</a:t>
            </a:r>
          </a:p>
          <a:p>
            <a:pPr marL="274320" indent="-274320" eaLnBrk="1" fontAlgn="auto" hangingPunct="1">
              <a:spcBef>
                <a:spcPct val="20000"/>
              </a:spcBef>
              <a:spcAft>
                <a:spcPts val="0"/>
              </a:spcAft>
              <a:buClr>
                <a:schemeClr val="accent3"/>
              </a:buClr>
              <a:buSzPct val="95000"/>
              <a:buFont typeface="Wingdings 2"/>
              <a:buChar char=""/>
              <a:defRPr/>
            </a:pPr>
            <a:r>
              <a:rPr lang="en-US" sz="2800" dirty="0">
                <a:solidFill>
                  <a:schemeClr val="tx2"/>
                </a:solidFill>
                <a:latin typeface="Arial" panose="020B0604020202020204" pitchFamily="34" charset="0"/>
                <a:cs typeface="Arial" panose="020B0604020202020204" pitchFamily="34" charset="0"/>
              </a:rPr>
              <a:t>fitness for purpose (moisture barrier, cushioning, etc.)</a:t>
            </a:r>
          </a:p>
          <a:p>
            <a:pPr marL="274320" indent="-274320" eaLnBrk="1" fontAlgn="auto" hangingPunct="1">
              <a:spcBef>
                <a:spcPct val="20000"/>
              </a:spcBef>
              <a:spcAft>
                <a:spcPts val="0"/>
              </a:spcAft>
              <a:buClr>
                <a:schemeClr val="accent3"/>
              </a:buClr>
              <a:buSzPct val="95000"/>
              <a:buFont typeface="Wingdings 2"/>
              <a:buChar char=""/>
              <a:defRPr/>
            </a:pPr>
            <a:r>
              <a:rPr lang="en-US" sz="2800" dirty="0">
                <a:solidFill>
                  <a:schemeClr val="tx2"/>
                </a:solidFill>
                <a:latin typeface="Arial" panose="020B0604020202020204" pitchFamily="34" charset="0"/>
                <a:cs typeface="Arial" panose="020B0604020202020204" pitchFamily="34" charset="0"/>
              </a:rPr>
              <a:t>availability</a:t>
            </a:r>
          </a:p>
          <a:p>
            <a:pPr marL="274320" indent="-274320" eaLnBrk="1" fontAlgn="auto" hangingPunct="1">
              <a:spcBef>
                <a:spcPct val="20000"/>
              </a:spcBef>
              <a:spcAft>
                <a:spcPts val="0"/>
              </a:spcAft>
              <a:buClr>
                <a:schemeClr val="accent3"/>
              </a:buClr>
              <a:buSzPct val="95000"/>
              <a:buFont typeface="Wingdings 2"/>
              <a:buChar char=""/>
              <a:defRPr/>
            </a:pPr>
            <a:r>
              <a:rPr lang="en-US" sz="2800" dirty="0">
                <a:solidFill>
                  <a:schemeClr val="tx2"/>
                </a:solidFill>
                <a:latin typeface="Arial" panose="020B0604020202020204" pitchFamily="34" charset="0"/>
                <a:cs typeface="Arial" panose="020B0604020202020204" pitchFamily="34" charset="0"/>
              </a:rPr>
              <a:t>manufacturing capability</a:t>
            </a:r>
          </a:p>
          <a:p>
            <a:pPr marL="274320" indent="-274320" eaLnBrk="1" fontAlgn="auto" hangingPunct="1">
              <a:spcBef>
                <a:spcPct val="20000"/>
              </a:spcBef>
              <a:spcAft>
                <a:spcPts val="0"/>
              </a:spcAft>
              <a:buClr>
                <a:schemeClr val="accent3"/>
              </a:buClr>
              <a:buSzPct val="95000"/>
              <a:buFont typeface="Wingdings 2"/>
              <a:buChar char=""/>
              <a:defRPr/>
            </a:pPr>
            <a:r>
              <a:rPr lang="en-US" sz="2800" dirty="0">
                <a:solidFill>
                  <a:schemeClr val="tx2"/>
                </a:solidFill>
                <a:latin typeface="Arial" panose="020B0604020202020204" pitchFamily="34" charset="0"/>
                <a:cs typeface="Arial" panose="020B0604020202020204" pitchFamily="34" charset="0"/>
              </a:rPr>
              <a:t>cost</a:t>
            </a:r>
          </a:p>
          <a:p>
            <a:pPr marL="274320" indent="-274320" eaLnBrk="1" fontAlgn="auto" hangingPunct="1">
              <a:spcBef>
                <a:spcPct val="20000"/>
              </a:spcBef>
              <a:spcAft>
                <a:spcPts val="0"/>
              </a:spcAft>
              <a:buClr>
                <a:schemeClr val="accent3"/>
              </a:buClr>
              <a:buSzPct val="95000"/>
              <a:buFont typeface="Wingdings 2"/>
              <a:buChar char=""/>
              <a:defRPr/>
            </a:pPr>
            <a:r>
              <a:rPr lang="en-US" sz="2800" dirty="0">
                <a:solidFill>
                  <a:schemeClr val="tx2"/>
                </a:solidFill>
                <a:latin typeface="Arial" panose="020B0604020202020204" pitchFamily="34" charset="0"/>
                <a:cs typeface="Arial" panose="020B0604020202020204" pitchFamily="34" charset="0"/>
              </a:rPr>
              <a:t>environmental impact</a:t>
            </a:r>
          </a:p>
          <a:p>
            <a:pPr marL="274320" indent="-274320" eaLnBrk="1" fontAlgn="auto" hangingPunct="1">
              <a:spcBef>
                <a:spcPct val="20000"/>
              </a:spcBef>
              <a:spcAft>
                <a:spcPts val="0"/>
              </a:spcAft>
              <a:buClr>
                <a:schemeClr val="accent3"/>
              </a:buClr>
              <a:buSzPct val="95000"/>
              <a:buFont typeface="Wingdings 2"/>
              <a:buChar char=""/>
              <a:defRPr/>
            </a:pPr>
            <a:r>
              <a:rPr lang="en-US" sz="2800" dirty="0">
                <a:solidFill>
                  <a:schemeClr val="tx2"/>
                </a:solidFill>
                <a:latin typeface="Arial" panose="020B0604020202020204" pitchFamily="34" charset="0"/>
                <a:cs typeface="Arial" panose="020B0604020202020204" pitchFamily="34" charset="0"/>
              </a:rPr>
              <a:t>regulations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a:extLst>
              <a:ext uri="{FF2B5EF4-FFF2-40B4-BE49-F238E27FC236}">
                <a16:creationId xmlns:a16="http://schemas.microsoft.com/office/drawing/2014/main" id="{852C94C8-AB1D-A24C-82F1-636157DAE48C}"/>
              </a:ext>
            </a:extLst>
          </p:cNvPr>
          <p:cNvSpPr>
            <a:spLocks noGrp="1"/>
          </p:cNvSpPr>
          <p:nvPr>
            <p:ph type="body" idx="1"/>
          </p:nvPr>
        </p:nvSpPr>
        <p:spPr>
          <a:xfrm>
            <a:off x="304800" y="381000"/>
            <a:ext cx="8229600" cy="4392613"/>
          </a:xfrm>
        </p:spPr>
        <p:txBody>
          <a:bodyPr>
            <a:normAutofit fontScale="85000" lnSpcReduction="10000"/>
          </a:bodyPr>
          <a:lstStyle/>
          <a:p>
            <a:pPr eaLnBrk="1" hangingPunct="1"/>
            <a:r>
              <a:rPr lang="en-US" altLang="en-US" sz="3200" b="1" dirty="0">
                <a:solidFill>
                  <a:srgbClr val="FFFF00"/>
                </a:solidFill>
              </a:rPr>
              <a:t>               </a:t>
            </a:r>
            <a:r>
              <a:rPr lang="en-US" altLang="en-US" sz="3200" b="1" dirty="0">
                <a:solidFill>
                  <a:schemeClr val="tx2"/>
                </a:solidFill>
                <a:latin typeface="Arial" panose="020B0604020202020204" pitchFamily="34" charset="0"/>
                <a:cs typeface="Arial" panose="020B0604020202020204" pitchFamily="34" charset="0"/>
              </a:rPr>
              <a:t>Types of Packaging Materials</a:t>
            </a:r>
          </a:p>
          <a:p>
            <a:pPr algn="just" eaLnBrk="1" hangingPunct="1"/>
            <a:endParaRPr lang="en-US" altLang="en-US" sz="2400" b="1" dirty="0"/>
          </a:p>
          <a:p>
            <a:pPr algn="just" eaLnBrk="1" hangingPunct="1"/>
            <a:r>
              <a:rPr lang="en-US" altLang="en-US" sz="2800" dirty="0">
                <a:solidFill>
                  <a:schemeClr val="tx2"/>
                </a:solidFill>
                <a:latin typeface="Arial" panose="020B0604020202020204" pitchFamily="34" charset="0"/>
                <a:cs typeface="Arial" panose="020B0604020202020204" pitchFamily="34" charset="0"/>
              </a:rPr>
              <a:t>From skins, leaves, and bark, tremendous progress has been made in the development of diversified packaging materials and in the packaging equipment. </a:t>
            </a:r>
          </a:p>
          <a:p>
            <a:pPr algn="just" eaLnBrk="1" hangingPunct="1"/>
            <a:endParaRPr lang="en-US" altLang="en-US" sz="2800" dirty="0">
              <a:solidFill>
                <a:schemeClr val="tx2"/>
              </a:solidFill>
              <a:latin typeface="Arial" panose="020B0604020202020204" pitchFamily="34" charset="0"/>
              <a:cs typeface="Arial" panose="020B0604020202020204" pitchFamily="34" charset="0"/>
            </a:endParaRPr>
          </a:p>
          <a:p>
            <a:pPr algn="just" eaLnBrk="1" hangingPunct="1"/>
            <a:r>
              <a:rPr lang="en-US" altLang="en-US" sz="2800" b="1" dirty="0">
                <a:solidFill>
                  <a:schemeClr val="tx2"/>
                </a:solidFill>
                <a:latin typeface="Arial" panose="020B0604020202020204" pitchFamily="34" charset="0"/>
                <a:cs typeface="Arial" panose="020B0604020202020204" pitchFamily="34" charset="0"/>
              </a:rPr>
              <a:t>In general, packaging materials may be grouped into</a:t>
            </a:r>
          </a:p>
          <a:p>
            <a:pPr algn="just" eaLnBrk="1" hangingPunct="1"/>
            <a:endParaRPr lang="en-US" altLang="en-US" sz="2800" b="1" dirty="0">
              <a:solidFill>
                <a:schemeClr val="tx2"/>
              </a:solidFill>
              <a:latin typeface="Arial" panose="020B0604020202020204" pitchFamily="34" charset="0"/>
              <a:cs typeface="Arial" panose="020B0604020202020204" pitchFamily="34" charset="0"/>
            </a:endParaRPr>
          </a:p>
          <a:p>
            <a:pPr algn="just" eaLnBrk="1" hangingPunct="1"/>
            <a:r>
              <a:rPr lang="en-US" altLang="en-US" sz="2800" dirty="0">
                <a:solidFill>
                  <a:schemeClr val="tx2"/>
                </a:solidFill>
                <a:latin typeface="Arial" panose="020B0604020202020204" pitchFamily="34" charset="0"/>
                <a:cs typeface="Arial" panose="020B0604020202020204" pitchFamily="34" charset="0"/>
              </a:rPr>
              <a:t>1- rigid (wood, glass, metals, and hard plastics )</a:t>
            </a:r>
          </a:p>
          <a:p>
            <a:pPr algn="just" eaLnBrk="1" hangingPunct="1"/>
            <a:r>
              <a:rPr lang="en-US" altLang="en-US" sz="2800" dirty="0">
                <a:solidFill>
                  <a:schemeClr val="tx2"/>
                </a:solidFill>
                <a:latin typeface="Arial" panose="020B0604020202020204" pitchFamily="34" charset="0"/>
                <a:cs typeface="Arial" panose="020B0604020202020204" pitchFamily="34" charset="0"/>
              </a:rPr>
              <a:t>2-flexible structures. (Plastic film, foil, paper, and textiles )</a:t>
            </a:r>
          </a:p>
          <a:p>
            <a:pPr algn="just" eaLnBrk="1" hangingPunct="1"/>
            <a:endParaRPr lang="en-US" altLang="en-US" sz="28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a:extLst>
              <a:ext uri="{FF2B5EF4-FFF2-40B4-BE49-F238E27FC236}">
                <a16:creationId xmlns:a16="http://schemas.microsoft.com/office/drawing/2014/main" id="{4839A431-8C91-5543-9EA0-C64B6CD525A8}"/>
              </a:ext>
            </a:extLst>
          </p:cNvPr>
          <p:cNvSpPr>
            <a:spLocks noGrp="1"/>
          </p:cNvSpPr>
          <p:nvPr>
            <p:ph type="body" idx="1"/>
          </p:nvPr>
        </p:nvSpPr>
        <p:spPr>
          <a:xfrm>
            <a:off x="533400" y="228600"/>
            <a:ext cx="8229600" cy="4119563"/>
          </a:xfrm>
        </p:spPr>
        <p:txBody>
          <a:bodyPr>
            <a:normAutofit lnSpcReduction="10000"/>
          </a:bodyPr>
          <a:lstStyle/>
          <a:p>
            <a:pPr eaLnBrk="1" hangingPunct="1"/>
            <a:r>
              <a:rPr lang="en-US" altLang="en-US" sz="3200" dirty="0"/>
              <a:t>1-</a:t>
            </a:r>
            <a:r>
              <a:rPr lang="en-US" altLang="en-US" sz="3200" b="1" dirty="0"/>
              <a:t> </a:t>
            </a:r>
            <a:r>
              <a:rPr lang="en-US" altLang="en-US" sz="3200" b="1" dirty="0">
                <a:solidFill>
                  <a:schemeClr val="tx2"/>
                </a:solidFill>
                <a:latin typeface="Arial" panose="020B0604020202020204" pitchFamily="34" charset="0"/>
                <a:cs typeface="Arial" panose="020B0604020202020204" pitchFamily="34" charset="0"/>
              </a:rPr>
              <a:t>Plastics</a:t>
            </a:r>
          </a:p>
          <a:p>
            <a:pPr algn="just" eaLnBrk="1" hangingPunct="1"/>
            <a:r>
              <a:rPr lang="en-US" altLang="en-US" sz="2400" dirty="0"/>
              <a:t>  </a:t>
            </a: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Wide diversity and extremely broad spectrum of properties. </a:t>
            </a:r>
          </a:p>
          <a:p>
            <a:pPr algn="just" eaLnBrk="1" hangingPunct="1"/>
            <a:r>
              <a:rPr lang="en-US" altLang="en-US" sz="2400" dirty="0">
                <a:solidFill>
                  <a:schemeClr val="tx2"/>
                </a:solidFill>
                <a:latin typeface="Arial" panose="020B0604020202020204" pitchFamily="34" charset="0"/>
                <a:cs typeface="Arial" panose="020B0604020202020204" pitchFamily="34" charset="0"/>
              </a:rPr>
              <a:t>Plastics are relatively cheap, light, easily processed and shaped, and easy  to seal.</a:t>
            </a:r>
          </a:p>
          <a:p>
            <a:pPr algn="just" eaLnBrk="1" hangingPunct="1"/>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Two major drawbacks are their permeability to gases and vapors, and the possibility of their interacting with the product.</a:t>
            </a:r>
          </a:p>
          <a:p>
            <a:pPr algn="just" eaLnBrk="1" hangingPunct="1"/>
            <a:endParaRPr lang="en-US" altLang="en-US" sz="2400" b="1" dirty="0">
              <a:solidFill>
                <a:schemeClr val="tx2"/>
              </a:solidFill>
              <a:latin typeface="Arial" panose="020B0604020202020204" pitchFamily="34" charset="0"/>
              <a:cs typeface="Arial" panose="020B0604020202020204" pitchFamily="34" charset="0"/>
            </a:endParaRPr>
          </a:p>
          <a:p>
            <a:pPr algn="just" eaLnBrk="1" hangingPunct="1"/>
            <a:endParaRPr lang="en-US" altLang="en-US" sz="2400" dirty="0"/>
          </a:p>
        </p:txBody>
      </p:sp>
      <p:sp>
        <p:nvSpPr>
          <p:cNvPr id="5" name="Text Placeholder 2">
            <a:extLst>
              <a:ext uri="{FF2B5EF4-FFF2-40B4-BE49-F238E27FC236}">
                <a16:creationId xmlns:a16="http://schemas.microsoft.com/office/drawing/2014/main" id="{CCFC5F44-D1C2-944A-B04F-97F561A06DBC}"/>
              </a:ext>
            </a:extLst>
          </p:cNvPr>
          <p:cNvSpPr txBox="1">
            <a:spLocks/>
          </p:cNvSpPr>
          <p:nvPr/>
        </p:nvSpPr>
        <p:spPr>
          <a:xfrm>
            <a:off x="381000" y="4267200"/>
            <a:ext cx="8534400" cy="2133600"/>
          </a:xfrm>
          <a:prstGeom prst="rect">
            <a:avLst/>
          </a:prstGeom>
        </p:spPr>
        <p:txBody>
          <a:bodyPr lIns="45720" rIns="45720"/>
          <a:lstStyle/>
          <a:p>
            <a:pPr algn="just" eaLnBrk="1" fontAlgn="auto" hangingPunct="1">
              <a:spcBef>
                <a:spcPct val="20000"/>
              </a:spcBef>
              <a:spcAft>
                <a:spcPts val="0"/>
              </a:spcAft>
              <a:buClr>
                <a:schemeClr val="accent3"/>
              </a:buClr>
              <a:buSzPct val="95000"/>
              <a:buFont typeface="Wingdings" pitchFamily="2" charset="2"/>
              <a:buChar char="Ø"/>
              <a:defRPr/>
            </a:pPr>
            <a:r>
              <a:rPr lang="en-US" sz="2400" dirty="0">
                <a:latin typeface="+mn-lt"/>
                <a:cs typeface="+mn-cs"/>
              </a:rPr>
              <a:t>  </a:t>
            </a:r>
            <a:r>
              <a:rPr lang="en-US" sz="2400" dirty="0">
                <a:solidFill>
                  <a:schemeClr val="tx2"/>
                </a:solidFill>
                <a:latin typeface="Arial" panose="020B0604020202020204" pitchFamily="34" charset="0"/>
                <a:cs typeface="Arial" panose="020B0604020202020204" pitchFamily="34" charset="0"/>
              </a:rPr>
              <a:t>Other components in plastics are residual monomer and </a:t>
            </a:r>
            <a:r>
              <a:rPr lang="en-US" sz="2400" dirty="0" err="1">
                <a:solidFill>
                  <a:schemeClr val="tx2"/>
                </a:solidFill>
                <a:latin typeface="Arial" panose="020B0604020202020204" pitchFamily="34" charset="0"/>
                <a:cs typeface="Arial" panose="020B0604020202020204" pitchFamily="34" charset="0"/>
              </a:rPr>
              <a:t>oligomers</a:t>
            </a:r>
            <a:r>
              <a:rPr lang="en-US" sz="2400" dirty="0">
                <a:solidFill>
                  <a:schemeClr val="tx2"/>
                </a:solidFill>
                <a:latin typeface="Arial" panose="020B0604020202020204" pitchFamily="34" charset="0"/>
                <a:cs typeface="Arial" panose="020B0604020202020204" pitchFamily="34" charset="0"/>
              </a:rPr>
              <a:t>, additives such as heat and light stabilizers, antioxidants, plasticizers, and UV absorbers, as well as processing aids such as lubricants, slip agents , and antistatic  agents.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3">
            <a:extLst>
              <a:ext uri="{FF2B5EF4-FFF2-40B4-BE49-F238E27FC236}">
                <a16:creationId xmlns:a16="http://schemas.microsoft.com/office/drawing/2014/main" id="{3C693AF9-6E8A-4D41-893D-EFA8596C05C9}"/>
              </a:ext>
            </a:extLst>
          </p:cNvPr>
          <p:cNvSpPr txBox="1">
            <a:spLocks noChangeArrowheads="1"/>
          </p:cNvSpPr>
          <p:nvPr/>
        </p:nvSpPr>
        <p:spPr bwMode="auto">
          <a:xfrm>
            <a:off x="457200" y="304800"/>
            <a:ext cx="845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For package sterilization, the material of choice is polypropylene (PP), which is used as the outer and inner plies of the laminate with poly-vinylidene chloride (PVDC) as the middle layer to provide an oxygen barrier. </a:t>
            </a:r>
          </a:p>
          <a:p>
            <a:pPr algn="just" eaLnBrk="1" hangingPunct="1">
              <a:spcBef>
                <a:spcPct val="0"/>
              </a:spcBef>
              <a:buClrTx/>
              <a:buSzTx/>
              <a:buFontTx/>
              <a:buNone/>
            </a:pPr>
            <a:endParaRPr lang="en-US" altLang="en-US" sz="2400" dirty="0"/>
          </a:p>
        </p:txBody>
      </p:sp>
      <p:sp>
        <p:nvSpPr>
          <p:cNvPr id="43011" name="Text Placeholder 2">
            <a:extLst>
              <a:ext uri="{FF2B5EF4-FFF2-40B4-BE49-F238E27FC236}">
                <a16:creationId xmlns:a16="http://schemas.microsoft.com/office/drawing/2014/main" id="{3FD42ECC-A9EB-A243-B087-8D0A668D58D9}"/>
              </a:ext>
            </a:extLst>
          </p:cNvPr>
          <p:cNvSpPr>
            <a:spLocks noGrp="1"/>
          </p:cNvSpPr>
          <p:nvPr>
            <p:ph type="body" idx="1"/>
          </p:nvPr>
        </p:nvSpPr>
        <p:spPr>
          <a:xfrm>
            <a:off x="685800" y="1828800"/>
            <a:ext cx="7543800" cy="1752600"/>
          </a:xfrm>
        </p:spPr>
        <p:txBody>
          <a:bodyPr/>
          <a:lstStyle/>
          <a:p>
            <a:pPr eaLnBrk="1" hangingPunct="1"/>
            <a:r>
              <a:rPr lang="en-US" altLang="en-US" sz="2800" dirty="0">
                <a:solidFill>
                  <a:schemeClr val="tx2"/>
                </a:solidFill>
                <a:latin typeface="Arial" panose="020B0604020202020204" pitchFamily="34" charset="0"/>
                <a:cs typeface="Arial" panose="020B0604020202020204" pitchFamily="34" charset="0"/>
              </a:rPr>
              <a:t>Plastic</a:t>
            </a:r>
            <a:r>
              <a:rPr lang="en-US" altLang="en-US" sz="3200" dirty="0">
                <a:solidFill>
                  <a:schemeClr val="tx2"/>
                </a:solidFill>
                <a:latin typeface="Arial" panose="020B0604020202020204" pitchFamily="34" charset="0"/>
                <a:cs typeface="Arial" panose="020B0604020202020204" pitchFamily="34" charset="0"/>
              </a:rPr>
              <a:t> </a:t>
            </a:r>
            <a:r>
              <a:rPr lang="en-US" altLang="en-US" sz="2400" dirty="0">
                <a:solidFill>
                  <a:schemeClr val="tx2"/>
                </a:solidFill>
                <a:latin typeface="Arial" panose="020B0604020202020204" pitchFamily="34" charset="0"/>
                <a:cs typeface="Arial" panose="020B0604020202020204" pitchFamily="34" charset="0"/>
              </a:rPr>
              <a:t>Bags</a:t>
            </a:r>
          </a:p>
        </p:txBody>
      </p:sp>
      <p:sp>
        <p:nvSpPr>
          <p:cNvPr id="43012" name="Rectangle 6">
            <a:extLst>
              <a:ext uri="{FF2B5EF4-FFF2-40B4-BE49-F238E27FC236}">
                <a16:creationId xmlns:a16="http://schemas.microsoft.com/office/drawing/2014/main" id="{D3EDC771-96A7-6649-925E-D66B38ADDCC6}"/>
              </a:ext>
            </a:extLst>
          </p:cNvPr>
          <p:cNvSpPr>
            <a:spLocks noChangeArrowheads="1"/>
          </p:cNvSpPr>
          <p:nvPr/>
        </p:nvSpPr>
        <p:spPr bwMode="auto">
          <a:xfrm>
            <a:off x="609600" y="2590800"/>
            <a:ext cx="3786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Plastic Closures </a:t>
            </a:r>
          </a:p>
        </p:txBody>
      </p:sp>
      <p:sp>
        <p:nvSpPr>
          <p:cNvPr id="8" name="Text Placeholder 2">
            <a:extLst>
              <a:ext uri="{FF2B5EF4-FFF2-40B4-BE49-F238E27FC236}">
                <a16:creationId xmlns:a16="http://schemas.microsoft.com/office/drawing/2014/main" id="{5D203F55-CBFF-DA42-85B1-E5341CFE5B2C}"/>
              </a:ext>
            </a:extLst>
          </p:cNvPr>
          <p:cNvSpPr txBox="1">
            <a:spLocks/>
          </p:cNvSpPr>
          <p:nvPr/>
        </p:nvSpPr>
        <p:spPr>
          <a:xfrm>
            <a:off x="533400" y="3200400"/>
            <a:ext cx="7772400" cy="357188"/>
          </a:xfrm>
          <a:prstGeom prst="rect">
            <a:avLst/>
          </a:prstGeom>
        </p:spPr>
        <p:txBody>
          <a:bodyPr lIns="45720" rIns="45720">
            <a:normAutofit fontScale="25000" lnSpcReduction="20000"/>
          </a:bodyPr>
          <a:lstStyle/>
          <a:p>
            <a:pPr algn="just" eaLnBrk="1" fontAlgn="auto" hangingPunct="1">
              <a:spcBef>
                <a:spcPts val="0"/>
              </a:spcBef>
              <a:spcAft>
                <a:spcPts val="0"/>
              </a:spcAft>
              <a:defRPr/>
            </a:pPr>
            <a:r>
              <a:rPr lang="en-US" sz="9600" dirty="0">
                <a:solidFill>
                  <a:schemeClr val="tx2"/>
                </a:solidFill>
                <a:latin typeface="Arial" panose="020B0604020202020204" pitchFamily="34" charset="0"/>
                <a:cs typeface="Arial" panose="020B0604020202020204" pitchFamily="34" charset="0"/>
              </a:rPr>
              <a:t>Oven-Safe Containers</a:t>
            </a:r>
          </a:p>
          <a:p>
            <a:pPr algn="just" eaLnBrk="1" fontAlgn="auto" hangingPunct="1">
              <a:spcBef>
                <a:spcPts val="0"/>
              </a:spcBef>
              <a:spcAft>
                <a:spcPts val="0"/>
              </a:spcAft>
              <a:defRPr/>
            </a:pPr>
            <a:endParaRPr lang="en-US" sz="9600" b="1" dirty="0">
              <a:solidFill>
                <a:srgbClr val="FFFF00"/>
              </a:solidFill>
              <a:latin typeface="+mn-lt"/>
              <a:cs typeface="+mn-cs"/>
            </a:endParaRPr>
          </a:p>
          <a:p>
            <a:pPr algn="just" eaLnBrk="1" fontAlgn="auto" hangingPunct="1">
              <a:spcBef>
                <a:spcPts val="0"/>
              </a:spcBef>
              <a:spcAft>
                <a:spcPts val="0"/>
              </a:spcAft>
              <a:defRPr/>
            </a:pPr>
            <a:r>
              <a:rPr lang="en-US" sz="9600" b="1" i="1" dirty="0">
                <a:solidFill>
                  <a:schemeClr val="tx2"/>
                </a:solidFill>
                <a:latin typeface="Arial" panose="020B0604020202020204" pitchFamily="34" charset="0"/>
                <a:cs typeface="Arial" panose="020B0604020202020204" pitchFamily="34" charset="0"/>
              </a:rPr>
              <a:t>The </a:t>
            </a:r>
            <a:r>
              <a:rPr lang="en-US" sz="9600" b="1" dirty="0">
                <a:solidFill>
                  <a:schemeClr val="tx2"/>
                </a:solidFill>
                <a:latin typeface="Arial" panose="020B0604020202020204" pitchFamily="34" charset="0"/>
                <a:cs typeface="Arial" panose="020B0604020202020204" pitchFamily="34" charset="0"/>
              </a:rPr>
              <a:t>three main plastics used are  :</a:t>
            </a:r>
          </a:p>
          <a:p>
            <a:pPr algn="just" eaLnBrk="1" fontAlgn="auto" hangingPunct="1">
              <a:spcBef>
                <a:spcPts val="0"/>
              </a:spcBef>
              <a:spcAft>
                <a:spcPts val="0"/>
              </a:spcAft>
              <a:defRPr/>
            </a:pPr>
            <a:endParaRPr lang="en-US" sz="9600" b="1" dirty="0">
              <a:solidFill>
                <a:schemeClr val="tx2"/>
              </a:solidFill>
              <a:latin typeface="Arial" panose="020B0604020202020204" pitchFamily="34" charset="0"/>
              <a:cs typeface="Arial" panose="020B0604020202020204" pitchFamily="34" charset="0"/>
            </a:endParaRPr>
          </a:p>
          <a:p>
            <a:pPr algn="just" eaLnBrk="1" fontAlgn="auto" hangingPunct="1">
              <a:spcBef>
                <a:spcPts val="0"/>
              </a:spcBef>
              <a:spcAft>
                <a:spcPts val="0"/>
              </a:spcAft>
              <a:defRPr/>
            </a:pPr>
            <a:r>
              <a:rPr lang="en-US" sz="9600" dirty="0">
                <a:solidFill>
                  <a:schemeClr val="tx2"/>
                </a:solidFill>
                <a:latin typeface="Arial" panose="020B0604020202020204" pitchFamily="34" charset="0"/>
                <a:cs typeface="Arial" panose="020B0604020202020204" pitchFamily="34" charset="0"/>
              </a:rPr>
              <a:t>PP, PE  (LD &amp; HD) PS, and PET.  PP is suitable for microwaves.</a:t>
            </a:r>
          </a:p>
          <a:p>
            <a:pPr algn="just" eaLnBrk="1" fontAlgn="auto" hangingPunct="1">
              <a:spcBef>
                <a:spcPts val="0"/>
              </a:spcBef>
              <a:spcAft>
                <a:spcPts val="0"/>
              </a:spcAft>
              <a:defRPr/>
            </a:pPr>
            <a:endParaRPr lang="en-US" sz="9600" dirty="0">
              <a:solidFill>
                <a:schemeClr val="tx2"/>
              </a:solidFill>
              <a:latin typeface="Arial" panose="020B0604020202020204" pitchFamily="34" charset="0"/>
              <a:cs typeface="Arial" panose="020B0604020202020204" pitchFamily="34" charset="0"/>
            </a:endParaRPr>
          </a:p>
          <a:p>
            <a:pPr algn="just" eaLnBrk="1" fontAlgn="auto" hangingPunct="1">
              <a:spcBef>
                <a:spcPts val="0"/>
              </a:spcBef>
              <a:spcAft>
                <a:spcPts val="0"/>
              </a:spcAft>
              <a:defRPr/>
            </a:pPr>
            <a:endParaRPr lang="en-US" sz="9600" dirty="0">
              <a:solidFill>
                <a:schemeClr val="tx2"/>
              </a:solidFill>
              <a:latin typeface="Arial" panose="020B0604020202020204" pitchFamily="34" charset="0"/>
              <a:cs typeface="Arial" panose="020B0604020202020204" pitchFamily="34" charset="0"/>
            </a:endParaRPr>
          </a:p>
          <a:p>
            <a:pPr algn="just" eaLnBrk="1" fontAlgn="auto" hangingPunct="1">
              <a:spcBef>
                <a:spcPts val="0"/>
              </a:spcBef>
              <a:spcAft>
                <a:spcPts val="0"/>
              </a:spcAft>
              <a:defRPr/>
            </a:pPr>
            <a:r>
              <a:rPr lang="en-US" sz="9600" dirty="0">
                <a:solidFill>
                  <a:schemeClr val="tx2"/>
                </a:solidFill>
                <a:latin typeface="Arial" panose="020B0604020202020204" pitchFamily="34" charset="0"/>
                <a:cs typeface="Arial" panose="020B0604020202020204" pitchFamily="34" charset="0"/>
              </a:rPr>
              <a:t>but now, PS low-density blends have been developed with heat deflection temperatures (HDTs) of 190°C, which is suitable for microwaves.</a:t>
            </a:r>
          </a:p>
          <a:p>
            <a:pPr eaLnBrk="1" fontAlgn="auto" hangingPunct="1">
              <a:spcBef>
                <a:spcPct val="20000"/>
              </a:spcBef>
              <a:spcAft>
                <a:spcPts val="0"/>
              </a:spcAft>
              <a:buClr>
                <a:schemeClr val="accent3"/>
              </a:buClr>
              <a:buSzPct val="95000"/>
              <a:buFont typeface="Wingdings 2"/>
              <a:buNone/>
              <a:defRPr/>
            </a:pPr>
            <a:endParaRPr lang="en-US" sz="9600" b="1" dirty="0">
              <a:solidFill>
                <a:srgbClr val="FFFF00"/>
              </a:solidFill>
              <a:latin typeface="+mn-lt"/>
              <a:cs typeface="+mn-cs"/>
            </a:endParaRPr>
          </a:p>
        </p:txBody>
      </p:sp>
      <p:sp>
        <p:nvSpPr>
          <p:cNvPr id="43014" name="AutoShape 7" descr="Image result for plastic bags">
            <a:extLst>
              <a:ext uri="{FF2B5EF4-FFF2-40B4-BE49-F238E27FC236}">
                <a16:creationId xmlns:a16="http://schemas.microsoft.com/office/drawing/2014/main" id="{518E5AD3-5B9E-5B45-82FA-55F8B854F86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3015" name="AutoShape 9" descr="Image result for plastic bags">
            <a:extLst>
              <a:ext uri="{FF2B5EF4-FFF2-40B4-BE49-F238E27FC236}">
                <a16:creationId xmlns:a16="http://schemas.microsoft.com/office/drawing/2014/main" id="{FE49471D-A9DD-8049-ADC4-0926CB79003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a:extLst>
              <a:ext uri="{FF2B5EF4-FFF2-40B4-BE49-F238E27FC236}">
                <a16:creationId xmlns:a16="http://schemas.microsoft.com/office/drawing/2014/main" id="{5D0B3829-5B6F-B242-A987-6EBA8674DBEC}"/>
              </a:ext>
            </a:extLst>
          </p:cNvPr>
          <p:cNvSpPr txBox="1">
            <a:spLocks noChangeArrowheads="1"/>
          </p:cNvSpPr>
          <p:nvPr/>
        </p:nvSpPr>
        <p:spPr bwMode="auto">
          <a:xfrm>
            <a:off x="468313" y="1227138"/>
            <a:ext cx="792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Tx/>
              <a:buNone/>
            </a:pPr>
            <a:r>
              <a:rPr lang="en-US" altLang="en-US" sz="2400"/>
              <a:t>  </a:t>
            </a:r>
          </a:p>
        </p:txBody>
      </p:sp>
      <p:sp>
        <p:nvSpPr>
          <p:cNvPr id="45059" name="TextBox 4">
            <a:extLst>
              <a:ext uri="{FF2B5EF4-FFF2-40B4-BE49-F238E27FC236}">
                <a16:creationId xmlns:a16="http://schemas.microsoft.com/office/drawing/2014/main" id="{32CD2B23-417B-9543-8079-8F42ED351833}"/>
              </a:ext>
            </a:extLst>
          </p:cNvPr>
          <p:cNvSpPr txBox="1">
            <a:spLocks noChangeArrowheads="1"/>
          </p:cNvSpPr>
          <p:nvPr/>
        </p:nvSpPr>
        <p:spPr bwMode="auto">
          <a:xfrm>
            <a:off x="1371600" y="0"/>
            <a:ext cx="6696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200" b="1" dirty="0">
                <a:solidFill>
                  <a:schemeClr val="tx2"/>
                </a:solidFill>
              </a:rPr>
              <a:t>Plastic–Food Interaction</a:t>
            </a:r>
            <a:endParaRPr lang="en-US" altLang="en-US" sz="3200" dirty="0">
              <a:solidFill>
                <a:schemeClr val="tx2"/>
              </a:solidFill>
            </a:endParaRPr>
          </a:p>
        </p:txBody>
      </p:sp>
      <p:sp>
        <p:nvSpPr>
          <p:cNvPr id="45060" name="TextBox 5">
            <a:extLst>
              <a:ext uri="{FF2B5EF4-FFF2-40B4-BE49-F238E27FC236}">
                <a16:creationId xmlns:a16="http://schemas.microsoft.com/office/drawing/2014/main" id="{8D123DA1-FDAB-934F-A55B-149ABAF718E8}"/>
              </a:ext>
            </a:extLst>
          </p:cNvPr>
          <p:cNvSpPr txBox="1">
            <a:spLocks noChangeArrowheads="1"/>
          </p:cNvSpPr>
          <p:nvPr/>
        </p:nvSpPr>
        <p:spPr bwMode="auto">
          <a:xfrm>
            <a:off x="381000" y="8382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1800" dirty="0"/>
              <a:t>  </a:t>
            </a:r>
            <a:r>
              <a:rPr lang="en-US" altLang="en-US" sz="2400" dirty="0">
                <a:solidFill>
                  <a:schemeClr val="tx2"/>
                </a:solidFill>
                <a:latin typeface="Arial" panose="020B0604020202020204" pitchFamily="34" charset="0"/>
                <a:cs typeface="Arial" panose="020B0604020202020204" pitchFamily="34" charset="0"/>
              </a:rPr>
              <a:t>Polymer  materials are not absolute barriers.</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Interactions occur between foods, packages, and polymer materials</a:t>
            </a:r>
          </a:p>
        </p:txBody>
      </p:sp>
      <p:sp>
        <p:nvSpPr>
          <p:cNvPr id="8" name="Rectangle 7">
            <a:extLst>
              <a:ext uri="{FF2B5EF4-FFF2-40B4-BE49-F238E27FC236}">
                <a16:creationId xmlns:a16="http://schemas.microsoft.com/office/drawing/2014/main" id="{78F926EE-20F8-BC47-AC55-91C44122A7F9}"/>
              </a:ext>
            </a:extLst>
          </p:cNvPr>
          <p:cNvSpPr/>
          <p:nvPr/>
        </p:nvSpPr>
        <p:spPr>
          <a:xfrm>
            <a:off x="304800" y="2133600"/>
            <a:ext cx="8610600" cy="3570208"/>
          </a:xfrm>
          <a:prstGeom prst="rect">
            <a:avLst/>
          </a:prstGeom>
        </p:spPr>
        <p:txBody>
          <a:bodyPr>
            <a:spAutoFit/>
          </a:bodyPr>
          <a:lstStyle/>
          <a:p>
            <a:pPr algn="just" eaLnBrk="1" fontAlgn="auto" hangingPunct="1">
              <a:spcBef>
                <a:spcPts val="0"/>
              </a:spcBef>
              <a:spcAft>
                <a:spcPts val="0"/>
              </a:spcAft>
              <a:defRPr/>
            </a:pPr>
            <a:r>
              <a:rPr lang="en-US" sz="2400" dirty="0">
                <a:solidFill>
                  <a:schemeClr val="tx2"/>
                </a:solidFill>
                <a:latin typeface="Arial" panose="020B0604020202020204" pitchFamily="34" charset="0"/>
                <a:cs typeface="Arial" panose="020B0604020202020204" pitchFamily="34" charset="0"/>
              </a:rPr>
              <a:t>In case of plastics, the major source of concern is the component migration. </a:t>
            </a:r>
          </a:p>
          <a:p>
            <a:pPr algn="just" eaLnBrk="1" fontAlgn="auto" hangingPunct="1">
              <a:spcBef>
                <a:spcPts val="0"/>
              </a:spcBef>
              <a:spcAft>
                <a:spcPts val="0"/>
              </a:spcAft>
              <a:defRPr/>
            </a:pPr>
            <a:endParaRPr lang="en-US" sz="2400" dirty="0">
              <a:latin typeface="+mn-lt"/>
              <a:cs typeface="+mn-cs"/>
            </a:endParaRPr>
          </a:p>
          <a:p>
            <a:pPr algn="just" eaLnBrk="1" fontAlgn="auto" hangingPunct="1">
              <a:spcBef>
                <a:spcPts val="0"/>
              </a:spcBef>
              <a:spcAft>
                <a:spcPts val="0"/>
              </a:spcAft>
              <a:defRPr/>
            </a:pPr>
            <a:r>
              <a:rPr lang="en-US" sz="2200" b="1" dirty="0">
                <a:solidFill>
                  <a:schemeClr val="tx2"/>
                </a:solidFill>
                <a:latin typeface="Arial" panose="020B0604020202020204" pitchFamily="34" charset="0"/>
                <a:cs typeface="Arial" panose="020B0604020202020204" pitchFamily="34" charset="0"/>
              </a:rPr>
              <a:t>Migration from plastics is mainly due to: </a:t>
            </a:r>
          </a:p>
          <a:p>
            <a:pPr marL="457200" indent="-457200" algn="just" eaLnBrk="1" fontAlgn="auto" hangingPunct="1">
              <a:spcBef>
                <a:spcPts val="0"/>
              </a:spcBef>
              <a:spcAft>
                <a:spcPts val="0"/>
              </a:spcAft>
              <a:defRPr/>
            </a:pPr>
            <a:r>
              <a:rPr lang="en-US" sz="2200" dirty="0">
                <a:solidFill>
                  <a:schemeClr val="tx2"/>
                </a:solidFill>
                <a:latin typeface="Arial" panose="020B0604020202020204" pitchFamily="34" charset="0"/>
                <a:cs typeface="Arial" panose="020B0604020202020204" pitchFamily="34" charset="0"/>
              </a:rPr>
              <a:t>1- residual components and reactants from the manufacturing process</a:t>
            </a:r>
          </a:p>
          <a:p>
            <a:pPr marL="457200" indent="-457200" algn="just" eaLnBrk="1" fontAlgn="auto" hangingPunct="1">
              <a:spcBef>
                <a:spcPts val="0"/>
              </a:spcBef>
              <a:spcAft>
                <a:spcPts val="0"/>
              </a:spcAft>
              <a:defRPr/>
            </a:pPr>
            <a:r>
              <a:rPr lang="en-US" sz="2200" dirty="0">
                <a:solidFill>
                  <a:schemeClr val="tx2"/>
                </a:solidFill>
                <a:latin typeface="Arial" panose="020B0604020202020204" pitchFamily="34" charset="0"/>
                <a:cs typeface="Arial" panose="020B0604020202020204" pitchFamily="34" charset="0"/>
              </a:rPr>
              <a:t>2- compounds formed during conversion into packaging materials and packages,</a:t>
            </a:r>
          </a:p>
          <a:p>
            <a:pPr marL="457200" indent="-457200" algn="just" eaLnBrk="1" fontAlgn="auto" hangingPunct="1">
              <a:spcBef>
                <a:spcPts val="0"/>
              </a:spcBef>
              <a:spcAft>
                <a:spcPts val="0"/>
              </a:spcAft>
              <a:defRPr/>
            </a:pPr>
            <a:r>
              <a:rPr lang="en-US" sz="2200" dirty="0">
                <a:solidFill>
                  <a:schemeClr val="tx2"/>
                </a:solidFill>
                <a:latin typeface="Arial" panose="020B0604020202020204" pitchFamily="34" charset="0"/>
                <a:cs typeface="Arial" panose="020B0604020202020204" pitchFamily="34" charset="0"/>
              </a:rPr>
              <a:t>3-  additives incorporated</a:t>
            </a:r>
          </a:p>
          <a:p>
            <a:pPr marL="457200" indent="-457200" algn="just" eaLnBrk="1" fontAlgn="auto" hangingPunct="1">
              <a:spcBef>
                <a:spcPts val="0"/>
              </a:spcBef>
              <a:spcAft>
                <a:spcPts val="0"/>
              </a:spcAft>
              <a:defRPr/>
            </a:pPr>
            <a:r>
              <a:rPr lang="en-US" sz="2200" dirty="0">
                <a:solidFill>
                  <a:schemeClr val="tx2"/>
                </a:solidFill>
                <a:latin typeface="Arial" panose="020B0604020202020204" pitchFamily="34" charset="0"/>
                <a:cs typeface="Arial" panose="020B0604020202020204" pitchFamily="34" charset="0"/>
              </a:rPr>
              <a:t>4- adhesives used during conversion.</a:t>
            </a:r>
          </a:p>
        </p:txBody>
      </p:sp>
      <p:sp>
        <p:nvSpPr>
          <p:cNvPr id="45062" name="Rectangle 8">
            <a:extLst>
              <a:ext uri="{FF2B5EF4-FFF2-40B4-BE49-F238E27FC236}">
                <a16:creationId xmlns:a16="http://schemas.microsoft.com/office/drawing/2014/main" id="{E67DE8EB-329C-6141-B1B5-83EDAFF6C09B}"/>
              </a:ext>
            </a:extLst>
          </p:cNvPr>
          <p:cNvSpPr>
            <a:spLocks noChangeArrowheads="1"/>
          </p:cNvSpPr>
          <p:nvPr/>
        </p:nvSpPr>
        <p:spPr bwMode="auto">
          <a:xfrm>
            <a:off x="304800" y="5410200"/>
            <a:ext cx="8610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Other factors includes crystallinity of polymers, glass–rubber transition, environmental conditions, and composition of packaged food.</a:t>
            </a:r>
            <a:endParaRPr lang="fa-IR" altLang="en-US" sz="2400" dirty="0">
              <a:solidFill>
                <a:schemeClr val="tx2"/>
              </a:solidFill>
              <a:latin typeface="Arial" panose="020B0604020202020204" pitchFamily="34" charset="0"/>
              <a:ea typeface="Majalla UI"/>
              <a:cs typeface="Arial" panose="020B0604020202020204" pitchFamily="34"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8" descr="https://s-media-cache-ak0.pinimg.com/236x/c7/8c/bb/c78cbbde90d9c351c8ec92a72eb1c8d0.jpg">
            <a:extLst>
              <a:ext uri="{FF2B5EF4-FFF2-40B4-BE49-F238E27FC236}">
                <a16:creationId xmlns:a16="http://schemas.microsoft.com/office/drawing/2014/main" id="{09D011C8-9B2C-B349-936F-1E9B133EB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0"/>
            <a:ext cx="6499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C8E58-AD05-B840-9477-9537C71E2410}"/>
              </a:ext>
            </a:extLst>
          </p:cNvPr>
          <p:cNvSpPr>
            <a:spLocks noGrp="1"/>
          </p:cNvSpPr>
          <p:nvPr>
            <p:ph idx="1"/>
          </p:nvPr>
        </p:nvSpPr>
        <p:spPr/>
        <p:txBody>
          <a:bodyPr>
            <a:normAutofit lnSpcReduction="10000"/>
          </a:bodyPr>
          <a:lstStyle/>
          <a:p>
            <a:r>
              <a:rPr lang="en-GB" dirty="0"/>
              <a:t>Is there a raw material already in use that has the same or similar characteristics?</a:t>
            </a:r>
          </a:p>
          <a:p>
            <a:r>
              <a:rPr lang="en-GB" b="1" dirty="0"/>
              <a:t>If so: </a:t>
            </a:r>
            <a:r>
              <a:rPr lang="en-GB" dirty="0"/>
              <a:t>Don’t add unnecessary complexity.</a:t>
            </a:r>
          </a:p>
          <a:p>
            <a:r>
              <a:rPr lang="en-GB" b="1" dirty="0"/>
              <a:t>Resource: </a:t>
            </a:r>
            <a:r>
              <a:rPr lang="en-GB" dirty="0"/>
              <a:t>List of existing approved materials and their specifications.</a:t>
            </a:r>
          </a:p>
          <a:p>
            <a:r>
              <a:rPr lang="en-GB" dirty="0"/>
              <a:t>Is this a raw agricultural item, commodity item, or one that has a standard of identity?</a:t>
            </a:r>
          </a:p>
          <a:p>
            <a:r>
              <a:rPr lang="en-GB" b="1" dirty="0"/>
              <a:t>If so: </a:t>
            </a:r>
            <a:r>
              <a:rPr lang="en-GB" dirty="0"/>
              <a:t>Develop a general specification that can be used between multiple potential suppliers.</a:t>
            </a:r>
          </a:p>
          <a:p>
            <a:r>
              <a:rPr lang="en-GB" b="1" dirty="0"/>
              <a:t>Resources: </a:t>
            </a:r>
            <a:r>
              <a:rPr lang="en-GB" dirty="0"/>
              <a:t>Supplier technical information, the standard of identity, food action defect level from regulations, comparison of different suppliers’ specifications from the Internet.</a:t>
            </a:r>
          </a:p>
          <a:p>
            <a:endParaRPr lang="en-NG" dirty="0"/>
          </a:p>
        </p:txBody>
      </p:sp>
      <p:sp>
        <p:nvSpPr>
          <p:cNvPr id="3" name="Footer Placeholder 2">
            <a:extLst>
              <a:ext uri="{FF2B5EF4-FFF2-40B4-BE49-F238E27FC236}">
                <a16:creationId xmlns:a16="http://schemas.microsoft.com/office/drawing/2014/main" id="{6F185255-0858-654C-892E-B69015FDCF20}"/>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E869AAF-4500-5048-8137-6C388A623A93}"/>
              </a:ext>
            </a:extLst>
          </p:cNvPr>
          <p:cNvSpPr>
            <a:spLocks noGrp="1"/>
          </p:cNvSpPr>
          <p:nvPr>
            <p:ph type="sldNum" sz="quarter" idx="12"/>
          </p:nvPr>
        </p:nvSpPr>
        <p:spPr/>
        <p:txBody>
          <a:bodyPr/>
          <a:lstStyle/>
          <a:p>
            <a:r>
              <a:rPr lang="en-US"/>
              <a:t>Slide </a:t>
            </a:r>
            <a:fld id="{A87E5FC1-1D42-364E-A87E-675D1BF38847}" type="slidenum">
              <a:rPr lang="en-US" smtClean="0"/>
              <a:pPr/>
              <a:t>6</a:t>
            </a:fld>
            <a:endParaRPr lang="en-US"/>
          </a:p>
        </p:txBody>
      </p:sp>
      <p:sp>
        <p:nvSpPr>
          <p:cNvPr id="5" name="Content Placeholder 4">
            <a:extLst>
              <a:ext uri="{FF2B5EF4-FFF2-40B4-BE49-F238E27FC236}">
                <a16:creationId xmlns:a16="http://schemas.microsoft.com/office/drawing/2014/main" id="{D3CDD38B-E063-4842-B095-0D390670A2A4}"/>
              </a:ext>
            </a:extLst>
          </p:cNvPr>
          <p:cNvSpPr>
            <a:spLocks noGrp="1"/>
          </p:cNvSpPr>
          <p:nvPr>
            <p:ph idx="13"/>
          </p:nvPr>
        </p:nvSpPr>
        <p:spPr/>
        <p:txBody>
          <a:bodyPr/>
          <a:lstStyle/>
          <a:p>
            <a:r>
              <a:rPr lang="en-GB" b="1" dirty="0"/>
              <a:t>Considerations in Selection of Raw Materials</a:t>
            </a:r>
            <a:endParaRPr lang="en-NG" dirty="0"/>
          </a:p>
        </p:txBody>
      </p:sp>
    </p:spTree>
    <p:extLst>
      <p:ext uri="{BB962C8B-B14F-4D97-AF65-F5344CB8AC3E}">
        <p14:creationId xmlns:p14="http://schemas.microsoft.com/office/powerpoint/2010/main" val="10641053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2">
            <a:extLst>
              <a:ext uri="{FF2B5EF4-FFF2-40B4-BE49-F238E27FC236}">
                <a16:creationId xmlns:a16="http://schemas.microsoft.com/office/drawing/2014/main" id="{18176C21-162F-E745-8BE3-E0F218BEDEC5}"/>
              </a:ext>
            </a:extLst>
          </p:cNvPr>
          <p:cNvSpPr>
            <a:spLocks noGrp="1"/>
          </p:cNvSpPr>
          <p:nvPr>
            <p:ph type="body" idx="1"/>
          </p:nvPr>
        </p:nvSpPr>
        <p:spPr>
          <a:xfrm>
            <a:off x="285750" y="0"/>
            <a:ext cx="8208963" cy="720725"/>
          </a:xfrm>
        </p:spPr>
        <p:txBody>
          <a:bodyPr/>
          <a:lstStyle/>
          <a:p>
            <a:pPr algn="ctr" eaLnBrk="1" hangingPunct="1"/>
            <a:r>
              <a:rPr lang="en-US" altLang="en-US" sz="3200" b="1" dirty="0">
                <a:solidFill>
                  <a:schemeClr val="tx2"/>
                </a:solidFill>
                <a:latin typeface="Arial" panose="020B0604020202020204" pitchFamily="34" charset="0"/>
                <a:cs typeface="Arial" panose="020B0604020202020204" pitchFamily="34" charset="0"/>
              </a:rPr>
              <a:t>Metals (Steel, Tin, Aluminum)</a:t>
            </a:r>
            <a:endParaRPr lang="en-US" altLang="en-US" sz="3200" dirty="0">
              <a:solidFill>
                <a:schemeClr val="tx2"/>
              </a:solidFill>
              <a:latin typeface="Arial" panose="020B0604020202020204" pitchFamily="34" charset="0"/>
              <a:cs typeface="Arial" panose="020B0604020202020204" pitchFamily="34" charset="0"/>
            </a:endParaRPr>
          </a:p>
        </p:txBody>
      </p:sp>
      <p:sp>
        <p:nvSpPr>
          <p:cNvPr id="49155" name="TextBox 3">
            <a:extLst>
              <a:ext uri="{FF2B5EF4-FFF2-40B4-BE49-F238E27FC236}">
                <a16:creationId xmlns:a16="http://schemas.microsoft.com/office/drawing/2014/main" id="{1A81B8DC-BFC4-1847-9162-4B71D6BC0F14}"/>
              </a:ext>
            </a:extLst>
          </p:cNvPr>
          <p:cNvSpPr txBox="1">
            <a:spLocks noChangeArrowheads="1"/>
          </p:cNvSpPr>
          <p:nvPr/>
        </p:nvSpPr>
        <p:spPr bwMode="auto">
          <a:xfrm>
            <a:off x="0" y="571500"/>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Steel, tin, and aluminum are used mainly for canned foods and beverages. The most common use of metals for packaging is in tin-coated steel and aluminum cans.</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The principal advantages of metal cans are their strength providing mechanical protection, effective barrier properties, and resistance to high temperatures providing stability during processing.</a:t>
            </a:r>
          </a:p>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it is an advantage for light-sensitive products.</a:t>
            </a:r>
          </a:p>
          <a:p>
            <a:pPr algn="just" eaLnBrk="1" hangingPunct="1">
              <a:spcBef>
                <a:spcPct val="0"/>
              </a:spcBef>
              <a:buClrTx/>
              <a:buSzTx/>
              <a:buFontTx/>
              <a:buNone/>
            </a:pPr>
            <a:endParaRPr lang="en-US" altLang="en-US" sz="2400" dirty="0"/>
          </a:p>
          <a:p>
            <a:pPr algn="just" eaLnBrk="1" hangingPunct="1">
              <a:spcBef>
                <a:spcPct val="0"/>
              </a:spcBef>
              <a:buClrTx/>
              <a:buSzTx/>
              <a:buFontTx/>
              <a:buNone/>
            </a:pPr>
            <a:endParaRPr lang="en-US" altLang="en-US" sz="2400" dirty="0"/>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disadvantage in that contents are: invisible, heavy mass, high cost, and tendency to interact with contents and environment (internal and external corrosion)</a:t>
            </a:r>
          </a:p>
        </p:txBody>
      </p:sp>
      <p:pic>
        <p:nvPicPr>
          <p:cNvPr id="49156" name="Picture 2" descr="C:\Users\Administrator\Desktop\PACKAGING\images (11).jpg">
            <a:extLst>
              <a:ext uri="{FF2B5EF4-FFF2-40B4-BE49-F238E27FC236}">
                <a16:creationId xmlns:a16="http://schemas.microsoft.com/office/drawing/2014/main" id="{271460B1-298E-694B-9526-5BACB6578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810000"/>
            <a:ext cx="1981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4136C726-CA75-B042-8E20-C216F342FFD8}"/>
              </a:ext>
            </a:extLst>
          </p:cNvPr>
          <p:cNvSpPr>
            <a:spLocks noChangeArrowheads="1"/>
          </p:cNvSpPr>
          <p:nvPr/>
        </p:nvSpPr>
        <p:spPr bwMode="auto">
          <a:xfrm>
            <a:off x="0" y="714375"/>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The steel can provide almost perfect barrier protection and, due to its structural strength and ability to handle pressure, can be retorted (cooked under pressure) after sealing .</a:t>
            </a:r>
          </a:p>
        </p:txBody>
      </p:sp>
      <p:pic>
        <p:nvPicPr>
          <p:cNvPr id="51203" name="Picture 2" descr="C:\Users\Administrator\Desktop\PACKAGING\images (8).jpg">
            <a:extLst>
              <a:ext uri="{FF2B5EF4-FFF2-40B4-BE49-F238E27FC236}">
                <a16:creationId xmlns:a16="http://schemas.microsoft.com/office/drawing/2014/main" id="{86DBF019-D8C8-8842-A269-EDC123B24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3214688"/>
            <a:ext cx="5072063"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2">
            <a:extLst>
              <a:ext uri="{FF2B5EF4-FFF2-40B4-BE49-F238E27FC236}">
                <a16:creationId xmlns:a16="http://schemas.microsoft.com/office/drawing/2014/main" id="{43B10571-1BE4-3A47-82AC-1BC8DD8B2F15}"/>
              </a:ext>
            </a:extLst>
          </p:cNvPr>
          <p:cNvSpPr>
            <a:spLocks noGrp="1"/>
          </p:cNvSpPr>
          <p:nvPr>
            <p:ph type="body" idx="1"/>
          </p:nvPr>
        </p:nvSpPr>
        <p:spPr>
          <a:xfrm>
            <a:off x="533400" y="228600"/>
            <a:ext cx="8153400" cy="5786438"/>
          </a:xfrm>
        </p:spPr>
        <p:txBody>
          <a:bodyPr>
            <a:normAutofit lnSpcReduction="10000"/>
          </a:bodyPr>
          <a:lstStyle/>
          <a:p>
            <a:pPr algn="just" eaLnBrk="1" hangingPunct="1"/>
            <a:r>
              <a:rPr lang="en-US" altLang="en-US" sz="3600" b="1" dirty="0">
                <a:solidFill>
                  <a:srgbClr val="FFFF00"/>
                </a:solidFill>
              </a:rPr>
              <a:t>                </a:t>
            </a:r>
            <a:r>
              <a:rPr lang="en-US" altLang="en-US" sz="3600" b="1" dirty="0">
                <a:solidFill>
                  <a:schemeClr val="tx2"/>
                </a:solidFill>
                <a:latin typeface="Arial" panose="020B0604020202020204" pitchFamily="34" charset="0"/>
                <a:cs typeface="Arial" panose="020B0604020202020204" pitchFamily="34" charset="0"/>
              </a:rPr>
              <a:t>Metal–Food Interaction:</a:t>
            </a:r>
          </a:p>
          <a:p>
            <a:pPr algn="just" eaLnBrk="1" hangingPunct="1"/>
            <a:endParaRPr lang="en-US" altLang="en-US" sz="3200" dirty="0"/>
          </a:p>
          <a:p>
            <a:pPr algn="just" eaLnBrk="1" hangingPunct="1">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Corrosion is the destructive attack on a metal through the chemical or electrochemical reaction with the environment. Since steel corrodes rapidly in the presence of acidic substances, the tin acts as a barrier.</a:t>
            </a:r>
          </a:p>
          <a:p>
            <a:pPr algn="just" eaLnBrk="1" hangingPunct="1"/>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Some cans are lacquered internally for high-acid products (pH &lt; 3) or for products that change color in the presence of tin. </a:t>
            </a:r>
          </a:p>
          <a:p>
            <a:pPr algn="just" eaLnBrk="1" hangingPunct="1"/>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Foods that contain sulfur produce a </a:t>
            </a:r>
          </a:p>
          <a:p>
            <a:pPr algn="just" eaLnBrk="1" hangingPunct="1"/>
            <a:r>
              <a:rPr lang="en-US" altLang="en-US" sz="2400" dirty="0">
                <a:solidFill>
                  <a:schemeClr val="tx2"/>
                </a:solidFill>
                <a:latin typeface="Arial" panose="020B0604020202020204" pitchFamily="34" charset="0"/>
                <a:cs typeface="Arial" panose="020B0604020202020204" pitchFamily="34" charset="0"/>
              </a:rPr>
              <a:t>blackening of the tin.</a:t>
            </a:r>
          </a:p>
          <a:p>
            <a:pPr algn="just" eaLnBrk="1" hangingPunct="1"/>
            <a:r>
              <a:rPr lang="en-US" altLang="en-US" sz="2400" dirty="0">
                <a:solidFill>
                  <a:schemeClr val="tx2"/>
                </a:solidFill>
                <a:latin typeface="Arial" panose="020B0604020202020204" pitchFamily="34" charset="0"/>
                <a:cs typeface="Arial" panose="020B0604020202020204" pitchFamily="34" charset="0"/>
              </a:rPr>
              <a:t> </a:t>
            </a:r>
          </a:p>
        </p:txBody>
      </p:sp>
      <p:pic>
        <p:nvPicPr>
          <p:cNvPr id="52227" name="Picture 2" descr="C:\Users\Administrator\Desktop\PACKAGING\images (10).jpg">
            <a:extLst>
              <a:ext uri="{FF2B5EF4-FFF2-40B4-BE49-F238E27FC236}">
                <a16:creationId xmlns:a16="http://schemas.microsoft.com/office/drawing/2014/main" id="{E792791C-8E52-9B4A-B381-76792AFCA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419600"/>
            <a:ext cx="2500313"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60F0-C72F-D942-83BC-5C3FB6647B25}"/>
              </a:ext>
            </a:extLst>
          </p:cNvPr>
          <p:cNvSpPr>
            <a:spLocks noGrp="1"/>
          </p:cNvSpPr>
          <p:nvPr>
            <p:ph type="title"/>
          </p:nvPr>
        </p:nvSpPr>
        <p:spPr>
          <a:xfrm>
            <a:off x="2819400" y="228600"/>
            <a:ext cx="2928958" cy="576064"/>
          </a:xfrm>
          <a:ln>
            <a:miter lim="800000"/>
            <a:headEnd/>
            <a:tailEnd/>
          </a:ln>
        </p:spPr>
        <p:txBody>
          <a:bodyPr>
            <a:normAutofit fontScale="90000"/>
          </a:bodyPr>
          <a:lstStyle/>
          <a:p>
            <a:pPr algn="ctr" eaLnBrk="1" fontAlgn="auto" hangingPunct="1">
              <a:spcAft>
                <a:spcPts val="0"/>
              </a:spcAft>
              <a:defRPr/>
            </a:pPr>
            <a:r>
              <a:rPr sz="3600" dirty="0">
                <a:solidFill>
                  <a:schemeClr val="tx2"/>
                </a:solidFill>
                <a:effectLst/>
                <a:latin typeface="Arial" panose="020B0604020202020204" pitchFamily="34" charset="0"/>
                <a:cs typeface="Arial" panose="020B0604020202020204" pitchFamily="34" charset="0"/>
              </a:rPr>
              <a:t>Glass</a:t>
            </a:r>
          </a:p>
        </p:txBody>
      </p:sp>
      <p:sp>
        <p:nvSpPr>
          <p:cNvPr id="54275" name="Text Placeholder 2">
            <a:extLst>
              <a:ext uri="{FF2B5EF4-FFF2-40B4-BE49-F238E27FC236}">
                <a16:creationId xmlns:a16="http://schemas.microsoft.com/office/drawing/2014/main" id="{12FEF82E-0AF3-A049-9EC6-F87564B1FC62}"/>
              </a:ext>
            </a:extLst>
          </p:cNvPr>
          <p:cNvSpPr>
            <a:spLocks noGrp="1"/>
          </p:cNvSpPr>
          <p:nvPr>
            <p:ph type="body" idx="1"/>
          </p:nvPr>
        </p:nvSpPr>
        <p:spPr>
          <a:xfrm>
            <a:off x="381000" y="533400"/>
            <a:ext cx="8458200" cy="5715000"/>
          </a:xfrm>
        </p:spPr>
        <p:txBody>
          <a:bodyPr>
            <a:normAutofit lnSpcReduction="10000"/>
          </a:bodyPr>
          <a:lstStyle/>
          <a:p>
            <a:pPr algn="just" eaLnBrk="1" hangingPunct="1"/>
            <a:r>
              <a:rPr lang="en-US" altLang="en-US" sz="2400" u="sng" dirty="0">
                <a:solidFill>
                  <a:schemeClr val="tx2"/>
                </a:solidFill>
                <a:latin typeface="Arial" panose="020B0604020202020204" pitchFamily="34" charset="0"/>
                <a:cs typeface="Arial" panose="020B0604020202020204" pitchFamily="34" charset="0"/>
              </a:rPr>
              <a:t>Advantages:</a:t>
            </a: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Glass containers used to be and still are considered a prestigious means of packaging, and serve for the most expensive wines, liqueurs, perfumes, and cosmetics.</a:t>
            </a:r>
          </a:p>
          <a:p>
            <a:pPr algn="just" eaLnBrk="1" hangingPunct="1">
              <a:buFont typeface="Wingdings" pitchFamily="2" charset="2"/>
              <a:buChar char="Ø"/>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It is highly inert, impermeable to gases and vapors, and amenable to the most diverse shaping. It is an excellent oxygen barrier and completely neutral in contact with foods</a:t>
            </a:r>
          </a:p>
          <a:p>
            <a:pPr algn="just" eaLnBrk="1" hangingPunct="1">
              <a:buFont typeface="Wingdings" pitchFamily="2" charset="2"/>
              <a:buChar char="Ø"/>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It has the advantage of transparency, but where required it can be given different desired colors.</a:t>
            </a:r>
          </a:p>
          <a:p>
            <a:pPr algn="just" eaLnBrk="1" hangingPunct="1">
              <a:buFont typeface="Wingdings" pitchFamily="2" charset="2"/>
              <a:buChar char="Ø"/>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It has complete as well as selective light protection properties.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Placeholder 2">
            <a:extLst>
              <a:ext uri="{FF2B5EF4-FFF2-40B4-BE49-F238E27FC236}">
                <a16:creationId xmlns:a16="http://schemas.microsoft.com/office/drawing/2014/main" id="{F7BF5B7D-88C3-9B4E-A75F-5BEAD7184C0A}"/>
              </a:ext>
            </a:extLst>
          </p:cNvPr>
          <p:cNvSpPr>
            <a:spLocks noGrp="1"/>
          </p:cNvSpPr>
          <p:nvPr>
            <p:ph type="body" idx="1"/>
          </p:nvPr>
        </p:nvSpPr>
        <p:spPr>
          <a:xfrm>
            <a:off x="457200" y="304800"/>
            <a:ext cx="7848600" cy="1905000"/>
          </a:xfrm>
        </p:spPr>
        <p:txBody>
          <a:bodyPr>
            <a:normAutofit fontScale="92500" lnSpcReduction="20000"/>
          </a:bodyPr>
          <a:lstStyle/>
          <a:p>
            <a:pPr eaLnBrk="1" hangingPunct="1"/>
            <a:r>
              <a:rPr lang="en-US" altLang="en-US" sz="3200" b="1" dirty="0">
                <a:solidFill>
                  <a:schemeClr val="tx2"/>
                </a:solidFill>
                <a:latin typeface="Arial" panose="020B0604020202020204" pitchFamily="34" charset="0"/>
                <a:cs typeface="Arial" panose="020B0604020202020204" pitchFamily="34" charset="0"/>
              </a:rPr>
              <a:t>Disadvantages are :</a:t>
            </a:r>
          </a:p>
          <a:p>
            <a:pPr eaLnBrk="1" hangingPunct="1"/>
            <a:endParaRPr lang="en-US" altLang="en-US" sz="2000" dirty="0"/>
          </a:p>
          <a:p>
            <a:pPr marL="342900" indent="-342900" algn="just" eaLnBrk="1" hangingPunct="1">
              <a:buFont typeface="Wingdings" pitchFamily="2" charset="2"/>
              <a:buChar char="Ø"/>
            </a:pPr>
            <a:r>
              <a:rPr lang="en-US" altLang="en-US" sz="2400" dirty="0"/>
              <a:t>  </a:t>
            </a:r>
            <a:r>
              <a:rPr lang="en-US" altLang="en-US" sz="2600" dirty="0">
                <a:solidFill>
                  <a:schemeClr val="tx2"/>
                </a:solidFill>
                <a:latin typeface="Arial" panose="020B0604020202020204" pitchFamily="34" charset="0"/>
                <a:cs typeface="Arial" panose="020B0604020202020204" pitchFamily="34" charset="0"/>
              </a:rPr>
              <a:t>fragility, heavy mass, and high energy requirement during</a:t>
            </a:r>
          </a:p>
          <a:p>
            <a:pPr algn="just" eaLnBrk="1" hangingPunct="1"/>
            <a:r>
              <a:rPr lang="en-US" altLang="en-US" sz="2600" dirty="0">
                <a:solidFill>
                  <a:schemeClr val="tx2"/>
                </a:solidFill>
                <a:latin typeface="Arial" panose="020B0604020202020204" pitchFamily="34" charset="0"/>
                <a:cs typeface="Arial" panose="020B0604020202020204" pitchFamily="34" charset="0"/>
              </a:rPr>
              <a:t>manufacturing. </a:t>
            </a:r>
          </a:p>
        </p:txBody>
      </p:sp>
      <p:sp>
        <p:nvSpPr>
          <p:cNvPr id="56323" name="TextBox 3">
            <a:extLst>
              <a:ext uri="{FF2B5EF4-FFF2-40B4-BE49-F238E27FC236}">
                <a16:creationId xmlns:a16="http://schemas.microsoft.com/office/drawing/2014/main" id="{A99E02AB-2195-AA4A-8F03-902EB7FB7919}"/>
              </a:ext>
            </a:extLst>
          </p:cNvPr>
          <p:cNvSpPr txBox="1">
            <a:spLocks noChangeArrowheads="1"/>
          </p:cNvSpPr>
          <p:nvPr/>
        </p:nvSpPr>
        <p:spPr bwMode="auto">
          <a:xfrm>
            <a:off x="381000" y="2819400"/>
            <a:ext cx="838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dirty="0"/>
              <a:t>  </a:t>
            </a:r>
            <a:r>
              <a:rPr lang="en-US" altLang="en-US" sz="2400" dirty="0">
                <a:solidFill>
                  <a:schemeClr val="tx2"/>
                </a:solidFill>
                <a:latin typeface="Arial" panose="020B0604020202020204" pitchFamily="34" charset="0"/>
                <a:cs typeface="Arial" panose="020B0604020202020204" pitchFamily="34" charset="0"/>
              </a:rPr>
              <a:t>The main uses of glass for packaging are in milk bottles, condiments, baby foods, instant coffee, and drinks.</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Glass is not used for frozen products, or for ground or roasted coffee because of breakage costs and the difficulty of vacuum flushing.</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713D8F-F751-5141-8761-FCE4D314DFB6}"/>
              </a:ext>
            </a:extLst>
          </p:cNvPr>
          <p:cNvSpPr>
            <a:spLocks noGrp="1"/>
          </p:cNvSpPr>
          <p:nvPr>
            <p:ph type="body" idx="1"/>
          </p:nvPr>
        </p:nvSpPr>
        <p:spPr>
          <a:xfrm>
            <a:off x="609600" y="533400"/>
            <a:ext cx="7696200" cy="576263"/>
          </a:xfrm>
        </p:spPr>
        <p:txBody>
          <a:bodyPr>
            <a:normAutofit lnSpcReduction="10000"/>
          </a:bodyPr>
          <a:lstStyle/>
          <a:p>
            <a:pPr algn="ctr" eaLnBrk="1" fontAlgn="auto" hangingPunct="1">
              <a:spcAft>
                <a:spcPts val="0"/>
              </a:spcAft>
              <a:buClr>
                <a:schemeClr val="accent3"/>
              </a:buClr>
              <a:buFont typeface="Wingdings 2"/>
              <a:buNone/>
              <a:defRPr/>
            </a:pPr>
            <a:r>
              <a:rPr lang="en-US" sz="3200" b="1" dirty="0">
                <a:solidFill>
                  <a:schemeClr val="tx2"/>
                </a:solidFill>
                <a:latin typeface="Arial" panose="020B0604020202020204" pitchFamily="34" charset="0"/>
                <a:cs typeface="Arial" panose="020B0604020202020204" pitchFamily="34" charset="0"/>
              </a:rPr>
              <a:t>Timber, Cardboard, and Papers</a:t>
            </a:r>
            <a:endParaRPr lang="en-US" sz="3200" dirty="0">
              <a:solidFill>
                <a:schemeClr val="tx2"/>
              </a:solidFill>
              <a:latin typeface="Arial" panose="020B0604020202020204" pitchFamily="34" charset="0"/>
              <a:cs typeface="Arial" panose="020B0604020202020204" pitchFamily="34" charset="0"/>
            </a:endParaRPr>
          </a:p>
        </p:txBody>
      </p:sp>
      <p:sp>
        <p:nvSpPr>
          <p:cNvPr id="58371" name="TextBox 3">
            <a:extLst>
              <a:ext uri="{FF2B5EF4-FFF2-40B4-BE49-F238E27FC236}">
                <a16:creationId xmlns:a16="http://schemas.microsoft.com/office/drawing/2014/main" id="{14782E27-DA6D-E04A-99CF-1C5A471235E7}"/>
              </a:ext>
            </a:extLst>
          </p:cNvPr>
          <p:cNvSpPr txBox="1">
            <a:spLocks noChangeArrowheads="1"/>
          </p:cNvSpPr>
          <p:nvPr/>
        </p:nvSpPr>
        <p:spPr bwMode="auto">
          <a:xfrm>
            <a:off x="533400" y="1295400"/>
            <a:ext cx="80772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 typeface="Wingdings" pitchFamily="2" charset="2"/>
              <a:buChar char="Ø"/>
            </a:pPr>
            <a:r>
              <a:rPr lang="en-US" altLang="en-US" sz="2400" b="1" dirty="0"/>
              <a:t>  </a:t>
            </a:r>
            <a:r>
              <a:rPr lang="en-US" altLang="en-US" sz="2400" dirty="0">
                <a:solidFill>
                  <a:schemeClr val="tx2"/>
                </a:solidFill>
                <a:latin typeface="Arial" panose="020B0604020202020204" pitchFamily="34" charset="0"/>
                <a:cs typeface="Arial" panose="020B0604020202020204" pitchFamily="34" charset="0"/>
              </a:rPr>
              <a:t>Pulp products are widely used in food packaging in the form of different kinds of paper, paperboard, laminates, and corrugated board. </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The main advantages of paper are its low cost, low mass, relatively high stiffness, and excellent printability; </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the main disadvantage is its high sensitivity to moisture, reflected in close dependence on the relative humidity of the environment.</a:t>
            </a:r>
          </a:p>
          <a:p>
            <a:pPr algn="just" eaLnBrk="1" hangingPunct="1">
              <a:spcBef>
                <a:spcPct val="0"/>
              </a:spcBef>
              <a:buClrTx/>
              <a:buSzTx/>
              <a:buFontTx/>
              <a:buNone/>
            </a:pPr>
            <a:endParaRPr lang="en-US" altLang="en-US" sz="2400" dirty="0">
              <a:solidFill>
                <a:schemeClr val="tx2"/>
              </a:solidFill>
              <a:latin typeface="Arial" panose="020B0604020202020204" pitchFamily="34" charset="0"/>
              <a:cs typeface="Arial" panose="020B0604020202020204" pitchFamily="34" charset="0"/>
            </a:endParaRPr>
          </a:p>
          <a:p>
            <a:pPr algn="just" eaLnBrk="1" hangingPunct="1">
              <a:spcBef>
                <a:spcPct val="0"/>
              </a:spcBef>
              <a:buClrTx/>
              <a:buSzTx/>
              <a:buFont typeface="Wingdings" pitchFamily="2" charset="2"/>
              <a:buChar char="Ø"/>
            </a:pPr>
            <a:r>
              <a:rPr lang="en-US" altLang="en-US" sz="2400" dirty="0">
                <a:solidFill>
                  <a:schemeClr val="tx2"/>
                </a:solidFill>
                <a:latin typeface="Arial" panose="020B0604020202020204" pitchFamily="34" charset="0"/>
                <a:cs typeface="Arial" panose="020B0604020202020204" pitchFamily="34" charset="0"/>
              </a:rPr>
              <a:t>  The basic raw material for papermaking is cellulose.</a:t>
            </a:r>
          </a:p>
          <a:p>
            <a:pPr algn="just" eaLnBrk="1" hangingPunct="1">
              <a:spcBef>
                <a:spcPct val="0"/>
              </a:spcBef>
              <a:buClrTx/>
              <a:buSzTx/>
              <a:buFontTx/>
              <a:buNone/>
            </a:pPr>
            <a:endParaRPr lang="en-US" altLang="en-US" sz="2400" b="1"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A2BC-B9B0-4747-AB2E-896E60C1AD93}"/>
              </a:ext>
            </a:extLst>
          </p:cNvPr>
          <p:cNvSpPr>
            <a:spLocks noGrp="1"/>
          </p:cNvSpPr>
          <p:nvPr>
            <p:ph type="title"/>
          </p:nvPr>
        </p:nvSpPr>
        <p:spPr>
          <a:xfrm>
            <a:off x="381000" y="914400"/>
            <a:ext cx="8458200" cy="1857388"/>
          </a:xfrm>
          <a:ln>
            <a:miter lim="800000"/>
            <a:headEnd/>
            <a:tailEnd/>
          </a:ln>
        </p:spPr>
        <p:txBody>
          <a:bodyPr>
            <a:normAutofit fontScale="90000"/>
          </a:bodyPr>
          <a:lstStyle/>
          <a:p>
            <a:pPr algn="just" eaLnBrk="1" fontAlgn="auto" hangingPunct="1">
              <a:spcAft>
                <a:spcPts val="0"/>
              </a:spcAft>
              <a:defRPr/>
            </a:pPr>
            <a:br>
              <a:rPr sz="2400" dirty="0">
                <a:solidFill>
                  <a:schemeClr val="tx1"/>
                </a:solidFill>
                <a:effectLst/>
              </a:rPr>
            </a:br>
            <a:r>
              <a:rPr sz="2400" dirty="0">
                <a:solidFill>
                  <a:schemeClr val="tx1"/>
                </a:solidFill>
                <a:effectLst/>
              </a:rPr>
              <a:t>  </a:t>
            </a:r>
            <a:r>
              <a:rPr sz="2400" dirty="0">
                <a:solidFill>
                  <a:schemeClr val="tx2"/>
                </a:solidFill>
                <a:effectLst/>
                <a:latin typeface="Arial" panose="020B0604020202020204" pitchFamily="34" charset="0"/>
                <a:cs typeface="Arial" panose="020B0604020202020204" pitchFamily="34" charset="0"/>
              </a:rPr>
              <a:t>Wood is commonly used in box construction, but the use of wood for individual packaging (such as cigars) has decreased since the advent of plastics. Examples of timber for packaging are cases, boxes, and casks for long-distance transport.</a:t>
            </a:r>
          </a:p>
        </p:txBody>
      </p:sp>
      <p:sp>
        <p:nvSpPr>
          <p:cNvPr id="3" name="Text Placeholder 2">
            <a:extLst>
              <a:ext uri="{FF2B5EF4-FFF2-40B4-BE49-F238E27FC236}">
                <a16:creationId xmlns:a16="http://schemas.microsoft.com/office/drawing/2014/main" id="{6F9341B4-D253-6745-B2CF-10896F203AEA}"/>
              </a:ext>
            </a:extLst>
          </p:cNvPr>
          <p:cNvSpPr>
            <a:spLocks noGrp="1"/>
          </p:cNvSpPr>
          <p:nvPr>
            <p:ph type="body" idx="1"/>
          </p:nvPr>
        </p:nvSpPr>
        <p:spPr>
          <a:xfrm>
            <a:off x="285750" y="2928938"/>
            <a:ext cx="7772400" cy="552450"/>
          </a:xfrm>
        </p:spPr>
        <p:txBody>
          <a:bodyPr>
            <a:normAutofit lnSpcReduction="10000"/>
          </a:bodyPr>
          <a:lstStyle/>
          <a:p>
            <a:pPr eaLnBrk="1" fontAlgn="auto" hangingPunct="1">
              <a:spcAft>
                <a:spcPts val="0"/>
              </a:spcAft>
              <a:buClr>
                <a:schemeClr val="accent3"/>
              </a:buClr>
              <a:buFont typeface="Wingdings 2"/>
              <a:buNone/>
              <a:defRPr/>
            </a:pPr>
            <a:r>
              <a:rPr lang="en-US" sz="3200" b="1" dirty="0">
                <a:solidFill>
                  <a:schemeClr val="tx2"/>
                </a:solidFill>
                <a:latin typeface="Arial" panose="020B0604020202020204" pitchFamily="34" charset="0"/>
                <a:cs typeface="Arial" panose="020B0604020202020204" pitchFamily="34" charset="0"/>
              </a:rPr>
              <a:t>Cardboard</a:t>
            </a:r>
          </a:p>
        </p:txBody>
      </p:sp>
      <p:sp>
        <p:nvSpPr>
          <p:cNvPr id="60420" name="TextBox 3">
            <a:extLst>
              <a:ext uri="{FF2B5EF4-FFF2-40B4-BE49-F238E27FC236}">
                <a16:creationId xmlns:a16="http://schemas.microsoft.com/office/drawing/2014/main" id="{6AB20A94-908A-6645-BBDC-AE13FD136BC5}"/>
              </a:ext>
            </a:extLst>
          </p:cNvPr>
          <p:cNvSpPr txBox="1">
            <a:spLocks noChangeArrowheads="1"/>
          </p:cNvSpPr>
          <p:nvPr/>
        </p:nvSpPr>
        <p:spPr bwMode="auto">
          <a:xfrm>
            <a:off x="214313" y="214313"/>
            <a:ext cx="4032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200" b="1" dirty="0">
                <a:solidFill>
                  <a:schemeClr val="tx2"/>
                </a:solidFill>
                <a:latin typeface="Arial" panose="020B0604020202020204" pitchFamily="34" charset="0"/>
                <a:cs typeface="Arial" panose="020B0604020202020204" pitchFamily="34" charset="0"/>
              </a:rPr>
              <a:t>Timber</a:t>
            </a:r>
            <a:endParaRPr lang="en-US" altLang="en-US" sz="3200" dirty="0">
              <a:solidFill>
                <a:schemeClr val="tx2"/>
              </a:solidFill>
              <a:latin typeface="Arial" panose="020B0604020202020204" pitchFamily="34" charset="0"/>
              <a:cs typeface="Arial" panose="020B0604020202020204" pitchFamily="34" charset="0"/>
            </a:endParaRPr>
          </a:p>
        </p:txBody>
      </p:sp>
      <p:sp>
        <p:nvSpPr>
          <p:cNvPr id="60421" name="TextBox 4">
            <a:extLst>
              <a:ext uri="{FF2B5EF4-FFF2-40B4-BE49-F238E27FC236}">
                <a16:creationId xmlns:a16="http://schemas.microsoft.com/office/drawing/2014/main" id="{61F37D9F-EBCF-444F-972E-9C92E05C8EA6}"/>
              </a:ext>
            </a:extLst>
          </p:cNvPr>
          <p:cNvSpPr txBox="1">
            <a:spLocks noChangeArrowheads="1"/>
          </p:cNvSpPr>
          <p:nvPr/>
        </p:nvSpPr>
        <p:spPr bwMode="auto">
          <a:xfrm>
            <a:off x="304800" y="36576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algn="just"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  Choosing a carton for a specific job depends on the capacity of the carton to meet the requirements  for  that  job.</a:t>
            </a:r>
          </a:p>
        </p:txBody>
      </p:sp>
      <p:pic>
        <p:nvPicPr>
          <p:cNvPr id="60422" name="Picture 2" descr="C:\Users\Administrator\Desktop\PACKAGING\images (6).jpg">
            <a:extLst>
              <a:ext uri="{FF2B5EF4-FFF2-40B4-BE49-F238E27FC236}">
                <a16:creationId xmlns:a16="http://schemas.microsoft.com/office/drawing/2014/main" id="{8955D891-A823-E840-9F2E-CF6CE2B9A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724400"/>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Placeholder 2">
            <a:extLst>
              <a:ext uri="{FF2B5EF4-FFF2-40B4-BE49-F238E27FC236}">
                <a16:creationId xmlns:a16="http://schemas.microsoft.com/office/drawing/2014/main" id="{54F1691B-4C04-7D45-A7D6-4E40987D37B6}"/>
              </a:ext>
            </a:extLst>
          </p:cNvPr>
          <p:cNvSpPr>
            <a:spLocks noGrp="1"/>
          </p:cNvSpPr>
          <p:nvPr>
            <p:ph type="body" idx="1"/>
          </p:nvPr>
        </p:nvSpPr>
        <p:spPr>
          <a:xfrm>
            <a:off x="533400" y="381000"/>
            <a:ext cx="8153400" cy="5022850"/>
          </a:xfrm>
        </p:spPr>
        <p:txBody>
          <a:bodyPr>
            <a:normAutofit/>
          </a:bodyPr>
          <a:lstStyle/>
          <a:p>
            <a:pPr algn="ctr" eaLnBrk="1" hangingPunct="1"/>
            <a:r>
              <a:rPr lang="en-US" altLang="en-US" sz="3200" b="1" dirty="0">
                <a:solidFill>
                  <a:schemeClr val="tx2"/>
                </a:solidFill>
                <a:latin typeface="Arial" panose="020B0604020202020204" pitchFamily="34" charset="0"/>
                <a:cs typeface="Arial" panose="020B0604020202020204" pitchFamily="34" charset="0"/>
              </a:rPr>
              <a:t>Environmental Issues</a:t>
            </a:r>
          </a:p>
          <a:p>
            <a:pPr eaLnBrk="1" hangingPunct="1"/>
            <a:endParaRPr lang="en-US" altLang="en-US" sz="3200" dirty="0"/>
          </a:p>
          <a:p>
            <a:pPr algn="just" eaLnBrk="1" hangingPunct="1"/>
            <a:r>
              <a:rPr lang="en-US" altLang="en-US" sz="3200" dirty="0"/>
              <a:t>  </a:t>
            </a:r>
            <a:r>
              <a:rPr lang="en-US" altLang="en-US" sz="2600" dirty="0">
                <a:solidFill>
                  <a:schemeClr val="tx2"/>
                </a:solidFill>
                <a:latin typeface="Arial" panose="020B0604020202020204" pitchFamily="34" charset="0"/>
                <a:cs typeface="Arial" panose="020B0604020202020204" pitchFamily="34" charset="0"/>
              </a:rPr>
              <a:t>Recently, a new dimension of safety has arisen, the ecological dimension. </a:t>
            </a:r>
          </a:p>
          <a:p>
            <a:pPr algn="just" eaLnBrk="1" hangingPunct="1"/>
            <a:endParaRPr lang="en-US" altLang="en-US" sz="2600" dirty="0">
              <a:solidFill>
                <a:schemeClr val="tx2"/>
              </a:solidFill>
              <a:latin typeface="Arial" panose="020B0604020202020204" pitchFamily="34" charset="0"/>
              <a:cs typeface="Arial" panose="020B0604020202020204" pitchFamily="34" charset="0"/>
            </a:endParaRPr>
          </a:p>
          <a:p>
            <a:pPr algn="just" eaLnBrk="1" hangingPunct="1"/>
            <a:r>
              <a:rPr lang="en-US" altLang="en-US" sz="2600" dirty="0">
                <a:solidFill>
                  <a:schemeClr val="tx2"/>
                </a:solidFill>
                <a:latin typeface="Arial" panose="020B0604020202020204" pitchFamily="34" charset="0"/>
                <a:cs typeface="Arial" panose="020B0604020202020204" pitchFamily="34" charset="0"/>
              </a:rPr>
              <a:t>This means that packaging has not only to satisfy physical, chemical, and biological criteria using their life cycle as packaging, but once the original function has been fulfilled the packaging should decay without polluting the environment.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DD7413A6-BF4F-2947-943B-09C11E3966C0}"/>
              </a:ext>
            </a:extLst>
          </p:cNvPr>
          <p:cNvSpPr>
            <a:spLocks noChangeArrowheads="1"/>
          </p:cNvSpPr>
          <p:nvPr/>
        </p:nvSpPr>
        <p:spPr bwMode="auto">
          <a:xfrm>
            <a:off x="304800" y="0"/>
            <a:ext cx="8377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600" b="1" dirty="0">
                <a:solidFill>
                  <a:schemeClr val="tx2"/>
                </a:solidFill>
                <a:latin typeface="Arial" panose="020B0604020202020204" pitchFamily="34" charset="0"/>
                <a:cs typeface="Arial" panose="020B0604020202020204" pitchFamily="34" charset="0"/>
              </a:rPr>
              <a:t>Biodegradable material for packaging</a:t>
            </a:r>
          </a:p>
        </p:txBody>
      </p:sp>
      <p:sp>
        <p:nvSpPr>
          <p:cNvPr id="64515" name="Rectangle 4">
            <a:extLst>
              <a:ext uri="{FF2B5EF4-FFF2-40B4-BE49-F238E27FC236}">
                <a16:creationId xmlns:a16="http://schemas.microsoft.com/office/drawing/2014/main" id="{D2E0484F-3FD3-9744-8202-F3B185A2A36A}"/>
              </a:ext>
            </a:extLst>
          </p:cNvPr>
          <p:cNvSpPr>
            <a:spLocks noChangeArrowheads="1"/>
          </p:cNvSpPr>
          <p:nvPr/>
        </p:nvSpPr>
        <p:spPr bwMode="auto">
          <a:xfrm>
            <a:off x="457200" y="7620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Biodegradation is the process by which carbon-containing chemical compounds are decomposed in the presence of enzymes secreted by living organisms.</a:t>
            </a:r>
          </a:p>
        </p:txBody>
      </p:sp>
      <p:sp>
        <p:nvSpPr>
          <p:cNvPr id="64516" name="Rectangle 5">
            <a:extLst>
              <a:ext uri="{FF2B5EF4-FFF2-40B4-BE49-F238E27FC236}">
                <a16:creationId xmlns:a16="http://schemas.microsoft.com/office/drawing/2014/main" id="{F5F95634-59CE-C240-BEFC-1D67806BFF1D}"/>
              </a:ext>
            </a:extLst>
          </p:cNvPr>
          <p:cNvSpPr>
            <a:spLocks noChangeArrowheads="1"/>
          </p:cNvSpPr>
          <p:nvPr/>
        </p:nvSpPr>
        <p:spPr bwMode="auto">
          <a:xfrm>
            <a:off x="0" y="1981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solidFill>
                  <a:schemeClr val="tx2"/>
                </a:solidFill>
                <a:latin typeface="Arial" panose="020B0604020202020204" pitchFamily="34" charset="0"/>
                <a:cs typeface="Arial" panose="020B0604020202020204" pitchFamily="34" charset="0"/>
              </a:rPr>
              <a:t>There are three requirements for the fast  degradation  process viz. temperature, humidity and type of microbes.</a:t>
            </a:r>
          </a:p>
        </p:txBody>
      </p:sp>
      <p:sp>
        <p:nvSpPr>
          <p:cNvPr id="64517" name="Rectangle 6">
            <a:extLst>
              <a:ext uri="{FF2B5EF4-FFF2-40B4-BE49-F238E27FC236}">
                <a16:creationId xmlns:a16="http://schemas.microsoft.com/office/drawing/2014/main" id="{4B84C4FE-0744-774B-A4A6-99AADF5181AA}"/>
              </a:ext>
            </a:extLst>
          </p:cNvPr>
          <p:cNvSpPr>
            <a:spLocks noChangeArrowheads="1"/>
          </p:cNvSpPr>
          <p:nvPr/>
        </p:nvSpPr>
        <p:spPr bwMode="auto">
          <a:xfrm>
            <a:off x="0" y="2819400"/>
            <a:ext cx="60131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b="1" dirty="0">
                <a:solidFill>
                  <a:schemeClr val="tx2"/>
                </a:solidFill>
                <a:latin typeface="Arial" panose="020B0604020202020204" pitchFamily="34" charset="0"/>
                <a:cs typeface="Arial" panose="020B0604020202020204" pitchFamily="34" charset="0"/>
              </a:rPr>
              <a:t>Acceptable bio-plastics are listed below</a:t>
            </a:r>
          </a:p>
        </p:txBody>
      </p:sp>
      <p:sp>
        <p:nvSpPr>
          <p:cNvPr id="64518" name="Rectangle 7">
            <a:extLst>
              <a:ext uri="{FF2B5EF4-FFF2-40B4-BE49-F238E27FC236}">
                <a16:creationId xmlns:a16="http://schemas.microsoft.com/office/drawing/2014/main" id="{0D88434B-EEA4-D840-9CF7-2CF22D9C7CBC}"/>
              </a:ext>
            </a:extLst>
          </p:cNvPr>
          <p:cNvSpPr>
            <a:spLocks noChangeArrowheads="1"/>
          </p:cNvSpPr>
          <p:nvPr/>
        </p:nvSpPr>
        <p:spPr bwMode="auto">
          <a:xfrm>
            <a:off x="304800" y="3352800"/>
            <a:ext cx="2016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200" dirty="0">
                <a:solidFill>
                  <a:schemeClr val="tx2"/>
                </a:solidFill>
                <a:latin typeface="Arial" panose="020B0604020202020204" pitchFamily="34" charset="0"/>
                <a:cs typeface="Arial" panose="020B0604020202020204" pitchFamily="34" charset="0"/>
              </a:rPr>
              <a:t> 1-</a:t>
            </a:r>
            <a:r>
              <a:rPr lang="en-US" altLang="en-US" sz="2400" dirty="0">
                <a:solidFill>
                  <a:schemeClr val="tx2"/>
                </a:solidFill>
                <a:latin typeface="Arial" panose="020B0604020202020204" pitchFamily="34" charset="0"/>
                <a:cs typeface="Arial" panose="020B0604020202020204" pitchFamily="34" charset="0"/>
              </a:rPr>
              <a:t> Cellulose</a:t>
            </a:r>
          </a:p>
        </p:txBody>
      </p:sp>
      <p:sp>
        <p:nvSpPr>
          <p:cNvPr id="9" name="Rectangle 8">
            <a:extLst>
              <a:ext uri="{FF2B5EF4-FFF2-40B4-BE49-F238E27FC236}">
                <a16:creationId xmlns:a16="http://schemas.microsoft.com/office/drawing/2014/main" id="{38EAC73B-2404-EC44-89BA-9EEBB81AA4C5}"/>
              </a:ext>
            </a:extLst>
          </p:cNvPr>
          <p:cNvSpPr/>
          <p:nvPr/>
        </p:nvSpPr>
        <p:spPr>
          <a:xfrm>
            <a:off x="2590800" y="3429000"/>
            <a:ext cx="1479892" cy="523220"/>
          </a:xfrm>
          <a:prstGeom prst="rect">
            <a:avLst/>
          </a:prstGeom>
        </p:spPr>
        <p:txBody>
          <a:bodyPr wrap="none">
            <a:spAutoFit/>
          </a:bodyPr>
          <a:lstStyle/>
          <a:p>
            <a:pPr eaLnBrk="1" fontAlgn="auto" hangingPunct="1">
              <a:spcBef>
                <a:spcPts val="0"/>
              </a:spcBef>
              <a:spcAft>
                <a:spcPts val="0"/>
              </a:spcAft>
              <a:defRPr/>
            </a:pPr>
            <a:r>
              <a:rPr lang="en-US" sz="2800" dirty="0">
                <a:solidFill>
                  <a:schemeClr val="tx2"/>
                </a:solidFill>
                <a:latin typeface="Arial" panose="020B0604020202020204" pitchFamily="34" charset="0"/>
                <a:cs typeface="Arial" panose="020B0604020202020204" pitchFamily="34" charset="0"/>
              </a:rPr>
              <a:t>2-</a:t>
            </a:r>
            <a:r>
              <a:rPr lang="en-US" sz="2400" dirty="0">
                <a:solidFill>
                  <a:schemeClr val="tx2"/>
                </a:solidFill>
                <a:latin typeface="Arial" panose="020B0604020202020204" pitchFamily="34" charset="0"/>
                <a:cs typeface="Arial" panose="020B0604020202020204" pitchFamily="34" charset="0"/>
              </a:rPr>
              <a:t> Starch</a:t>
            </a:r>
          </a:p>
        </p:txBody>
      </p:sp>
      <p:sp>
        <p:nvSpPr>
          <p:cNvPr id="10" name="Rectangle 9">
            <a:extLst>
              <a:ext uri="{FF2B5EF4-FFF2-40B4-BE49-F238E27FC236}">
                <a16:creationId xmlns:a16="http://schemas.microsoft.com/office/drawing/2014/main" id="{4144B301-A3AF-A44A-B577-D63C7C1FDB86}"/>
              </a:ext>
            </a:extLst>
          </p:cNvPr>
          <p:cNvSpPr/>
          <p:nvPr/>
        </p:nvSpPr>
        <p:spPr>
          <a:xfrm>
            <a:off x="381000" y="4038600"/>
            <a:ext cx="8239125" cy="1016000"/>
          </a:xfrm>
          <a:prstGeom prst="rect">
            <a:avLst/>
          </a:prstGeom>
        </p:spPr>
        <p:txBody>
          <a:bodyPr>
            <a:spAutoFit/>
          </a:bodyPr>
          <a:lstStyle/>
          <a:p>
            <a:pPr algn="just" eaLnBrk="1" fontAlgn="auto" hangingPunct="1">
              <a:spcBef>
                <a:spcPts val="0"/>
              </a:spcBef>
              <a:spcAft>
                <a:spcPts val="0"/>
              </a:spcAft>
              <a:defRPr/>
            </a:pPr>
            <a:r>
              <a:rPr lang="en-US" sz="2000" dirty="0">
                <a:solidFill>
                  <a:schemeClr val="tx2"/>
                </a:solidFill>
                <a:latin typeface="Arial" panose="020B0604020202020204" pitchFamily="34" charset="0"/>
                <a:cs typeface="Arial" panose="020B0604020202020204" pitchFamily="34" charset="0"/>
              </a:rPr>
              <a:t>3- Poly-beta-</a:t>
            </a:r>
            <a:r>
              <a:rPr lang="en-US" sz="2000" dirty="0" err="1">
                <a:solidFill>
                  <a:schemeClr val="tx2"/>
                </a:solidFill>
                <a:latin typeface="Arial" panose="020B0604020202020204" pitchFamily="34" charset="0"/>
                <a:cs typeface="Arial" panose="020B0604020202020204" pitchFamily="34" charset="0"/>
              </a:rPr>
              <a:t>hydroxyalkanoates</a:t>
            </a:r>
            <a:r>
              <a:rPr lang="en-US" sz="2000" dirty="0">
                <a:solidFill>
                  <a:schemeClr val="tx2"/>
                </a:solidFill>
                <a:latin typeface="Arial" panose="020B0604020202020204" pitchFamily="34" charset="0"/>
                <a:cs typeface="Arial" panose="020B0604020202020204" pitchFamily="34" charset="0"/>
              </a:rPr>
              <a:t> (PHB): a polymer belonging to the polyesters class that are of interest as bio-derived and biodegradable plastics. </a:t>
            </a:r>
          </a:p>
        </p:txBody>
      </p:sp>
      <p:sp>
        <p:nvSpPr>
          <p:cNvPr id="11" name="Rectangle 10">
            <a:extLst>
              <a:ext uri="{FF2B5EF4-FFF2-40B4-BE49-F238E27FC236}">
                <a16:creationId xmlns:a16="http://schemas.microsoft.com/office/drawing/2014/main" id="{AA5563E8-D2C8-7944-91E3-00AFA72A4BCA}"/>
              </a:ext>
            </a:extLst>
          </p:cNvPr>
          <p:cNvSpPr/>
          <p:nvPr/>
        </p:nvSpPr>
        <p:spPr>
          <a:xfrm>
            <a:off x="228600" y="5181600"/>
            <a:ext cx="8610600" cy="1200150"/>
          </a:xfrm>
          <a:prstGeom prst="rect">
            <a:avLst/>
          </a:prstGeom>
        </p:spPr>
        <p:txBody>
          <a:bodyPr>
            <a:spAutoFit/>
          </a:bodyPr>
          <a:lstStyle/>
          <a:p>
            <a:pPr eaLnBrk="1" fontAlgn="auto" hangingPunct="1">
              <a:spcBef>
                <a:spcPts val="0"/>
              </a:spcBef>
              <a:spcAft>
                <a:spcPts val="0"/>
              </a:spcAft>
              <a:defRPr/>
            </a:pPr>
            <a:r>
              <a:rPr lang="en-US" dirty="0">
                <a:solidFill>
                  <a:schemeClr val="tx2"/>
                </a:solidFill>
                <a:latin typeface="Arial" panose="020B0604020202020204" pitchFamily="34" charset="0"/>
                <a:cs typeface="Arial" panose="020B0604020202020204" pitchFamily="34" charset="0"/>
              </a:rPr>
              <a:t>4- </a:t>
            </a:r>
            <a:r>
              <a:rPr lang="en-US" dirty="0" err="1">
                <a:solidFill>
                  <a:schemeClr val="tx2"/>
                </a:solidFill>
                <a:latin typeface="Arial" panose="020B0604020202020204" pitchFamily="34" charset="0"/>
                <a:cs typeface="Arial" panose="020B0604020202020204" pitchFamily="34" charset="0"/>
              </a:rPr>
              <a:t>Polylactide</a:t>
            </a:r>
            <a:r>
              <a:rPr lang="en-US" dirty="0">
                <a:solidFill>
                  <a:schemeClr val="tx2"/>
                </a:solidFill>
                <a:latin typeface="Arial" panose="020B0604020202020204" pitchFamily="34" charset="0"/>
                <a:cs typeface="Arial" panose="020B0604020202020204" pitchFamily="34" charset="0"/>
              </a:rPr>
              <a:t> Acid (PLA) plastics: derived from </a:t>
            </a:r>
            <a:r>
              <a:rPr lang="en-US" dirty="0">
                <a:solidFill>
                  <a:schemeClr val="tx2"/>
                </a:solidFill>
                <a:latin typeface="Arial" panose="020B0604020202020204" pitchFamily="34" charset="0"/>
                <a:cs typeface="Arial" panose="020B0604020202020204" pitchFamily="34" charset="0"/>
                <a:hlinkClick r:id="rId2" tooltip="Renewable resource">
                  <a:extLst>
                    <a:ext uri="{A12FA001-AC4F-418D-AE19-62706E023703}">
                      <ahyp:hlinkClr xmlns:ahyp="http://schemas.microsoft.com/office/drawing/2018/hyperlinkcolor" val="tx"/>
                    </a:ext>
                  </a:extLst>
                </a:hlinkClick>
              </a:rPr>
              <a:t>renewable resources</a:t>
            </a:r>
            <a:r>
              <a:rPr lang="en-US" dirty="0">
                <a:solidFill>
                  <a:schemeClr val="tx2"/>
                </a:solidFill>
                <a:latin typeface="Arial" panose="020B0604020202020204" pitchFamily="34" charset="0"/>
                <a:cs typeface="Arial" panose="020B0604020202020204" pitchFamily="34" charset="0"/>
              </a:rPr>
              <a:t>, such as </a:t>
            </a:r>
            <a:r>
              <a:rPr lang="en-US" dirty="0">
                <a:solidFill>
                  <a:schemeClr val="tx2"/>
                </a:solidFill>
                <a:latin typeface="Arial" panose="020B0604020202020204" pitchFamily="34" charset="0"/>
                <a:cs typeface="Arial" panose="020B0604020202020204" pitchFamily="34" charset="0"/>
                <a:hlinkClick r:id="rId3" tooltip="Corn starch">
                  <a:extLst>
                    <a:ext uri="{A12FA001-AC4F-418D-AE19-62706E023703}">
                      <ahyp:hlinkClr xmlns:ahyp="http://schemas.microsoft.com/office/drawing/2018/hyperlinkcolor" val="tx"/>
                    </a:ext>
                  </a:extLst>
                </a:hlinkClick>
              </a:rPr>
              <a:t>corn starch</a:t>
            </a:r>
            <a:r>
              <a:rPr lang="en-US" dirty="0">
                <a:solidFill>
                  <a:schemeClr val="tx2"/>
                </a:solidFill>
                <a:latin typeface="Arial" panose="020B0604020202020204" pitchFamily="34" charset="0"/>
                <a:cs typeface="Arial" panose="020B0604020202020204" pitchFamily="34" charset="0"/>
              </a:rPr>
              <a:t> (in the United States and Canada), </a:t>
            </a:r>
            <a:r>
              <a:rPr lang="en-US" dirty="0">
                <a:solidFill>
                  <a:schemeClr val="tx2"/>
                </a:solidFill>
                <a:latin typeface="Arial" panose="020B0604020202020204" pitchFamily="34" charset="0"/>
                <a:cs typeface="Arial" panose="020B0604020202020204" pitchFamily="34" charset="0"/>
                <a:hlinkClick r:id="rId4" tooltip="Tapioca">
                  <a:extLst>
                    <a:ext uri="{A12FA001-AC4F-418D-AE19-62706E023703}">
                      <ahyp:hlinkClr xmlns:ahyp="http://schemas.microsoft.com/office/drawing/2018/hyperlinkcolor" val="tx"/>
                    </a:ext>
                  </a:extLst>
                </a:hlinkClick>
              </a:rPr>
              <a:t>tapioca</a:t>
            </a:r>
            <a:r>
              <a:rPr lang="en-US" dirty="0">
                <a:solidFill>
                  <a:schemeClr val="tx2"/>
                </a:solidFill>
                <a:latin typeface="Arial" panose="020B0604020202020204" pitchFamily="34" charset="0"/>
                <a:cs typeface="Arial" panose="020B0604020202020204" pitchFamily="34" charset="0"/>
              </a:rPr>
              <a:t> roots, chips or starch (mostly in Asia), or </a:t>
            </a:r>
            <a:r>
              <a:rPr lang="en-US" dirty="0">
                <a:solidFill>
                  <a:schemeClr val="tx2"/>
                </a:solidFill>
                <a:latin typeface="Arial" panose="020B0604020202020204" pitchFamily="34" charset="0"/>
                <a:cs typeface="Arial" panose="020B0604020202020204" pitchFamily="34" charset="0"/>
                <a:hlinkClick r:id="rId5" tooltip="Sugarcane">
                  <a:extLst>
                    <a:ext uri="{A12FA001-AC4F-418D-AE19-62706E023703}">
                      <ahyp:hlinkClr xmlns:ahyp="http://schemas.microsoft.com/office/drawing/2018/hyperlinkcolor" val="tx"/>
                    </a:ext>
                  </a:extLst>
                </a:hlinkClick>
              </a:rPr>
              <a:t>sugarcane</a:t>
            </a:r>
            <a:r>
              <a:rPr lang="en-US" dirty="0">
                <a:solidFill>
                  <a:schemeClr val="tx2"/>
                </a:solidFill>
                <a:latin typeface="Arial" panose="020B0604020202020204" pitchFamily="34" charset="0"/>
                <a:cs typeface="Arial" panose="020B0604020202020204" pitchFamily="34" charset="0"/>
              </a:rPr>
              <a:t> (in the rest of the world). In 2010, PLA had the second highest consumption volume of any </a:t>
            </a:r>
            <a:r>
              <a:rPr lang="en-US" dirty="0">
                <a:solidFill>
                  <a:schemeClr val="tx2"/>
                </a:solidFill>
                <a:latin typeface="Arial" panose="020B0604020202020204" pitchFamily="34" charset="0"/>
                <a:cs typeface="Arial" panose="020B0604020202020204" pitchFamily="34" charset="0"/>
                <a:hlinkClick r:id="rId6" tooltip="Bioplastic">
                  <a:extLst>
                    <a:ext uri="{A12FA001-AC4F-418D-AE19-62706E023703}">
                      <ahyp:hlinkClr xmlns:ahyp="http://schemas.microsoft.com/office/drawing/2018/hyperlinkcolor" val="tx"/>
                    </a:ext>
                  </a:extLst>
                </a:hlinkClick>
              </a:rPr>
              <a:t>bio plastic</a:t>
            </a:r>
            <a:r>
              <a:rPr lang="en-US" dirty="0">
                <a:solidFill>
                  <a:schemeClr val="tx2"/>
                </a:solidFill>
                <a:latin typeface="Arial" panose="020B0604020202020204" pitchFamily="34" charset="0"/>
                <a:cs typeface="Arial" panose="020B0604020202020204" pitchFamily="34" charset="0"/>
              </a:rPr>
              <a:t> of the world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1C9B63-8B09-A449-8B4A-EE89EFB24CA5}"/>
              </a:ext>
            </a:extLst>
          </p:cNvPr>
          <p:cNvSpPr>
            <a:spLocks noGrp="1"/>
          </p:cNvSpPr>
          <p:nvPr>
            <p:ph idx="1"/>
          </p:nvPr>
        </p:nvSpPr>
        <p:spPr/>
        <p:txBody>
          <a:bodyPr>
            <a:normAutofit fontScale="85000" lnSpcReduction="20000"/>
          </a:bodyPr>
          <a:lstStyle/>
          <a:p>
            <a:pPr marL="0" indent="0">
              <a:buNone/>
            </a:pPr>
            <a:r>
              <a:rPr lang="en-US" dirty="0"/>
              <a:t>1.The Can body production process starts with the receipt of raw materials (body tin plate, copper wire, spray lacquer powder and can lids).</a:t>
            </a:r>
          </a:p>
          <a:p>
            <a:pPr marL="0" indent="0">
              <a:buNone/>
            </a:pPr>
            <a:endParaRPr lang="en-NG" dirty="0"/>
          </a:p>
          <a:p>
            <a:pPr marL="0" lvl="0" indent="0">
              <a:buNone/>
            </a:pPr>
            <a:r>
              <a:rPr lang="en-US" dirty="0"/>
              <a:t>2.Loading the tin plate on the </a:t>
            </a:r>
            <a:r>
              <a:rPr lang="en-US" dirty="0" err="1"/>
              <a:t>Cevolani</a:t>
            </a:r>
            <a:r>
              <a:rPr lang="en-US" dirty="0"/>
              <a:t> (body making machine) slitting machine conveyor and make sure it is set properly and setting of copper wire. </a:t>
            </a:r>
            <a:r>
              <a:rPr lang="en-US" b="1" dirty="0"/>
              <a:t> QC check the diameter of the receipt copper wire( specification:1.36-1.40mm).</a:t>
            </a:r>
          </a:p>
          <a:p>
            <a:pPr marL="0" lvl="0" indent="0">
              <a:buNone/>
            </a:pPr>
            <a:endParaRPr lang="en-NG" dirty="0"/>
          </a:p>
          <a:p>
            <a:pPr marL="0" lvl="0" indent="0">
              <a:buNone/>
            </a:pPr>
            <a:r>
              <a:rPr lang="en-US" dirty="0"/>
              <a:t>3.Start the body making slitting machine.</a:t>
            </a:r>
          </a:p>
          <a:p>
            <a:pPr marL="0" lvl="0" indent="0">
              <a:buNone/>
            </a:pPr>
            <a:endParaRPr lang="en-NG" dirty="0"/>
          </a:p>
          <a:p>
            <a:pPr marL="0" lvl="0" indent="0">
              <a:buNone/>
            </a:pPr>
            <a:r>
              <a:rPr lang="en-US" dirty="0"/>
              <a:t>4.The tin plate in cut into 5 strips and then in turn each of the strips is cut into 13 body blanks which form the can body.</a:t>
            </a:r>
          </a:p>
          <a:p>
            <a:pPr marL="0" lvl="0" indent="0">
              <a:buNone/>
            </a:pPr>
            <a:endParaRPr lang="en-NG" dirty="0"/>
          </a:p>
          <a:p>
            <a:pPr marL="0" lvl="0" indent="0">
              <a:buNone/>
            </a:pPr>
            <a:r>
              <a:rPr lang="en-US" dirty="0"/>
              <a:t>5.The </a:t>
            </a:r>
            <a:r>
              <a:rPr lang="en-US" dirty="0" err="1"/>
              <a:t>Cevolani</a:t>
            </a:r>
            <a:r>
              <a:rPr lang="en-US" dirty="0"/>
              <a:t> (body making machine) robot transfers the body blanks to the body maker/welding machine.  </a:t>
            </a:r>
            <a:r>
              <a:rPr lang="en-US" b="1" dirty="0"/>
              <a:t>QC picks body blank samples and checks for blank size(specification:197.92-198.00mm/59.98-66.02mm) and squareness(specification: 0.00-0.05mm).</a:t>
            </a:r>
            <a:endParaRPr lang="en-NG" dirty="0"/>
          </a:p>
          <a:p>
            <a:endParaRPr lang="en-NG" dirty="0"/>
          </a:p>
        </p:txBody>
      </p:sp>
      <p:sp>
        <p:nvSpPr>
          <p:cNvPr id="3" name="Footer Placeholder 2">
            <a:extLst>
              <a:ext uri="{FF2B5EF4-FFF2-40B4-BE49-F238E27FC236}">
                <a16:creationId xmlns:a16="http://schemas.microsoft.com/office/drawing/2014/main" id="{4869AF80-4B9E-1240-B673-7DB036370946}"/>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337B8208-FFFA-9B47-B7B2-F6164A108B53}"/>
              </a:ext>
            </a:extLst>
          </p:cNvPr>
          <p:cNvSpPr>
            <a:spLocks noGrp="1"/>
          </p:cNvSpPr>
          <p:nvPr>
            <p:ph type="sldNum" sz="quarter" idx="12"/>
          </p:nvPr>
        </p:nvSpPr>
        <p:spPr/>
        <p:txBody>
          <a:bodyPr/>
          <a:lstStyle/>
          <a:p>
            <a:r>
              <a:rPr lang="en-US"/>
              <a:t>Slide </a:t>
            </a:r>
            <a:fld id="{A87E5FC1-1D42-364E-A87E-675D1BF38847}" type="slidenum">
              <a:rPr lang="en-US" smtClean="0"/>
              <a:pPr/>
              <a:t>78</a:t>
            </a:fld>
            <a:endParaRPr lang="en-US"/>
          </a:p>
        </p:txBody>
      </p:sp>
      <p:sp>
        <p:nvSpPr>
          <p:cNvPr id="5" name="Content Placeholder 4">
            <a:extLst>
              <a:ext uri="{FF2B5EF4-FFF2-40B4-BE49-F238E27FC236}">
                <a16:creationId xmlns:a16="http://schemas.microsoft.com/office/drawing/2014/main" id="{52C9A341-CA15-F444-87CB-B895F33FB58E}"/>
              </a:ext>
            </a:extLst>
          </p:cNvPr>
          <p:cNvSpPr>
            <a:spLocks noGrp="1"/>
          </p:cNvSpPr>
          <p:nvPr>
            <p:ph idx="13"/>
          </p:nvPr>
        </p:nvSpPr>
        <p:spPr/>
        <p:txBody>
          <a:bodyPr/>
          <a:lstStyle/>
          <a:p>
            <a:r>
              <a:rPr lang="en-NG" dirty="0"/>
              <a:t>Canning Factory Process Flow and QC System</a:t>
            </a:r>
          </a:p>
        </p:txBody>
      </p:sp>
    </p:spTree>
    <p:extLst>
      <p:ext uri="{BB962C8B-B14F-4D97-AF65-F5344CB8AC3E}">
        <p14:creationId xmlns:p14="http://schemas.microsoft.com/office/powerpoint/2010/main" val="146712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9FFAF-1631-F849-B68D-E6FD33DFD10A}"/>
              </a:ext>
            </a:extLst>
          </p:cNvPr>
          <p:cNvSpPr>
            <a:spLocks noGrp="1"/>
          </p:cNvSpPr>
          <p:nvPr>
            <p:ph idx="1"/>
          </p:nvPr>
        </p:nvSpPr>
        <p:spPr/>
        <p:txBody>
          <a:bodyPr>
            <a:normAutofit fontScale="92500" lnSpcReduction="20000"/>
          </a:bodyPr>
          <a:lstStyle/>
          <a:p>
            <a:pPr marL="0" indent="0">
              <a:buNone/>
            </a:pPr>
            <a:r>
              <a:rPr lang="en-GB" dirty="0"/>
              <a:t>1. What are the limitations on the use of the raw material?</a:t>
            </a:r>
          </a:p>
          <a:p>
            <a:r>
              <a:rPr lang="en-GB" dirty="0"/>
              <a:t>No limits or qualifications, such as the Generally Recognized as Safe (GRAS) listing in the United States.</a:t>
            </a:r>
          </a:p>
          <a:p>
            <a:r>
              <a:rPr lang="en-GB" dirty="0"/>
              <a:t>Use has been limited to specific products.</a:t>
            </a:r>
          </a:p>
          <a:p>
            <a:r>
              <a:rPr lang="en-GB" dirty="0"/>
              <a:t>Limitations or ban on the use, such as genetically modified materials for organic products.</a:t>
            </a:r>
          </a:p>
          <a:p>
            <a:r>
              <a:rPr lang="en-GB" b="1" dirty="0"/>
              <a:t>Resources: </a:t>
            </a:r>
            <a:r>
              <a:rPr lang="en-GB" dirty="0"/>
              <a:t>Supplier technical information, regulations for the country of sale, e.g., U.S. Code of Federal Regulations (CFR), Canadian Food Inspection Agency, European Commission, etc.</a:t>
            </a:r>
          </a:p>
          <a:p>
            <a:pPr marL="0" indent="0">
              <a:buNone/>
            </a:pPr>
            <a:r>
              <a:rPr lang="en-GB" dirty="0"/>
              <a:t>2.Are there legal, maximum levels for use, both in the country of manufacture and the country of sale/use?</a:t>
            </a:r>
          </a:p>
          <a:p>
            <a:pPr>
              <a:buFont typeface="Wingdings" pitchFamily="2" charset="2"/>
              <a:buChar char="§"/>
            </a:pPr>
            <a:r>
              <a:rPr lang="en-GB" b="1" dirty="0"/>
              <a:t>Resources: </a:t>
            </a:r>
            <a:r>
              <a:rPr lang="en-GB" dirty="0"/>
              <a:t>Same as previous.</a:t>
            </a:r>
          </a:p>
          <a:p>
            <a:pPr marL="0" indent="0">
              <a:buNone/>
            </a:pPr>
            <a:r>
              <a:rPr lang="en-GB" dirty="0"/>
              <a:t>3. Does the raw material meet existing company or customer standards (e.g., kosher, halal, organic, gluten-free)?</a:t>
            </a:r>
          </a:p>
          <a:p>
            <a:pPr>
              <a:buFont typeface="Wingdings" pitchFamily="2" charset="2"/>
              <a:buChar char="§"/>
            </a:pPr>
            <a:r>
              <a:rPr lang="en-GB" b="1" dirty="0"/>
              <a:t>Resources:</a:t>
            </a:r>
            <a:r>
              <a:rPr lang="en-GB" dirty="0"/>
              <a:t> Company standards, customer requirements, supplier technical information, supplier-provided certificates.</a:t>
            </a:r>
          </a:p>
          <a:p>
            <a:endParaRPr lang="en-NG" dirty="0"/>
          </a:p>
        </p:txBody>
      </p:sp>
      <p:sp>
        <p:nvSpPr>
          <p:cNvPr id="3" name="Footer Placeholder 2">
            <a:extLst>
              <a:ext uri="{FF2B5EF4-FFF2-40B4-BE49-F238E27FC236}">
                <a16:creationId xmlns:a16="http://schemas.microsoft.com/office/drawing/2014/main" id="{A1603D75-9343-D347-B51C-BBBC2CFA0AEB}"/>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2BEA9320-8B74-7246-A994-8484BC220515}"/>
              </a:ext>
            </a:extLst>
          </p:cNvPr>
          <p:cNvSpPr>
            <a:spLocks noGrp="1"/>
          </p:cNvSpPr>
          <p:nvPr>
            <p:ph type="sldNum" sz="quarter" idx="12"/>
          </p:nvPr>
        </p:nvSpPr>
        <p:spPr/>
        <p:txBody>
          <a:bodyPr/>
          <a:lstStyle/>
          <a:p>
            <a:r>
              <a:rPr lang="en-US"/>
              <a:t>Slide </a:t>
            </a:r>
            <a:fld id="{A87E5FC1-1D42-364E-A87E-675D1BF38847}" type="slidenum">
              <a:rPr lang="en-US" smtClean="0"/>
              <a:pPr/>
              <a:t>7</a:t>
            </a:fld>
            <a:endParaRPr lang="en-US"/>
          </a:p>
        </p:txBody>
      </p:sp>
      <p:sp>
        <p:nvSpPr>
          <p:cNvPr id="5" name="Content Placeholder 4">
            <a:extLst>
              <a:ext uri="{FF2B5EF4-FFF2-40B4-BE49-F238E27FC236}">
                <a16:creationId xmlns:a16="http://schemas.microsoft.com/office/drawing/2014/main" id="{07E178D9-A53F-0648-8F63-8A180769CD59}"/>
              </a:ext>
            </a:extLst>
          </p:cNvPr>
          <p:cNvSpPr>
            <a:spLocks noGrp="1"/>
          </p:cNvSpPr>
          <p:nvPr>
            <p:ph idx="13"/>
          </p:nvPr>
        </p:nvSpPr>
        <p:spPr>
          <a:xfrm>
            <a:off x="179386" y="156366"/>
            <a:ext cx="8837614" cy="783433"/>
          </a:xfrm>
        </p:spPr>
        <p:txBody>
          <a:bodyPr/>
          <a:lstStyle/>
          <a:p>
            <a:r>
              <a:rPr lang="en-GB" b="1" dirty="0"/>
              <a:t>Considerations in Selection of Raw Materials Contd.</a:t>
            </a:r>
            <a:endParaRPr lang="en-NG" dirty="0"/>
          </a:p>
          <a:p>
            <a:endParaRPr lang="en-NG" dirty="0"/>
          </a:p>
        </p:txBody>
      </p:sp>
    </p:spTree>
    <p:extLst>
      <p:ext uri="{BB962C8B-B14F-4D97-AF65-F5344CB8AC3E}">
        <p14:creationId xmlns:p14="http://schemas.microsoft.com/office/powerpoint/2010/main" val="2325897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1C9B63-8B09-A449-8B4A-EE89EFB24CA5}"/>
              </a:ext>
            </a:extLst>
          </p:cNvPr>
          <p:cNvSpPr>
            <a:spLocks noGrp="1"/>
          </p:cNvSpPr>
          <p:nvPr>
            <p:ph idx="1"/>
          </p:nvPr>
        </p:nvSpPr>
        <p:spPr/>
        <p:txBody>
          <a:bodyPr>
            <a:normAutofit fontScale="77500" lnSpcReduction="20000"/>
          </a:bodyPr>
          <a:lstStyle/>
          <a:p>
            <a:pPr marL="0" lvl="0" indent="0">
              <a:buNone/>
            </a:pPr>
            <a:r>
              <a:rPr lang="en-US" dirty="0"/>
              <a:t>6.Each blank is folded into cylinder shape and welded with copper wire along the weld margin.</a:t>
            </a:r>
          </a:p>
          <a:p>
            <a:pPr marL="0" lvl="0" indent="0">
              <a:buNone/>
            </a:pPr>
            <a:endParaRPr lang="en-NG" dirty="0"/>
          </a:p>
          <a:p>
            <a:pPr marL="0" indent="0">
              <a:buNone/>
            </a:pPr>
            <a:r>
              <a:rPr lang="en-US" b="1" dirty="0"/>
              <a:t>7. QC checks the width of copper wire after flattening (specification: 1.75-1.85mm)</a:t>
            </a:r>
          </a:p>
          <a:p>
            <a:pPr marL="0" indent="0">
              <a:buNone/>
            </a:pPr>
            <a:endParaRPr lang="en-NG" dirty="0"/>
          </a:p>
          <a:p>
            <a:pPr marL="0" lvl="0" indent="0">
              <a:buNone/>
            </a:pPr>
            <a:r>
              <a:rPr lang="en-US" dirty="0"/>
              <a:t>8.The welded cylinders move along in the body maker where the internal weld margin is sprayed coated with spray lacquer powder along the weld line by the powder recycling/application and lacquer system to prevent rust which can contaminate the milk filled into the cans.</a:t>
            </a:r>
            <a:r>
              <a:rPr lang="en-US" b="1" dirty="0"/>
              <a:t> QC pick samples of welded cylinders, visually check the lacquer coverage, squareness of the can cylinders and measure the height (specification: 65.90-66.10mm) and also carryout weld test and confirm it okay.</a:t>
            </a:r>
          </a:p>
          <a:p>
            <a:pPr marL="0" lvl="0" indent="0">
              <a:buNone/>
            </a:pPr>
            <a:endParaRPr lang="en-NG" dirty="0"/>
          </a:p>
          <a:p>
            <a:pPr marL="0" lvl="0" indent="0">
              <a:buNone/>
            </a:pPr>
            <a:r>
              <a:rPr lang="en-US" dirty="0"/>
              <a:t>9.From the body maker, the can cylinders move along a conveyor into the multicoil induction oven to “cure” the internal lacquer powder coating.</a:t>
            </a:r>
          </a:p>
          <a:p>
            <a:pPr marL="0" lvl="0" indent="0">
              <a:buNone/>
            </a:pPr>
            <a:endParaRPr lang="en-NG" dirty="0"/>
          </a:p>
          <a:p>
            <a:pPr marL="0" lvl="0" indent="0">
              <a:buNone/>
            </a:pPr>
            <a:r>
              <a:rPr lang="en-US" dirty="0"/>
              <a:t>10.The cans move out of the oven along a chain conveyor, </a:t>
            </a:r>
            <a:r>
              <a:rPr lang="en-US" b="1" dirty="0"/>
              <a:t>QC pick samples and check for lacquer powder coverage and dryness (curing).</a:t>
            </a:r>
            <a:endParaRPr lang="en-NG" dirty="0"/>
          </a:p>
          <a:p>
            <a:endParaRPr lang="en-NG" dirty="0"/>
          </a:p>
        </p:txBody>
      </p:sp>
      <p:sp>
        <p:nvSpPr>
          <p:cNvPr id="3" name="Footer Placeholder 2">
            <a:extLst>
              <a:ext uri="{FF2B5EF4-FFF2-40B4-BE49-F238E27FC236}">
                <a16:creationId xmlns:a16="http://schemas.microsoft.com/office/drawing/2014/main" id="{4869AF80-4B9E-1240-B673-7DB036370946}"/>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337B8208-FFFA-9B47-B7B2-F6164A108B53}"/>
              </a:ext>
            </a:extLst>
          </p:cNvPr>
          <p:cNvSpPr>
            <a:spLocks noGrp="1"/>
          </p:cNvSpPr>
          <p:nvPr>
            <p:ph type="sldNum" sz="quarter" idx="12"/>
          </p:nvPr>
        </p:nvSpPr>
        <p:spPr/>
        <p:txBody>
          <a:bodyPr/>
          <a:lstStyle/>
          <a:p>
            <a:r>
              <a:rPr lang="en-US"/>
              <a:t>Slide </a:t>
            </a:r>
            <a:fld id="{A87E5FC1-1D42-364E-A87E-675D1BF38847}" type="slidenum">
              <a:rPr lang="en-US" smtClean="0"/>
              <a:pPr/>
              <a:t>79</a:t>
            </a:fld>
            <a:endParaRPr lang="en-US"/>
          </a:p>
        </p:txBody>
      </p:sp>
      <p:sp>
        <p:nvSpPr>
          <p:cNvPr id="5" name="Content Placeholder 4">
            <a:extLst>
              <a:ext uri="{FF2B5EF4-FFF2-40B4-BE49-F238E27FC236}">
                <a16:creationId xmlns:a16="http://schemas.microsoft.com/office/drawing/2014/main" id="{52C9A341-CA15-F444-87CB-B895F33FB58E}"/>
              </a:ext>
            </a:extLst>
          </p:cNvPr>
          <p:cNvSpPr>
            <a:spLocks noGrp="1"/>
          </p:cNvSpPr>
          <p:nvPr>
            <p:ph idx="13"/>
          </p:nvPr>
        </p:nvSpPr>
        <p:spPr>
          <a:xfrm>
            <a:off x="179386" y="156366"/>
            <a:ext cx="8727545" cy="899923"/>
          </a:xfrm>
        </p:spPr>
        <p:txBody>
          <a:bodyPr/>
          <a:lstStyle/>
          <a:p>
            <a:r>
              <a:rPr lang="en-NG" dirty="0"/>
              <a:t>Canning Factory Process Flow and QC System Contd.</a:t>
            </a:r>
          </a:p>
          <a:p>
            <a:endParaRPr lang="en-NG" dirty="0"/>
          </a:p>
        </p:txBody>
      </p:sp>
    </p:spTree>
    <p:extLst>
      <p:ext uri="{BB962C8B-B14F-4D97-AF65-F5344CB8AC3E}">
        <p14:creationId xmlns:p14="http://schemas.microsoft.com/office/powerpoint/2010/main" val="750439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077284-4253-8A4B-B341-89A0D4630415}"/>
              </a:ext>
            </a:extLst>
          </p:cNvPr>
          <p:cNvSpPr>
            <a:spLocks noGrp="1"/>
          </p:cNvSpPr>
          <p:nvPr>
            <p:ph idx="1"/>
          </p:nvPr>
        </p:nvSpPr>
        <p:spPr/>
        <p:txBody>
          <a:bodyPr>
            <a:normAutofit fontScale="92500"/>
          </a:bodyPr>
          <a:lstStyle/>
          <a:p>
            <a:pPr marL="0" indent="0">
              <a:buNone/>
            </a:pPr>
            <a:r>
              <a:rPr lang="en-US" dirty="0"/>
              <a:t>11.The cans move into combination machine (flanging and double seaming) where the can cylinders are flanged and double seamed with can lids. This is done in two operations; 1st</a:t>
            </a:r>
            <a:r>
              <a:rPr lang="en-US" baseline="30000" dirty="0"/>
              <a:t> </a:t>
            </a:r>
            <a:r>
              <a:rPr lang="en-US" dirty="0"/>
              <a:t>operation involves flanging both ends of the cylinder while the 2nd operation bottom seam (double seamed) the lids supplied with the flanged cylinder to form the cans that are sent to the filling section during production. </a:t>
            </a:r>
          </a:p>
          <a:p>
            <a:pPr>
              <a:buFont typeface="Wingdings" pitchFamily="2" charset="2"/>
              <a:buChar char="§"/>
            </a:pPr>
            <a:r>
              <a:rPr lang="en-US" b="1" dirty="0"/>
              <a:t>QC picks different samples and checks all the parameters;</a:t>
            </a:r>
          </a:p>
          <a:p>
            <a:pPr>
              <a:buFont typeface="Wingdings" pitchFamily="2" charset="2"/>
              <a:buChar char="§"/>
            </a:pPr>
            <a:r>
              <a:rPr lang="en-US" b="1" dirty="0"/>
              <a:t> flanged cylinder height (specification:63.3-63.60mm), </a:t>
            </a:r>
          </a:p>
          <a:p>
            <a:pPr>
              <a:buFont typeface="Wingdings" pitchFamily="2" charset="2"/>
              <a:buChar char="§"/>
            </a:pPr>
            <a:r>
              <a:rPr lang="en-US" b="1" dirty="0"/>
              <a:t>flange width (specification:2.20-2.50mm), </a:t>
            </a:r>
          </a:p>
          <a:p>
            <a:pPr>
              <a:buFont typeface="Wingdings" pitchFamily="2" charset="2"/>
              <a:buChar char="§"/>
            </a:pPr>
            <a:r>
              <a:rPr lang="en-US" b="1" dirty="0"/>
              <a:t>can height bottom (specification:62.80-63.40mm), </a:t>
            </a:r>
          </a:p>
          <a:p>
            <a:pPr>
              <a:buFont typeface="Wingdings" pitchFamily="2" charset="2"/>
              <a:buChar char="§"/>
            </a:pPr>
            <a:r>
              <a:rPr lang="en-US" b="1" dirty="0"/>
              <a:t>over seam diameter (specification:63.90-64.50mm), </a:t>
            </a:r>
          </a:p>
          <a:p>
            <a:pPr>
              <a:buFont typeface="Wingdings" pitchFamily="2" charset="2"/>
              <a:buChar char="§"/>
            </a:pPr>
            <a:r>
              <a:rPr lang="en-US" b="1" dirty="0"/>
              <a:t>countersink depth bottom (specification:2.90-3.30mm), </a:t>
            </a:r>
          </a:p>
          <a:p>
            <a:endParaRPr lang="en-NG" dirty="0"/>
          </a:p>
        </p:txBody>
      </p:sp>
      <p:sp>
        <p:nvSpPr>
          <p:cNvPr id="3" name="Footer Placeholder 2">
            <a:extLst>
              <a:ext uri="{FF2B5EF4-FFF2-40B4-BE49-F238E27FC236}">
                <a16:creationId xmlns:a16="http://schemas.microsoft.com/office/drawing/2014/main" id="{FB085ECE-D41E-B84C-A6E8-61788AEE051F}"/>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8309F77E-D609-794B-9E04-527A899CA172}"/>
              </a:ext>
            </a:extLst>
          </p:cNvPr>
          <p:cNvSpPr>
            <a:spLocks noGrp="1"/>
          </p:cNvSpPr>
          <p:nvPr>
            <p:ph type="sldNum" sz="quarter" idx="12"/>
          </p:nvPr>
        </p:nvSpPr>
        <p:spPr/>
        <p:txBody>
          <a:bodyPr/>
          <a:lstStyle/>
          <a:p>
            <a:r>
              <a:rPr lang="en-US"/>
              <a:t>Slide </a:t>
            </a:r>
            <a:fld id="{A87E5FC1-1D42-364E-A87E-675D1BF38847}" type="slidenum">
              <a:rPr lang="en-US" smtClean="0"/>
              <a:pPr/>
              <a:t>80</a:t>
            </a:fld>
            <a:endParaRPr lang="en-US"/>
          </a:p>
        </p:txBody>
      </p:sp>
      <p:sp>
        <p:nvSpPr>
          <p:cNvPr id="5" name="Content Placeholder 4">
            <a:extLst>
              <a:ext uri="{FF2B5EF4-FFF2-40B4-BE49-F238E27FC236}">
                <a16:creationId xmlns:a16="http://schemas.microsoft.com/office/drawing/2014/main" id="{25AA6528-86BA-1444-A356-2F79ED2FF92E}"/>
              </a:ext>
            </a:extLst>
          </p:cNvPr>
          <p:cNvSpPr>
            <a:spLocks noGrp="1"/>
          </p:cNvSpPr>
          <p:nvPr>
            <p:ph idx="13"/>
          </p:nvPr>
        </p:nvSpPr>
        <p:spPr>
          <a:xfrm>
            <a:off x="179386" y="156366"/>
            <a:ext cx="8727545" cy="808833"/>
          </a:xfrm>
        </p:spPr>
        <p:txBody>
          <a:bodyPr/>
          <a:lstStyle/>
          <a:p>
            <a:r>
              <a:rPr lang="en-NG" dirty="0"/>
              <a:t>Canning Factory Process Flow and QC System Contd.</a:t>
            </a:r>
          </a:p>
          <a:p>
            <a:endParaRPr lang="en-NG" dirty="0"/>
          </a:p>
        </p:txBody>
      </p:sp>
    </p:spTree>
    <p:extLst>
      <p:ext uri="{BB962C8B-B14F-4D97-AF65-F5344CB8AC3E}">
        <p14:creationId xmlns:p14="http://schemas.microsoft.com/office/powerpoint/2010/main" val="29369606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3AE10A-0E64-0142-AAE4-B83D3E1F68D3}"/>
              </a:ext>
            </a:extLst>
          </p:cNvPr>
          <p:cNvSpPr>
            <a:spLocks noGrp="1"/>
          </p:cNvSpPr>
          <p:nvPr>
            <p:ph idx="1"/>
          </p:nvPr>
        </p:nvSpPr>
        <p:spPr/>
        <p:txBody>
          <a:bodyPr>
            <a:normAutofit fontScale="85000" lnSpcReduction="20000"/>
          </a:bodyPr>
          <a:lstStyle/>
          <a:p>
            <a:r>
              <a:rPr lang="en-US" dirty="0"/>
              <a:t>visually inspection of double seam defects  such as seaming of double lids(bad seamed)  knock down flange/curl (bad seamed), can body abuse/dent, distorted double seamed(bad seamed), cut over/sharp seam on each station, can blow out/cut at the welding end  etc.</a:t>
            </a:r>
          </a:p>
          <a:p>
            <a:r>
              <a:rPr lang="en-US" dirty="0"/>
              <a:t>leak test (bottom/weld seam inspection on each station), </a:t>
            </a:r>
          </a:p>
          <a:p>
            <a:r>
              <a:rPr lang="en-US" dirty="0"/>
              <a:t>can body enamel rate analysis (specification:10mA maximum on 8 average cans), </a:t>
            </a:r>
          </a:p>
          <a:p>
            <a:r>
              <a:rPr lang="en-US" dirty="0"/>
              <a:t>seam thickness analysis (specification:0.95-1.05mm) and</a:t>
            </a:r>
          </a:p>
          <a:p>
            <a:r>
              <a:rPr lang="en-US" dirty="0"/>
              <a:t>carry out double seam evaluation/analysis on each station/head with the aid of seam viewer , </a:t>
            </a:r>
          </a:p>
          <a:p>
            <a:pPr lvl="1"/>
            <a:r>
              <a:rPr lang="en-US" dirty="0"/>
              <a:t>double seam evaluation parameters include:</a:t>
            </a:r>
          </a:p>
          <a:p>
            <a:pPr lvl="1"/>
            <a:r>
              <a:rPr lang="en-US" dirty="0"/>
              <a:t>seam thickness( specification:0.95-1.05mm), </a:t>
            </a:r>
          </a:p>
          <a:p>
            <a:pPr lvl="1"/>
            <a:r>
              <a:rPr lang="en-US" dirty="0"/>
              <a:t>seam length (specification:2.20-2.70mm), </a:t>
            </a:r>
          </a:p>
          <a:p>
            <a:pPr lvl="1"/>
            <a:r>
              <a:rPr lang="en-US" dirty="0"/>
              <a:t>body hook (specification 1.70-2.10mm), end </a:t>
            </a:r>
          </a:p>
          <a:p>
            <a:pPr lvl="1"/>
            <a:r>
              <a:rPr lang="en-US" dirty="0"/>
              <a:t>hook (specification :1.70-2.10mm), </a:t>
            </a:r>
          </a:p>
          <a:p>
            <a:pPr lvl="1"/>
            <a:r>
              <a:rPr lang="en-US" dirty="0"/>
              <a:t>overlap( specification1.00mm minimum), </a:t>
            </a:r>
          </a:p>
          <a:p>
            <a:pPr lvl="1"/>
            <a:r>
              <a:rPr lang="en-US" dirty="0"/>
              <a:t>body hook butting (specification70% minimum). </a:t>
            </a:r>
            <a:endParaRPr lang="en-NG" dirty="0"/>
          </a:p>
          <a:p>
            <a:endParaRPr lang="en-NG" dirty="0"/>
          </a:p>
        </p:txBody>
      </p:sp>
      <p:sp>
        <p:nvSpPr>
          <p:cNvPr id="3" name="Footer Placeholder 2">
            <a:extLst>
              <a:ext uri="{FF2B5EF4-FFF2-40B4-BE49-F238E27FC236}">
                <a16:creationId xmlns:a16="http://schemas.microsoft.com/office/drawing/2014/main" id="{B638A89B-DF17-C64C-A656-86224D06EE59}"/>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F39E0B01-6B67-EB4C-99F0-D908CA436DC5}"/>
              </a:ext>
            </a:extLst>
          </p:cNvPr>
          <p:cNvSpPr>
            <a:spLocks noGrp="1"/>
          </p:cNvSpPr>
          <p:nvPr>
            <p:ph type="sldNum" sz="quarter" idx="12"/>
          </p:nvPr>
        </p:nvSpPr>
        <p:spPr/>
        <p:txBody>
          <a:bodyPr/>
          <a:lstStyle/>
          <a:p>
            <a:r>
              <a:rPr lang="en-US"/>
              <a:t>Slide </a:t>
            </a:r>
            <a:fld id="{A87E5FC1-1D42-364E-A87E-675D1BF38847}" type="slidenum">
              <a:rPr lang="en-US" smtClean="0"/>
              <a:pPr/>
              <a:t>81</a:t>
            </a:fld>
            <a:endParaRPr lang="en-US"/>
          </a:p>
        </p:txBody>
      </p:sp>
      <p:sp>
        <p:nvSpPr>
          <p:cNvPr id="5" name="Content Placeholder 4">
            <a:extLst>
              <a:ext uri="{FF2B5EF4-FFF2-40B4-BE49-F238E27FC236}">
                <a16:creationId xmlns:a16="http://schemas.microsoft.com/office/drawing/2014/main" id="{74CB3909-6E76-9B45-8CE3-309E0F1E6FAB}"/>
              </a:ext>
            </a:extLst>
          </p:cNvPr>
          <p:cNvSpPr>
            <a:spLocks noGrp="1"/>
          </p:cNvSpPr>
          <p:nvPr>
            <p:ph idx="13"/>
          </p:nvPr>
        </p:nvSpPr>
        <p:spPr>
          <a:xfrm>
            <a:off x="179386" y="156366"/>
            <a:ext cx="8727545" cy="783433"/>
          </a:xfrm>
        </p:spPr>
        <p:txBody>
          <a:bodyPr/>
          <a:lstStyle/>
          <a:p>
            <a:r>
              <a:rPr lang="en-NG" dirty="0"/>
              <a:t>Canning Factory Process Flow and QC System Contd.</a:t>
            </a:r>
          </a:p>
          <a:p>
            <a:endParaRPr lang="en-NG" dirty="0"/>
          </a:p>
        </p:txBody>
      </p:sp>
    </p:spTree>
    <p:extLst>
      <p:ext uri="{BB962C8B-B14F-4D97-AF65-F5344CB8AC3E}">
        <p14:creationId xmlns:p14="http://schemas.microsoft.com/office/powerpoint/2010/main" val="28046696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3491A0-5C19-324B-B81F-CD1698FBCE11}"/>
              </a:ext>
            </a:extLst>
          </p:cNvPr>
          <p:cNvSpPr>
            <a:spLocks noGrp="1"/>
          </p:cNvSpPr>
          <p:nvPr>
            <p:ph idx="1"/>
          </p:nvPr>
        </p:nvSpPr>
        <p:spPr/>
        <p:txBody>
          <a:bodyPr>
            <a:normAutofit fontScale="77500" lnSpcReduction="20000"/>
          </a:bodyPr>
          <a:lstStyle/>
          <a:p>
            <a:pPr lvl="0"/>
            <a:r>
              <a:rPr lang="en-US" dirty="0"/>
              <a:t>However, series of different analysis is also carried out in filling section double seaming machine by QC after top seaming such as:</a:t>
            </a:r>
          </a:p>
          <a:p>
            <a:pPr lvl="1"/>
            <a:r>
              <a:rPr lang="en-US" b="1" dirty="0"/>
              <a:t> </a:t>
            </a:r>
            <a:r>
              <a:rPr lang="en-US" dirty="0"/>
              <a:t>seam thickness (specification0.95-1.05mm), </a:t>
            </a:r>
          </a:p>
          <a:p>
            <a:pPr lvl="1"/>
            <a:r>
              <a:rPr lang="en-US" dirty="0"/>
              <a:t>can height top/bottom( specification 62.60-63.20mm), </a:t>
            </a:r>
          </a:p>
          <a:p>
            <a:pPr lvl="1"/>
            <a:r>
              <a:rPr lang="en-US" dirty="0"/>
              <a:t>visual inspection of double seam circumference on each station, countersink depth (specification:2.90-3.30mm) and </a:t>
            </a:r>
          </a:p>
          <a:p>
            <a:pPr lvl="0"/>
            <a:r>
              <a:rPr lang="en-US" dirty="0"/>
              <a:t>Double seam evaluation on each station. Double seam evaluation parameters of top seam include </a:t>
            </a:r>
          </a:p>
          <a:p>
            <a:pPr lvl="0"/>
            <a:r>
              <a:rPr lang="en-US" dirty="0"/>
              <a:t>seam thickness (specification: 0.95-1.05mm), </a:t>
            </a:r>
          </a:p>
          <a:p>
            <a:pPr lvl="0"/>
            <a:r>
              <a:rPr lang="en-US" dirty="0"/>
              <a:t>seam length (specification: 2.20-2.70mm), </a:t>
            </a:r>
          </a:p>
          <a:p>
            <a:pPr lvl="0"/>
            <a:r>
              <a:rPr lang="en-US" dirty="0"/>
              <a:t>body hook (specification 1.70-2.10mm), </a:t>
            </a:r>
          </a:p>
          <a:p>
            <a:pPr lvl="0"/>
            <a:endParaRPr lang="en-US" dirty="0"/>
          </a:p>
          <a:p>
            <a:pPr lvl="0"/>
            <a:r>
              <a:rPr lang="en-US" dirty="0"/>
              <a:t>end hook (specification: 1.70-2.10mm), overlap (specification1.00mm minimum), </a:t>
            </a:r>
          </a:p>
          <a:p>
            <a:pPr lvl="0"/>
            <a:endParaRPr lang="en-US" dirty="0"/>
          </a:p>
          <a:p>
            <a:pPr lvl="0"/>
            <a:r>
              <a:rPr lang="en-US" dirty="0"/>
              <a:t>body hook butting (specification70% minimum) and  visual inspection of double seam defects  such as seaming of double lids(bad seamed)  knock down flange/curl (bad seamed), can body abuse/dent, distorted double seamed(bad seamed), cut over/sharp seam on each station etc.</a:t>
            </a:r>
            <a:endParaRPr lang="en-NG" dirty="0"/>
          </a:p>
          <a:p>
            <a:endParaRPr lang="en-NG" dirty="0"/>
          </a:p>
        </p:txBody>
      </p:sp>
      <p:sp>
        <p:nvSpPr>
          <p:cNvPr id="3" name="Footer Placeholder 2">
            <a:extLst>
              <a:ext uri="{FF2B5EF4-FFF2-40B4-BE49-F238E27FC236}">
                <a16:creationId xmlns:a16="http://schemas.microsoft.com/office/drawing/2014/main" id="{A0210080-BAAF-C14D-BD84-EA7AEBDB8FA8}"/>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FB4BA9FD-87A5-5C40-8086-FB3B7830BB7A}"/>
              </a:ext>
            </a:extLst>
          </p:cNvPr>
          <p:cNvSpPr>
            <a:spLocks noGrp="1"/>
          </p:cNvSpPr>
          <p:nvPr>
            <p:ph type="sldNum" sz="quarter" idx="12"/>
          </p:nvPr>
        </p:nvSpPr>
        <p:spPr/>
        <p:txBody>
          <a:bodyPr/>
          <a:lstStyle/>
          <a:p>
            <a:r>
              <a:rPr lang="en-US"/>
              <a:t>Slide </a:t>
            </a:r>
            <a:fld id="{A87E5FC1-1D42-364E-A87E-675D1BF38847}" type="slidenum">
              <a:rPr lang="en-US" smtClean="0"/>
              <a:pPr/>
              <a:t>82</a:t>
            </a:fld>
            <a:endParaRPr lang="en-US"/>
          </a:p>
        </p:txBody>
      </p:sp>
      <p:sp>
        <p:nvSpPr>
          <p:cNvPr id="5" name="Content Placeholder 4">
            <a:extLst>
              <a:ext uri="{FF2B5EF4-FFF2-40B4-BE49-F238E27FC236}">
                <a16:creationId xmlns:a16="http://schemas.microsoft.com/office/drawing/2014/main" id="{DCD3330A-077B-AE45-B0E6-0525B6D135D5}"/>
              </a:ext>
            </a:extLst>
          </p:cNvPr>
          <p:cNvSpPr>
            <a:spLocks noGrp="1"/>
          </p:cNvSpPr>
          <p:nvPr>
            <p:ph idx="13"/>
          </p:nvPr>
        </p:nvSpPr>
        <p:spPr>
          <a:xfrm>
            <a:off x="179386" y="156366"/>
            <a:ext cx="8727545" cy="899923"/>
          </a:xfrm>
        </p:spPr>
        <p:txBody>
          <a:bodyPr/>
          <a:lstStyle/>
          <a:p>
            <a:r>
              <a:rPr lang="en-NG" dirty="0"/>
              <a:t>Canning Factory Process Flow and QC System Contd.</a:t>
            </a:r>
          </a:p>
          <a:p>
            <a:endParaRPr lang="en-NG" dirty="0"/>
          </a:p>
        </p:txBody>
      </p:sp>
    </p:spTree>
    <p:extLst>
      <p:ext uri="{BB962C8B-B14F-4D97-AF65-F5344CB8AC3E}">
        <p14:creationId xmlns:p14="http://schemas.microsoft.com/office/powerpoint/2010/main" val="545407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3491A0-5C19-324B-B81F-CD1698FBCE11}"/>
              </a:ext>
            </a:extLst>
          </p:cNvPr>
          <p:cNvSpPr>
            <a:spLocks noGrp="1"/>
          </p:cNvSpPr>
          <p:nvPr>
            <p:ph idx="1"/>
          </p:nvPr>
        </p:nvSpPr>
        <p:spPr/>
        <p:txBody>
          <a:bodyPr>
            <a:normAutofit/>
          </a:bodyPr>
          <a:lstStyle/>
          <a:p>
            <a:pPr lvl="0"/>
            <a:r>
              <a:rPr lang="en-US" dirty="0"/>
              <a:t>If the cans parameters are not within specified ranges, engineers’ attention is called, bad cans are rejected and sent to waste.   </a:t>
            </a:r>
            <a:endParaRPr lang="en-NG" dirty="0"/>
          </a:p>
          <a:p>
            <a:pPr lvl="0"/>
            <a:r>
              <a:rPr lang="en-US" dirty="0"/>
              <a:t>When there is no need to send cans to filling section, cans produced are sent to the GPM Project machine (palletizing and de-palletizing, which palletize the cans for storage or de-palletize the cans and send to filling section through a conveyor.</a:t>
            </a:r>
            <a:endParaRPr lang="en-NG" dirty="0"/>
          </a:p>
          <a:p>
            <a:endParaRPr lang="en-NG" dirty="0"/>
          </a:p>
        </p:txBody>
      </p:sp>
      <p:sp>
        <p:nvSpPr>
          <p:cNvPr id="3" name="Footer Placeholder 2">
            <a:extLst>
              <a:ext uri="{FF2B5EF4-FFF2-40B4-BE49-F238E27FC236}">
                <a16:creationId xmlns:a16="http://schemas.microsoft.com/office/drawing/2014/main" id="{A0210080-BAAF-C14D-BD84-EA7AEBDB8FA8}"/>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FB4BA9FD-87A5-5C40-8086-FB3B7830BB7A}"/>
              </a:ext>
            </a:extLst>
          </p:cNvPr>
          <p:cNvSpPr>
            <a:spLocks noGrp="1"/>
          </p:cNvSpPr>
          <p:nvPr>
            <p:ph type="sldNum" sz="quarter" idx="12"/>
          </p:nvPr>
        </p:nvSpPr>
        <p:spPr/>
        <p:txBody>
          <a:bodyPr/>
          <a:lstStyle/>
          <a:p>
            <a:r>
              <a:rPr lang="en-US"/>
              <a:t>Slide </a:t>
            </a:r>
            <a:fld id="{A87E5FC1-1D42-364E-A87E-675D1BF38847}" type="slidenum">
              <a:rPr lang="en-US" smtClean="0"/>
              <a:pPr/>
              <a:t>83</a:t>
            </a:fld>
            <a:endParaRPr lang="en-US"/>
          </a:p>
        </p:txBody>
      </p:sp>
      <p:sp>
        <p:nvSpPr>
          <p:cNvPr id="5" name="Content Placeholder 4">
            <a:extLst>
              <a:ext uri="{FF2B5EF4-FFF2-40B4-BE49-F238E27FC236}">
                <a16:creationId xmlns:a16="http://schemas.microsoft.com/office/drawing/2014/main" id="{DCD3330A-077B-AE45-B0E6-0525B6D135D5}"/>
              </a:ext>
            </a:extLst>
          </p:cNvPr>
          <p:cNvSpPr>
            <a:spLocks noGrp="1"/>
          </p:cNvSpPr>
          <p:nvPr>
            <p:ph idx="13"/>
          </p:nvPr>
        </p:nvSpPr>
        <p:spPr>
          <a:xfrm>
            <a:off x="179386" y="156366"/>
            <a:ext cx="8727545" cy="899923"/>
          </a:xfrm>
        </p:spPr>
        <p:txBody>
          <a:bodyPr/>
          <a:lstStyle/>
          <a:p>
            <a:r>
              <a:rPr lang="en-NG" dirty="0"/>
              <a:t>Canning Factory Process Flow and QC System Contd.</a:t>
            </a:r>
          </a:p>
          <a:p>
            <a:endParaRPr lang="en-NG" dirty="0"/>
          </a:p>
        </p:txBody>
      </p:sp>
    </p:spTree>
    <p:extLst>
      <p:ext uri="{BB962C8B-B14F-4D97-AF65-F5344CB8AC3E}">
        <p14:creationId xmlns:p14="http://schemas.microsoft.com/office/powerpoint/2010/main" val="836150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lang="en-US" altLang="x-none">
              <a:effectLst>
                <a:outerShdw blurRad="38100" dist="38100" dir="2700000" algn="tl">
                  <a:srgbClr val="C0C0C0"/>
                </a:outerShdw>
              </a:effectLst>
              <a:ea typeface="ＭＳ Ｐゴシック" charset="-128"/>
            </a:endParaRPr>
          </a:p>
          <a:p>
            <a:pPr marL="0" marR="0" lvl="0" indent="0" algn="just" defTabSz="914400" eaLnBrk="1" fontAlgn="auto" latinLnBrk="0" hangingPunct="1">
              <a:lnSpc>
                <a:spcPct val="100000"/>
              </a:lnSpc>
              <a:spcBef>
                <a:spcPts val="0"/>
              </a:spcBef>
              <a:spcAft>
                <a:spcPts val="0"/>
              </a:spcAft>
              <a:buClrTx/>
              <a:buSzTx/>
              <a:buFontTx/>
              <a:buNone/>
              <a:tabLst/>
              <a:defRPr/>
            </a:pPr>
            <a:endParaRPr lang="en-US" altLang="x-none">
              <a:effectLst>
                <a:outerShdw blurRad="38100" dist="38100" dir="2700000" algn="tl">
                  <a:srgbClr val="C0C0C0"/>
                </a:outerShdw>
              </a:effectLst>
              <a:ea typeface="ＭＳ Ｐゴシック" charset="-128"/>
            </a:endParaRPr>
          </a:p>
          <a:p>
            <a:pPr marL="0" marR="0" lvl="0" indent="0" algn="just" defTabSz="914400" eaLnBrk="1" fontAlgn="auto" latinLnBrk="0" hangingPunct="1">
              <a:lnSpc>
                <a:spcPct val="100000"/>
              </a:lnSpc>
              <a:spcBef>
                <a:spcPts val="0"/>
              </a:spcBef>
              <a:spcAft>
                <a:spcPts val="0"/>
              </a:spcAft>
              <a:buClrTx/>
              <a:buSzTx/>
              <a:buFontTx/>
              <a:buNone/>
              <a:tabLst/>
              <a:defRPr/>
            </a:pPr>
            <a:endParaRPr lang="en-US" altLang="x-none">
              <a:effectLst>
                <a:outerShdw blurRad="38100" dist="38100" dir="2700000" algn="tl">
                  <a:srgbClr val="C0C0C0"/>
                </a:outerShdw>
              </a:effectLst>
              <a:ea typeface="ＭＳ Ｐゴシック" charset="-128"/>
            </a:endParaRPr>
          </a:p>
          <a:p>
            <a:pPr marL="0" marR="0" lvl="0" indent="0" algn="just" defTabSz="914400" eaLnBrk="1" fontAlgn="auto" latinLnBrk="0" hangingPunct="1">
              <a:lnSpc>
                <a:spcPct val="100000"/>
              </a:lnSpc>
              <a:spcBef>
                <a:spcPts val="0"/>
              </a:spcBef>
              <a:spcAft>
                <a:spcPts val="0"/>
              </a:spcAft>
              <a:buClrTx/>
              <a:buSzTx/>
              <a:buFontTx/>
              <a:buNone/>
              <a:tabLst/>
              <a:defRPr/>
            </a:pPr>
            <a:endParaRPr lang="en-US" altLang="x-none">
              <a:effectLst>
                <a:outerShdw blurRad="38100" dist="38100" dir="2700000" algn="tl">
                  <a:srgbClr val="C0C0C0"/>
                </a:outerShdw>
              </a:effectLst>
              <a:ea typeface="ＭＳ Ｐゴシック" charset="-128"/>
            </a:endParaRPr>
          </a:p>
          <a:p>
            <a:pPr marL="0" lvl="0" indent="0" algn="ctr" defTabSz="914400">
              <a:spcBef>
                <a:spcPts val="0"/>
              </a:spcBef>
              <a:buNone/>
              <a:defRPr/>
            </a:pPr>
            <a:r>
              <a:rPr lang="en-US" sz="9600" b="1"/>
              <a:t>Thank you</a:t>
            </a:r>
            <a:endParaRPr lang="en-US" altLang="x-none" sz="3600">
              <a:effectLst>
                <a:outerShdw blurRad="38100" dist="38100" dir="2700000" algn="tl">
                  <a:srgbClr val="C0C0C0"/>
                </a:outerShdw>
              </a:effectLst>
              <a:ea typeface="ＭＳ Ｐゴシック" charset="-128"/>
            </a:endParaRPr>
          </a:p>
        </p:txBody>
      </p:sp>
      <p:sp>
        <p:nvSpPr>
          <p:cNvPr id="4" name="Slide Number Placeholder 3"/>
          <p:cNvSpPr>
            <a:spLocks noGrp="1"/>
          </p:cNvSpPr>
          <p:nvPr>
            <p:ph type="sldNum" sz="quarter" idx="12"/>
          </p:nvPr>
        </p:nvSpPr>
        <p:spPr/>
        <p:txBody>
          <a:bodyPr/>
          <a:lstStyle/>
          <a:p>
            <a:r>
              <a:rPr lang="en-US">
                <a:latin typeface="Trebuchet MS Regular" charset="0"/>
                <a:ea typeface="Trebuchet MS Regular" charset="0"/>
                <a:cs typeface="Trebuchet MS Regular" charset="0"/>
              </a:rPr>
              <a:t>Slide </a:t>
            </a:r>
            <a:fld id="{A87E5FC1-1D42-364E-A87E-675D1BF38847}" type="slidenum">
              <a:rPr lang="en-US" smtClean="0">
                <a:latin typeface="Trebuchet MS Regular" charset="0"/>
                <a:ea typeface="Trebuchet MS Regular" charset="0"/>
                <a:cs typeface="Trebuchet MS Regular" charset="0"/>
              </a:rPr>
              <a:pPr/>
              <a:t>84</a:t>
            </a:fld>
            <a:endParaRPr lang="en-US">
              <a:latin typeface="Trebuchet MS Regular" charset="0"/>
              <a:ea typeface="Trebuchet MS Regular" charset="0"/>
              <a:cs typeface="Trebuchet MS Regular" charset="0"/>
            </a:endParaRPr>
          </a:p>
        </p:txBody>
      </p:sp>
    </p:spTree>
    <p:extLst>
      <p:ext uri="{BB962C8B-B14F-4D97-AF65-F5344CB8AC3E}">
        <p14:creationId xmlns:p14="http://schemas.microsoft.com/office/powerpoint/2010/main" val="189322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59FC-E385-8242-81E9-A0736A7DD366}"/>
              </a:ext>
            </a:extLst>
          </p:cNvPr>
          <p:cNvSpPr>
            <a:spLocks noGrp="1"/>
          </p:cNvSpPr>
          <p:nvPr>
            <p:ph idx="1"/>
          </p:nvPr>
        </p:nvSpPr>
        <p:spPr/>
        <p:txBody>
          <a:bodyPr/>
          <a:lstStyle/>
          <a:p>
            <a:r>
              <a:rPr lang="en-GB" dirty="0"/>
              <a:t>Trials require close collaboration between R&amp;D and the manufacturing team. </a:t>
            </a:r>
          </a:p>
          <a:p>
            <a:r>
              <a:rPr lang="en-GB" dirty="0"/>
              <a:t>These examples of questions to be answered and the method for initiating discussions before, during, and after the trials will help facilitate the trial process.</a:t>
            </a:r>
            <a:endParaRPr lang="en-NG" dirty="0"/>
          </a:p>
        </p:txBody>
      </p:sp>
      <p:sp>
        <p:nvSpPr>
          <p:cNvPr id="3" name="Footer Placeholder 2">
            <a:extLst>
              <a:ext uri="{FF2B5EF4-FFF2-40B4-BE49-F238E27FC236}">
                <a16:creationId xmlns:a16="http://schemas.microsoft.com/office/drawing/2014/main" id="{854D1B87-76D5-7247-ACE6-622782D72AAE}"/>
              </a:ext>
            </a:extLst>
          </p:cNvPr>
          <p:cNvSpPr>
            <a:spLocks noGrp="1"/>
          </p:cNvSpPr>
          <p:nvPr>
            <p:ph type="ftr" sz="quarter" idx="11"/>
          </p:nvPr>
        </p:nvSpPr>
        <p:spPr/>
        <p:txBody>
          <a:bodyPr/>
          <a:lstStyle/>
          <a:p>
            <a:r>
              <a:rPr lang="en-US"/>
              <a:t>Confidential - not for circulation</a:t>
            </a:r>
          </a:p>
        </p:txBody>
      </p:sp>
      <p:sp>
        <p:nvSpPr>
          <p:cNvPr id="4" name="Slide Number Placeholder 3">
            <a:extLst>
              <a:ext uri="{FF2B5EF4-FFF2-40B4-BE49-F238E27FC236}">
                <a16:creationId xmlns:a16="http://schemas.microsoft.com/office/drawing/2014/main" id="{05454048-4BD6-0F45-AE6F-5B10BEF82F75}"/>
              </a:ext>
            </a:extLst>
          </p:cNvPr>
          <p:cNvSpPr>
            <a:spLocks noGrp="1"/>
          </p:cNvSpPr>
          <p:nvPr>
            <p:ph type="sldNum" sz="quarter" idx="12"/>
          </p:nvPr>
        </p:nvSpPr>
        <p:spPr/>
        <p:txBody>
          <a:bodyPr/>
          <a:lstStyle/>
          <a:p>
            <a:r>
              <a:rPr lang="en-US"/>
              <a:t>Slide </a:t>
            </a:r>
            <a:fld id="{A87E5FC1-1D42-364E-A87E-675D1BF38847}" type="slidenum">
              <a:rPr lang="en-US" smtClean="0"/>
              <a:pPr/>
              <a:t>8</a:t>
            </a:fld>
            <a:endParaRPr lang="en-US"/>
          </a:p>
        </p:txBody>
      </p:sp>
      <p:sp>
        <p:nvSpPr>
          <p:cNvPr id="5" name="Content Placeholder 4">
            <a:extLst>
              <a:ext uri="{FF2B5EF4-FFF2-40B4-BE49-F238E27FC236}">
                <a16:creationId xmlns:a16="http://schemas.microsoft.com/office/drawing/2014/main" id="{FC6ACC73-9449-1F44-8C16-61EA23A7C647}"/>
              </a:ext>
            </a:extLst>
          </p:cNvPr>
          <p:cNvSpPr>
            <a:spLocks noGrp="1"/>
          </p:cNvSpPr>
          <p:nvPr>
            <p:ph idx="13"/>
          </p:nvPr>
        </p:nvSpPr>
        <p:spPr/>
        <p:txBody>
          <a:bodyPr/>
          <a:lstStyle/>
          <a:p>
            <a:r>
              <a:rPr lang="en-GB" b="1" dirty="0"/>
              <a:t>Plant Discussions and Trials </a:t>
            </a:r>
            <a:endParaRPr lang="en-NG" dirty="0"/>
          </a:p>
        </p:txBody>
      </p:sp>
    </p:spTree>
    <p:extLst>
      <p:ext uri="{BB962C8B-B14F-4D97-AF65-F5344CB8AC3E}">
        <p14:creationId xmlns:p14="http://schemas.microsoft.com/office/powerpoint/2010/main" val="127851301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27105</TotalTime>
  <Words>8909</Words>
  <Application>Microsoft Macintosh PowerPoint</Application>
  <PresentationFormat>On-screen Show (4:3)</PresentationFormat>
  <Paragraphs>793</Paragraphs>
  <Slides>85</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Calibri</vt:lpstr>
      <vt:lpstr>Constantia</vt:lpstr>
      <vt:lpstr>Courier New</vt:lpstr>
      <vt:lpstr>Myriad Pro</vt:lpstr>
      <vt:lpstr>Times New Roman</vt:lpstr>
      <vt:lpstr>Trebuchet MS</vt:lpstr>
      <vt:lpstr>Trebuchet MS Regular</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Entrance Control Quality Requirements For Raw Materials </vt:lpstr>
      <vt:lpstr>Process Flow Chart for Entrance Quality Control Tests</vt:lpstr>
      <vt:lpstr>PowerPoint Presentation</vt:lpstr>
      <vt:lpstr>PowerPoint Presentation</vt:lpstr>
      <vt:lpstr>PowerPoint Presentation</vt:lpstr>
      <vt:lpstr>PowerPoint Presentation</vt:lpstr>
      <vt:lpstr>PowerPoint Presentation</vt:lpstr>
      <vt:lpstr>PowerPoint Presentation</vt:lpstr>
      <vt:lpstr>Packaging performs five main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Glass</vt:lpstr>
      <vt:lpstr>PowerPoint Presentation</vt:lpstr>
      <vt:lpstr>PowerPoint Presentation</vt:lpstr>
      <vt:lpstr>   Wood is commonly used in box construction, but the use of wood for individual packaging (such as cigars) has decreased since the advent of plastics. Examples of timber for packaging are cases, boxes, and casks for long-distance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promasidor.com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Mackintosh</dc:creator>
  <cp:lastModifiedBy>Henry Okafor</cp:lastModifiedBy>
  <cp:revision>1127</cp:revision>
  <dcterms:created xsi:type="dcterms:W3CDTF">2015-08-13T14:46:17Z</dcterms:created>
  <dcterms:modified xsi:type="dcterms:W3CDTF">2022-03-29T03:06:38Z</dcterms:modified>
</cp:coreProperties>
</file>