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Objects="1">
      <p:cViewPr varScale="1">
        <p:scale>
          <a:sx n="66" d="100"/>
          <a:sy n="66" d="100"/>
        </p:scale>
        <p:origin x="0" y="0"/>
      </p:cViewPr>
      <p:guideLst/>
    </p:cSldViewPr>
  </p:slide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2" name="Freeform 6" title="Page Number Shape"/>
          <p:cNvSpPr>
            <a:spLocks/>
          </p:cNvSpPr>
          <p:nvPr/>
        </p:nvSpPr>
        <p:spPr bwMode="auto">
          <a:xfrm>
            <a:off x="11784011" y="1189204"/>
            <a:ext cx="407988" cy="819150"/>
          </a:xfrm>
          <a:custGeom>
            <a:avLst/>
            <a:gdLst>
              <a:gd name="T0" fmla="*/ 1799 w 1799"/>
              <a:gd name="T1" fmla="*/ 0 h 3612"/>
              <a:gd name="T2" fmla="*/ 1799 w 1799"/>
              <a:gd name="T3" fmla="*/ 3612 h 3612"/>
              <a:gd name="T4" fmla="*/ 1686 w 1799"/>
              <a:gd name="T5" fmla="*/ 3609 h 3612"/>
              <a:gd name="T6" fmla="*/ 1574 w 1799"/>
              <a:gd name="T7" fmla="*/ 3598 h 3612"/>
              <a:gd name="T8" fmla="*/ 1464 w 1799"/>
              <a:gd name="T9" fmla="*/ 3581 h 3612"/>
              <a:gd name="T10" fmla="*/ 1357 w 1799"/>
              <a:gd name="T11" fmla="*/ 3557 h 3612"/>
              <a:gd name="T12" fmla="*/ 1251 w 1799"/>
              <a:gd name="T13" fmla="*/ 3527 h 3612"/>
              <a:gd name="T14" fmla="*/ 1150 w 1799"/>
              <a:gd name="T15" fmla="*/ 3490 h 3612"/>
              <a:gd name="T16" fmla="*/ 1050 w 1799"/>
              <a:gd name="T17" fmla="*/ 3448 h 3612"/>
              <a:gd name="T18" fmla="*/ 953 w 1799"/>
              <a:gd name="T19" fmla="*/ 3401 h 3612"/>
              <a:gd name="T20" fmla="*/ 860 w 1799"/>
              <a:gd name="T21" fmla="*/ 3347 h 3612"/>
              <a:gd name="T22" fmla="*/ 771 w 1799"/>
              <a:gd name="T23" fmla="*/ 3289 h 3612"/>
              <a:gd name="T24" fmla="*/ 686 w 1799"/>
              <a:gd name="T25" fmla="*/ 3224 h 3612"/>
              <a:gd name="T26" fmla="*/ 604 w 1799"/>
              <a:gd name="T27" fmla="*/ 3156 h 3612"/>
              <a:gd name="T28" fmla="*/ 527 w 1799"/>
              <a:gd name="T29" fmla="*/ 3083 h 3612"/>
              <a:gd name="T30" fmla="*/ 454 w 1799"/>
              <a:gd name="T31" fmla="*/ 3005 h 3612"/>
              <a:gd name="T32" fmla="*/ 386 w 1799"/>
              <a:gd name="T33" fmla="*/ 2923 h 3612"/>
              <a:gd name="T34" fmla="*/ 323 w 1799"/>
              <a:gd name="T35" fmla="*/ 2838 h 3612"/>
              <a:gd name="T36" fmla="*/ 265 w 1799"/>
              <a:gd name="T37" fmla="*/ 2748 h 3612"/>
              <a:gd name="T38" fmla="*/ 211 w 1799"/>
              <a:gd name="T39" fmla="*/ 2655 h 3612"/>
              <a:gd name="T40" fmla="*/ 163 w 1799"/>
              <a:gd name="T41" fmla="*/ 2559 h 3612"/>
              <a:gd name="T42" fmla="*/ 121 w 1799"/>
              <a:gd name="T43" fmla="*/ 2459 h 3612"/>
              <a:gd name="T44" fmla="*/ 85 w 1799"/>
              <a:gd name="T45" fmla="*/ 2356 h 3612"/>
              <a:gd name="T46" fmla="*/ 55 w 1799"/>
              <a:gd name="T47" fmla="*/ 2251 h 3612"/>
              <a:gd name="T48" fmla="*/ 32 w 1799"/>
              <a:gd name="T49" fmla="*/ 2143 h 3612"/>
              <a:gd name="T50" fmla="*/ 14 w 1799"/>
              <a:gd name="T51" fmla="*/ 2033 h 3612"/>
              <a:gd name="T52" fmla="*/ 4 w 1799"/>
              <a:gd name="T53" fmla="*/ 1920 h 3612"/>
              <a:gd name="T54" fmla="*/ 0 w 1799"/>
              <a:gd name="T55" fmla="*/ 1806 h 3612"/>
              <a:gd name="T56" fmla="*/ 4 w 1799"/>
              <a:gd name="T57" fmla="*/ 1692 h 3612"/>
              <a:gd name="T58" fmla="*/ 14 w 1799"/>
              <a:gd name="T59" fmla="*/ 1580 h 3612"/>
              <a:gd name="T60" fmla="*/ 32 w 1799"/>
              <a:gd name="T61" fmla="*/ 1469 h 3612"/>
              <a:gd name="T62" fmla="*/ 55 w 1799"/>
              <a:gd name="T63" fmla="*/ 1362 h 3612"/>
              <a:gd name="T64" fmla="*/ 85 w 1799"/>
              <a:gd name="T65" fmla="*/ 1256 h 3612"/>
              <a:gd name="T66" fmla="*/ 121 w 1799"/>
              <a:gd name="T67" fmla="*/ 1154 h 3612"/>
              <a:gd name="T68" fmla="*/ 163 w 1799"/>
              <a:gd name="T69" fmla="*/ 1054 h 3612"/>
              <a:gd name="T70" fmla="*/ 211 w 1799"/>
              <a:gd name="T71" fmla="*/ 958 h 3612"/>
              <a:gd name="T72" fmla="*/ 265 w 1799"/>
              <a:gd name="T73" fmla="*/ 864 h 3612"/>
              <a:gd name="T74" fmla="*/ 323 w 1799"/>
              <a:gd name="T75" fmla="*/ 774 h 3612"/>
              <a:gd name="T76" fmla="*/ 386 w 1799"/>
              <a:gd name="T77" fmla="*/ 689 h 3612"/>
              <a:gd name="T78" fmla="*/ 454 w 1799"/>
              <a:gd name="T79" fmla="*/ 607 h 3612"/>
              <a:gd name="T80" fmla="*/ 527 w 1799"/>
              <a:gd name="T81" fmla="*/ 529 h 3612"/>
              <a:gd name="T82" fmla="*/ 604 w 1799"/>
              <a:gd name="T83" fmla="*/ 456 h 3612"/>
              <a:gd name="T84" fmla="*/ 686 w 1799"/>
              <a:gd name="T85" fmla="*/ 388 h 3612"/>
              <a:gd name="T86" fmla="*/ 771 w 1799"/>
              <a:gd name="T87" fmla="*/ 325 h 3612"/>
              <a:gd name="T88" fmla="*/ 860 w 1799"/>
              <a:gd name="T89" fmla="*/ 266 h 3612"/>
              <a:gd name="T90" fmla="*/ 953 w 1799"/>
              <a:gd name="T91" fmla="*/ 212 h 3612"/>
              <a:gd name="T92" fmla="*/ 1050 w 1799"/>
              <a:gd name="T93" fmla="*/ 164 h 3612"/>
              <a:gd name="T94" fmla="*/ 1150 w 1799"/>
              <a:gd name="T95" fmla="*/ 122 h 3612"/>
              <a:gd name="T96" fmla="*/ 1251 w 1799"/>
              <a:gd name="T97" fmla="*/ 85 h 3612"/>
              <a:gd name="T98" fmla="*/ 1357 w 1799"/>
              <a:gd name="T99" fmla="*/ 55 h 3612"/>
              <a:gd name="T100" fmla="*/ 1464 w 1799"/>
              <a:gd name="T101" fmla="*/ 32 h 3612"/>
              <a:gd name="T102" fmla="*/ 1574 w 1799"/>
              <a:gd name="T103" fmla="*/ 14 h 3612"/>
              <a:gd name="T104" fmla="*/ 1686 w 1799"/>
              <a:gd name="T105" fmla="*/ 5 h 3612"/>
              <a:gd name="T106" fmla="*/ 1799 w 1799"/>
              <a:gd name="T107" fmla="*/ 0 h 3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633830-2244-49AE-BC4A-47F415C177C6}" type="datetimeFigureOut">
              <a:rPr lang="en-US" smtClean="0"/>
              <a:pPr/>
              <a:t>7/12/16</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AC27A5A-7290-4DE1-BA94-4BE8A8E57DCF}" type="slidenum">
              <a:rPr lang="en-US" smtClean="0"/>
              <a:pPr/>
              <a:t>‹Nr.›</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69780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633830-2244-49AE-BC4A-47F415C177C6}" type="datetimeFigureOut">
              <a:rPr lang="en-US" smtClean="0"/>
              <a:t>7/12/16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27A5A-7290-4DE1-BA94-4BE8A8E57DCF}" type="slidenum">
              <a:rPr lang="en-US" smtClean="0"/>
              <a:t>‹Nr.›</a:t>
            </a:fld>
            <a:endParaRPr lang="en-US"/>
          </a:p>
        </p:txBody>
      </p:sp>
    </p:spTree>
    <p:extLst>
      <p:ext uri="{BB962C8B-B14F-4D97-AF65-F5344CB8AC3E}">
        <p14:creationId xmlns:p14="http://schemas.microsoft.com/office/powerpoint/2010/main" val="929586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12" name="Freeform 6" title="Page Number Shape"/>
          <p:cNvSpPr>
            <a:spLocks/>
          </p:cNvSpPr>
          <p:nvPr/>
        </p:nvSpPr>
        <p:spPr bwMode="auto">
          <a:xfrm>
            <a:off x="11784011" y="5380580"/>
            <a:ext cx="407988" cy="819150"/>
          </a:xfrm>
          <a:custGeom>
            <a:avLst/>
            <a:gdLst>
              <a:gd name="T0" fmla="*/ 1799 w 1799"/>
              <a:gd name="T1" fmla="*/ 0 h 3612"/>
              <a:gd name="T2" fmla="*/ 1799 w 1799"/>
              <a:gd name="T3" fmla="*/ 3612 h 3612"/>
              <a:gd name="T4" fmla="*/ 1686 w 1799"/>
              <a:gd name="T5" fmla="*/ 3609 h 3612"/>
              <a:gd name="T6" fmla="*/ 1574 w 1799"/>
              <a:gd name="T7" fmla="*/ 3598 h 3612"/>
              <a:gd name="T8" fmla="*/ 1464 w 1799"/>
              <a:gd name="T9" fmla="*/ 3581 h 3612"/>
              <a:gd name="T10" fmla="*/ 1357 w 1799"/>
              <a:gd name="T11" fmla="*/ 3557 h 3612"/>
              <a:gd name="T12" fmla="*/ 1251 w 1799"/>
              <a:gd name="T13" fmla="*/ 3527 h 3612"/>
              <a:gd name="T14" fmla="*/ 1150 w 1799"/>
              <a:gd name="T15" fmla="*/ 3490 h 3612"/>
              <a:gd name="T16" fmla="*/ 1050 w 1799"/>
              <a:gd name="T17" fmla="*/ 3448 h 3612"/>
              <a:gd name="T18" fmla="*/ 953 w 1799"/>
              <a:gd name="T19" fmla="*/ 3401 h 3612"/>
              <a:gd name="T20" fmla="*/ 860 w 1799"/>
              <a:gd name="T21" fmla="*/ 3347 h 3612"/>
              <a:gd name="T22" fmla="*/ 771 w 1799"/>
              <a:gd name="T23" fmla="*/ 3289 h 3612"/>
              <a:gd name="T24" fmla="*/ 686 w 1799"/>
              <a:gd name="T25" fmla="*/ 3224 h 3612"/>
              <a:gd name="T26" fmla="*/ 604 w 1799"/>
              <a:gd name="T27" fmla="*/ 3156 h 3612"/>
              <a:gd name="T28" fmla="*/ 527 w 1799"/>
              <a:gd name="T29" fmla="*/ 3083 h 3612"/>
              <a:gd name="T30" fmla="*/ 454 w 1799"/>
              <a:gd name="T31" fmla="*/ 3005 h 3612"/>
              <a:gd name="T32" fmla="*/ 386 w 1799"/>
              <a:gd name="T33" fmla="*/ 2923 h 3612"/>
              <a:gd name="T34" fmla="*/ 323 w 1799"/>
              <a:gd name="T35" fmla="*/ 2838 h 3612"/>
              <a:gd name="T36" fmla="*/ 265 w 1799"/>
              <a:gd name="T37" fmla="*/ 2748 h 3612"/>
              <a:gd name="T38" fmla="*/ 211 w 1799"/>
              <a:gd name="T39" fmla="*/ 2655 h 3612"/>
              <a:gd name="T40" fmla="*/ 163 w 1799"/>
              <a:gd name="T41" fmla="*/ 2559 h 3612"/>
              <a:gd name="T42" fmla="*/ 121 w 1799"/>
              <a:gd name="T43" fmla="*/ 2459 h 3612"/>
              <a:gd name="T44" fmla="*/ 85 w 1799"/>
              <a:gd name="T45" fmla="*/ 2356 h 3612"/>
              <a:gd name="T46" fmla="*/ 55 w 1799"/>
              <a:gd name="T47" fmla="*/ 2251 h 3612"/>
              <a:gd name="T48" fmla="*/ 32 w 1799"/>
              <a:gd name="T49" fmla="*/ 2143 h 3612"/>
              <a:gd name="T50" fmla="*/ 14 w 1799"/>
              <a:gd name="T51" fmla="*/ 2033 h 3612"/>
              <a:gd name="T52" fmla="*/ 4 w 1799"/>
              <a:gd name="T53" fmla="*/ 1920 h 3612"/>
              <a:gd name="T54" fmla="*/ 0 w 1799"/>
              <a:gd name="T55" fmla="*/ 1806 h 3612"/>
              <a:gd name="T56" fmla="*/ 4 w 1799"/>
              <a:gd name="T57" fmla="*/ 1692 h 3612"/>
              <a:gd name="T58" fmla="*/ 14 w 1799"/>
              <a:gd name="T59" fmla="*/ 1580 h 3612"/>
              <a:gd name="T60" fmla="*/ 32 w 1799"/>
              <a:gd name="T61" fmla="*/ 1469 h 3612"/>
              <a:gd name="T62" fmla="*/ 55 w 1799"/>
              <a:gd name="T63" fmla="*/ 1362 h 3612"/>
              <a:gd name="T64" fmla="*/ 85 w 1799"/>
              <a:gd name="T65" fmla="*/ 1256 h 3612"/>
              <a:gd name="T66" fmla="*/ 121 w 1799"/>
              <a:gd name="T67" fmla="*/ 1154 h 3612"/>
              <a:gd name="T68" fmla="*/ 163 w 1799"/>
              <a:gd name="T69" fmla="*/ 1054 h 3612"/>
              <a:gd name="T70" fmla="*/ 211 w 1799"/>
              <a:gd name="T71" fmla="*/ 958 h 3612"/>
              <a:gd name="T72" fmla="*/ 265 w 1799"/>
              <a:gd name="T73" fmla="*/ 864 h 3612"/>
              <a:gd name="T74" fmla="*/ 323 w 1799"/>
              <a:gd name="T75" fmla="*/ 774 h 3612"/>
              <a:gd name="T76" fmla="*/ 386 w 1799"/>
              <a:gd name="T77" fmla="*/ 689 h 3612"/>
              <a:gd name="T78" fmla="*/ 454 w 1799"/>
              <a:gd name="T79" fmla="*/ 607 h 3612"/>
              <a:gd name="T80" fmla="*/ 527 w 1799"/>
              <a:gd name="T81" fmla="*/ 529 h 3612"/>
              <a:gd name="T82" fmla="*/ 604 w 1799"/>
              <a:gd name="T83" fmla="*/ 456 h 3612"/>
              <a:gd name="T84" fmla="*/ 686 w 1799"/>
              <a:gd name="T85" fmla="*/ 388 h 3612"/>
              <a:gd name="T86" fmla="*/ 771 w 1799"/>
              <a:gd name="T87" fmla="*/ 325 h 3612"/>
              <a:gd name="T88" fmla="*/ 860 w 1799"/>
              <a:gd name="T89" fmla="*/ 266 h 3612"/>
              <a:gd name="T90" fmla="*/ 953 w 1799"/>
              <a:gd name="T91" fmla="*/ 212 h 3612"/>
              <a:gd name="T92" fmla="*/ 1050 w 1799"/>
              <a:gd name="T93" fmla="*/ 164 h 3612"/>
              <a:gd name="T94" fmla="*/ 1150 w 1799"/>
              <a:gd name="T95" fmla="*/ 122 h 3612"/>
              <a:gd name="T96" fmla="*/ 1251 w 1799"/>
              <a:gd name="T97" fmla="*/ 85 h 3612"/>
              <a:gd name="T98" fmla="*/ 1357 w 1799"/>
              <a:gd name="T99" fmla="*/ 55 h 3612"/>
              <a:gd name="T100" fmla="*/ 1464 w 1799"/>
              <a:gd name="T101" fmla="*/ 32 h 3612"/>
              <a:gd name="T102" fmla="*/ 1574 w 1799"/>
              <a:gd name="T103" fmla="*/ 14 h 3612"/>
              <a:gd name="T104" fmla="*/ 1686 w 1799"/>
              <a:gd name="T105" fmla="*/ 5 h 3612"/>
              <a:gd name="T106" fmla="*/ 1799 w 1799"/>
              <a:gd name="T107" fmla="*/ 0 h 3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536187" y="5927131"/>
            <a:ext cx="3814856" cy="365125"/>
          </a:xfrm>
        </p:spPr>
        <p:txBody>
          <a:bodyPr/>
          <a:lstStyle/>
          <a:p>
            <a:fld id="{3C633830-2244-49AE-BC4A-47F415C177C6}" type="datetimeFigureOut">
              <a:rPr lang="en-US" smtClean="0"/>
              <a:t>7/12/16</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smtClean="0"/>
              <a:t>‹Nr.›</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199270"/>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633830-2244-49AE-BC4A-47F415C177C6}" type="datetimeFigureOut">
              <a:rPr lang="en-US" smtClean="0"/>
              <a:t>7/12/16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27A5A-7290-4DE1-BA94-4BE8A8E57DCF}" type="slidenum">
              <a:rPr lang="en-US" smtClean="0"/>
              <a:t>‹Nr.›</a:t>
            </a:fld>
            <a:endParaRPr lang="en-US"/>
          </a:p>
        </p:txBody>
      </p:sp>
    </p:spTree>
    <p:extLst>
      <p:ext uri="{BB962C8B-B14F-4D97-AF65-F5344CB8AC3E}">
        <p14:creationId xmlns:p14="http://schemas.microsoft.com/office/powerpoint/2010/main" val="332715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a:spLocks/>
          </p:cNvSpPr>
          <p:nvPr/>
        </p:nvSpPr>
        <p:spPr bwMode="auto">
          <a:xfrm>
            <a:off x="11784011" y="1393748"/>
            <a:ext cx="407988" cy="819150"/>
          </a:xfrm>
          <a:custGeom>
            <a:avLst/>
            <a:gdLst>
              <a:gd name="T0" fmla="*/ 1799 w 1799"/>
              <a:gd name="T1" fmla="*/ 0 h 3612"/>
              <a:gd name="T2" fmla="*/ 1799 w 1799"/>
              <a:gd name="T3" fmla="*/ 3612 h 3612"/>
              <a:gd name="T4" fmla="*/ 1686 w 1799"/>
              <a:gd name="T5" fmla="*/ 3609 h 3612"/>
              <a:gd name="T6" fmla="*/ 1574 w 1799"/>
              <a:gd name="T7" fmla="*/ 3598 h 3612"/>
              <a:gd name="T8" fmla="*/ 1464 w 1799"/>
              <a:gd name="T9" fmla="*/ 3581 h 3612"/>
              <a:gd name="T10" fmla="*/ 1357 w 1799"/>
              <a:gd name="T11" fmla="*/ 3557 h 3612"/>
              <a:gd name="T12" fmla="*/ 1251 w 1799"/>
              <a:gd name="T13" fmla="*/ 3527 h 3612"/>
              <a:gd name="T14" fmla="*/ 1150 w 1799"/>
              <a:gd name="T15" fmla="*/ 3490 h 3612"/>
              <a:gd name="T16" fmla="*/ 1050 w 1799"/>
              <a:gd name="T17" fmla="*/ 3448 h 3612"/>
              <a:gd name="T18" fmla="*/ 953 w 1799"/>
              <a:gd name="T19" fmla="*/ 3401 h 3612"/>
              <a:gd name="T20" fmla="*/ 860 w 1799"/>
              <a:gd name="T21" fmla="*/ 3347 h 3612"/>
              <a:gd name="T22" fmla="*/ 771 w 1799"/>
              <a:gd name="T23" fmla="*/ 3289 h 3612"/>
              <a:gd name="T24" fmla="*/ 686 w 1799"/>
              <a:gd name="T25" fmla="*/ 3224 h 3612"/>
              <a:gd name="T26" fmla="*/ 604 w 1799"/>
              <a:gd name="T27" fmla="*/ 3156 h 3612"/>
              <a:gd name="T28" fmla="*/ 527 w 1799"/>
              <a:gd name="T29" fmla="*/ 3083 h 3612"/>
              <a:gd name="T30" fmla="*/ 454 w 1799"/>
              <a:gd name="T31" fmla="*/ 3005 h 3612"/>
              <a:gd name="T32" fmla="*/ 386 w 1799"/>
              <a:gd name="T33" fmla="*/ 2923 h 3612"/>
              <a:gd name="T34" fmla="*/ 323 w 1799"/>
              <a:gd name="T35" fmla="*/ 2838 h 3612"/>
              <a:gd name="T36" fmla="*/ 265 w 1799"/>
              <a:gd name="T37" fmla="*/ 2748 h 3612"/>
              <a:gd name="T38" fmla="*/ 211 w 1799"/>
              <a:gd name="T39" fmla="*/ 2655 h 3612"/>
              <a:gd name="T40" fmla="*/ 163 w 1799"/>
              <a:gd name="T41" fmla="*/ 2559 h 3612"/>
              <a:gd name="T42" fmla="*/ 121 w 1799"/>
              <a:gd name="T43" fmla="*/ 2459 h 3612"/>
              <a:gd name="T44" fmla="*/ 85 w 1799"/>
              <a:gd name="T45" fmla="*/ 2356 h 3612"/>
              <a:gd name="T46" fmla="*/ 55 w 1799"/>
              <a:gd name="T47" fmla="*/ 2251 h 3612"/>
              <a:gd name="T48" fmla="*/ 32 w 1799"/>
              <a:gd name="T49" fmla="*/ 2143 h 3612"/>
              <a:gd name="T50" fmla="*/ 14 w 1799"/>
              <a:gd name="T51" fmla="*/ 2033 h 3612"/>
              <a:gd name="T52" fmla="*/ 4 w 1799"/>
              <a:gd name="T53" fmla="*/ 1920 h 3612"/>
              <a:gd name="T54" fmla="*/ 0 w 1799"/>
              <a:gd name="T55" fmla="*/ 1806 h 3612"/>
              <a:gd name="T56" fmla="*/ 4 w 1799"/>
              <a:gd name="T57" fmla="*/ 1692 h 3612"/>
              <a:gd name="T58" fmla="*/ 14 w 1799"/>
              <a:gd name="T59" fmla="*/ 1580 h 3612"/>
              <a:gd name="T60" fmla="*/ 32 w 1799"/>
              <a:gd name="T61" fmla="*/ 1469 h 3612"/>
              <a:gd name="T62" fmla="*/ 55 w 1799"/>
              <a:gd name="T63" fmla="*/ 1362 h 3612"/>
              <a:gd name="T64" fmla="*/ 85 w 1799"/>
              <a:gd name="T65" fmla="*/ 1256 h 3612"/>
              <a:gd name="T66" fmla="*/ 121 w 1799"/>
              <a:gd name="T67" fmla="*/ 1154 h 3612"/>
              <a:gd name="T68" fmla="*/ 163 w 1799"/>
              <a:gd name="T69" fmla="*/ 1054 h 3612"/>
              <a:gd name="T70" fmla="*/ 211 w 1799"/>
              <a:gd name="T71" fmla="*/ 958 h 3612"/>
              <a:gd name="T72" fmla="*/ 265 w 1799"/>
              <a:gd name="T73" fmla="*/ 864 h 3612"/>
              <a:gd name="T74" fmla="*/ 323 w 1799"/>
              <a:gd name="T75" fmla="*/ 774 h 3612"/>
              <a:gd name="T76" fmla="*/ 386 w 1799"/>
              <a:gd name="T77" fmla="*/ 689 h 3612"/>
              <a:gd name="T78" fmla="*/ 454 w 1799"/>
              <a:gd name="T79" fmla="*/ 607 h 3612"/>
              <a:gd name="T80" fmla="*/ 527 w 1799"/>
              <a:gd name="T81" fmla="*/ 529 h 3612"/>
              <a:gd name="T82" fmla="*/ 604 w 1799"/>
              <a:gd name="T83" fmla="*/ 456 h 3612"/>
              <a:gd name="T84" fmla="*/ 686 w 1799"/>
              <a:gd name="T85" fmla="*/ 388 h 3612"/>
              <a:gd name="T86" fmla="*/ 771 w 1799"/>
              <a:gd name="T87" fmla="*/ 325 h 3612"/>
              <a:gd name="T88" fmla="*/ 860 w 1799"/>
              <a:gd name="T89" fmla="*/ 266 h 3612"/>
              <a:gd name="T90" fmla="*/ 953 w 1799"/>
              <a:gd name="T91" fmla="*/ 212 h 3612"/>
              <a:gd name="T92" fmla="*/ 1050 w 1799"/>
              <a:gd name="T93" fmla="*/ 164 h 3612"/>
              <a:gd name="T94" fmla="*/ 1150 w 1799"/>
              <a:gd name="T95" fmla="*/ 122 h 3612"/>
              <a:gd name="T96" fmla="*/ 1251 w 1799"/>
              <a:gd name="T97" fmla="*/ 85 h 3612"/>
              <a:gd name="T98" fmla="*/ 1357 w 1799"/>
              <a:gd name="T99" fmla="*/ 55 h 3612"/>
              <a:gd name="T100" fmla="*/ 1464 w 1799"/>
              <a:gd name="T101" fmla="*/ 32 h 3612"/>
              <a:gd name="T102" fmla="*/ 1574 w 1799"/>
              <a:gd name="T103" fmla="*/ 14 h 3612"/>
              <a:gd name="T104" fmla="*/ 1686 w 1799"/>
              <a:gd name="T105" fmla="*/ 5 h 3612"/>
              <a:gd name="T106" fmla="*/ 1799 w 1799"/>
              <a:gd name="T107" fmla="*/ 0 h 3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C633830-2244-49AE-BC4A-47F415C177C6}" type="datetimeFigureOut">
              <a:rPr lang="en-US" smtClean="0"/>
              <a:pPr/>
              <a:t>7/12/16</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smtClean="0"/>
              <a:pPr/>
              <a:t>‹Nr.›</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081571"/>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633830-2244-49AE-BC4A-47F415C177C6}" type="datetimeFigureOut">
              <a:rPr lang="en-US" smtClean="0"/>
              <a:t>7/12/16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C27A5A-7290-4DE1-BA94-4BE8A8E57DCF}" type="slidenum">
              <a:rPr lang="en-US" smtClean="0"/>
              <a:t>‹Nr.›</a:t>
            </a:fld>
            <a:endParaRPr lang="en-US"/>
          </a:p>
        </p:txBody>
      </p:sp>
    </p:spTree>
    <p:extLst>
      <p:ext uri="{BB962C8B-B14F-4D97-AF65-F5344CB8AC3E}">
        <p14:creationId xmlns:p14="http://schemas.microsoft.com/office/powerpoint/2010/main" val="3516012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633830-2244-49AE-BC4A-47F415C177C6}" type="datetimeFigureOut">
              <a:rPr lang="en-US" smtClean="0"/>
              <a:t>7/12/16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C27A5A-7290-4DE1-BA94-4BE8A8E57DCF}" type="slidenum">
              <a:rPr lang="en-US" smtClean="0"/>
              <a:t>‹Nr.›</a:t>
            </a:fld>
            <a:endParaRPr lang="en-US"/>
          </a:p>
        </p:txBody>
      </p:sp>
    </p:spTree>
    <p:extLst>
      <p:ext uri="{BB962C8B-B14F-4D97-AF65-F5344CB8AC3E}">
        <p14:creationId xmlns:p14="http://schemas.microsoft.com/office/powerpoint/2010/main" val="1021976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633830-2244-49AE-BC4A-47F415C177C6}" type="datetimeFigureOut">
              <a:rPr lang="en-US" smtClean="0"/>
              <a:t>7/12/16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C27A5A-7290-4DE1-BA94-4BE8A8E57DCF}" type="slidenum">
              <a:rPr lang="en-US" smtClean="0"/>
              <a:t>‹Nr.›</a:t>
            </a:fld>
            <a:endParaRPr lang="en-US"/>
          </a:p>
        </p:txBody>
      </p:sp>
    </p:spTree>
    <p:extLst>
      <p:ext uri="{BB962C8B-B14F-4D97-AF65-F5344CB8AC3E}">
        <p14:creationId xmlns:p14="http://schemas.microsoft.com/office/powerpoint/2010/main" val="2381026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smtClean="0"/>
              <a:t>7/12/16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C27A5A-7290-4DE1-BA94-4BE8A8E57DCF}" type="slidenum">
              <a:rPr lang="en-US" smtClean="0"/>
              <a:t>‹Nr.›</a:t>
            </a:fld>
            <a:endParaRPr lang="en-US"/>
          </a:p>
        </p:txBody>
      </p:sp>
    </p:spTree>
    <p:extLst>
      <p:ext uri="{BB962C8B-B14F-4D97-AF65-F5344CB8AC3E}">
        <p14:creationId xmlns:p14="http://schemas.microsoft.com/office/powerpoint/2010/main" val="4692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7/12/16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C27A5A-7290-4DE1-BA94-4BE8A8E57DCF}" type="slidenum">
              <a:rPr lang="en-US" smtClean="0"/>
              <a:t>‹Nr.›</a:t>
            </a:fld>
            <a:endParaRPr lang="en-US"/>
          </a:p>
        </p:txBody>
      </p:sp>
    </p:spTree>
    <p:extLst>
      <p:ext uri="{BB962C8B-B14F-4D97-AF65-F5344CB8AC3E}">
        <p14:creationId xmlns:p14="http://schemas.microsoft.com/office/powerpoint/2010/main" val="2961259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a:p>
        </p:txBody>
      </p:sp>
      <p:sp>
        <p:nvSpPr>
          <p:cNvPr id="3" name="Picture Placeholder 2"/>
          <p:cNvSpPr>
            <a:spLocks noGrp="1"/>
          </p:cNvSpPr>
          <p:nvPr>
            <p:ph type="pic" idx="1"/>
          </p:nvPr>
        </p:nvSpPr>
        <p:spPr>
          <a:xfrm>
            <a:off x="5257800" y="0"/>
            <a:ext cx="6172200" cy="6857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7/12/16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C27A5A-7290-4DE1-BA94-4BE8A8E57DCF}" type="slidenum">
              <a:rPr lang="en-US" smtClean="0"/>
              <a:t>‹Nr.›</a:t>
            </a:fld>
            <a:endParaRPr lang="en-US"/>
          </a:p>
        </p:txBody>
      </p:sp>
    </p:spTree>
    <p:extLst>
      <p:ext uri="{BB962C8B-B14F-4D97-AF65-F5344CB8AC3E}">
        <p14:creationId xmlns:p14="http://schemas.microsoft.com/office/powerpoint/2010/main" val="13277441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a:spLocks/>
          </p:cNvSpPr>
          <p:nvPr/>
        </p:nvSpPr>
        <p:spPr bwMode="auto">
          <a:xfrm>
            <a:off x="11784011" y="5380580"/>
            <a:ext cx="407988" cy="819150"/>
          </a:xfrm>
          <a:custGeom>
            <a:avLst/>
            <a:gdLst>
              <a:gd name="T0" fmla="*/ 1799 w 1799"/>
              <a:gd name="T1" fmla="*/ 0 h 3612"/>
              <a:gd name="T2" fmla="*/ 1799 w 1799"/>
              <a:gd name="T3" fmla="*/ 3612 h 3612"/>
              <a:gd name="T4" fmla="*/ 1686 w 1799"/>
              <a:gd name="T5" fmla="*/ 3609 h 3612"/>
              <a:gd name="T6" fmla="*/ 1574 w 1799"/>
              <a:gd name="T7" fmla="*/ 3598 h 3612"/>
              <a:gd name="T8" fmla="*/ 1464 w 1799"/>
              <a:gd name="T9" fmla="*/ 3581 h 3612"/>
              <a:gd name="T10" fmla="*/ 1357 w 1799"/>
              <a:gd name="T11" fmla="*/ 3557 h 3612"/>
              <a:gd name="T12" fmla="*/ 1251 w 1799"/>
              <a:gd name="T13" fmla="*/ 3527 h 3612"/>
              <a:gd name="T14" fmla="*/ 1150 w 1799"/>
              <a:gd name="T15" fmla="*/ 3490 h 3612"/>
              <a:gd name="T16" fmla="*/ 1050 w 1799"/>
              <a:gd name="T17" fmla="*/ 3448 h 3612"/>
              <a:gd name="T18" fmla="*/ 953 w 1799"/>
              <a:gd name="T19" fmla="*/ 3401 h 3612"/>
              <a:gd name="T20" fmla="*/ 860 w 1799"/>
              <a:gd name="T21" fmla="*/ 3347 h 3612"/>
              <a:gd name="T22" fmla="*/ 771 w 1799"/>
              <a:gd name="T23" fmla="*/ 3289 h 3612"/>
              <a:gd name="T24" fmla="*/ 686 w 1799"/>
              <a:gd name="T25" fmla="*/ 3224 h 3612"/>
              <a:gd name="T26" fmla="*/ 604 w 1799"/>
              <a:gd name="T27" fmla="*/ 3156 h 3612"/>
              <a:gd name="T28" fmla="*/ 527 w 1799"/>
              <a:gd name="T29" fmla="*/ 3083 h 3612"/>
              <a:gd name="T30" fmla="*/ 454 w 1799"/>
              <a:gd name="T31" fmla="*/ 3005 h 3612"/>
              <a:gd name="T32" fmla="*/ 386 w 1799"/>
              <a:gd name="T33" fmla="*/ 2923 h 3612"/>
              <a:gd name="T34" fmla="*/ 323 w 1799"/>
              <a:gd name="T35" fmla="*/ 2838 h 3612"/>
              <a:gd name="T36" fmla="*/ 265 w 1799"/>
              <a:gd name="T37" fmla="*/ 2748 h 3612"/>
              <a:gd name="T38" fmla="*/ 211 w 1799"/>
              <a:gd name="T39" fmla="*/ 2655 h 3612"/>
              <a:gd name="T40" fmla="*/ 163 w 1799"/>
              <a:gd name="T41" fmla="*/ 2559 h 3612"/>
              <a:gd name="T42" fmla="*/ 121 w 1799"/>
              <a:gd name="T43" fmla="*/ 2459 h 3612"/>
              <a:gd name="T44" fmla="*/ 85 w 1799"/>
              <a:gd name="T45" fmla="*/ 2356 h 3612"/>
              <a:gd name="T46" fmla="*/ 55 w 1799"/>
              <a:gd name="T47" fmla="*/ 2251 h 3612"/>
              <a:gd name="T48" fmla="*/ 32 w 1799"/>
              <a:gd name="T49" fmla="*/ 2143 h 3612"/>
              <a:gd name="T50" fmla="*/ 14 w 1799"/>
              <a:gd name="T51" fmla="*/ 2033 h 3612"/>
              <a:gd name="T52" fmla="*/ 4 w 1799"/>
              <a:gd name="T53" fmla="*/ 1920 h 3612"/>
              <a:gd name="T54" fmla="*/ 0 w 1799"/>
              <a:gd name="T55" fmla="*/ 1806 h 3612"/>
              <a:gd name="T56" fmla="*/ 4 w 1799"/>
              <a:gd name="T57" fmla="*/ 1692 h 3612"/>
              <a:gd name="T58" fmla="*/ 14 w 1799"/>
              <a:gd name="T59" fmla="*/ 1580 h 3612"/>
              <a:gd name="T60" fmla="*/ 32 w 1799"/>
              <a:gd name="T61" fmla="*/ 1469 h 3612"/>
              <a:gd name="T62" fmla="*/ 55 w 1799"/>
              <a:gd name="T63" fmla="*/ 1362 h 3612"/>
              <a:gd name="T64" fmla="*/ 85 w 1799"/>
              <a:gd name="T65" fmla="*/ 1256 h 3612"/>
              <a:gd name="T66" fmla="*/ 121 w 1799"/>
              <a:gd name="T67" fmla="*/ 1154 h 3612"/>
              <a:gd name="T68" fmla="*/ 163 w 1799"/>
              <a:gd name="T69" fmla="*/ 1054 h 3612"/>
              <a:gd name="T70" fmla="*/ 211 w 1799"/>
              <a:gd name="T71" fmla="*/ 958 h 3612"/>
              <a:gd name="T72" fmla="*/ 265 w 1799"/>
              <a:gd name="T73" fmla="*/ 864 h 3612"/>
              <a:gd name="T74" fmla="*/ 323 w 1799"/>
              <a:gd name="T75" fmla="*/ 774 h 3612"/>
              <a:gd name="T76" fmla="*/ 386 w 1799"/>
              <a:gd name="T77" fmla="*/ 689 h 3612"/>
              <a:gd name="T78" fmla="*/ 454 w 1799"/>
              <a:gd name="T79" fmla="*/ 607 h 3612"/>
              <a:gd name="T80" fmla="*/ 527 w 1799"/>
              <a:gd name="T81" fmla="*/ 529 h 3612"/>
              <a:gd name="T82" fmla="*/ 604 w 1799"/>
              <a:gd name="T83" fmla="*/ 456 h 3612"/>
              <a:gd name="T84" fmla="*/ 686 w 1799"/>
              <a:gd name="T85" fmla="*/ 388 h 3612"/>
              <a:gd name="T86" fmla="*/ 771 w 1799"/>
              <a:gd name="T87" fmla="*/ 325 h 3612"/>
              <a:gd name="T88" fmla="*/ 860 w 1799"/>
              <a:gd name="T89" fmla="*/ 266 h 3612"/>
              <a:gd name="T90" fmla="*/ 953 w 1799"/>
              <a:gd name="T91" fmla="*/ 212 h 3612"/>
              <a:gd name="T92" fmla="*/ 1050 w 1799"/>
              <a:gd name="T93" fmla="*/ 164 h 3612"/>
              <a:gd name="T94" fmla="*/ 1150 w 1799"/>
              <a:gd name="T95" fmla="*/ 122 h 3612"/>
              <a:gd name="T96" fmla="*/ 1251 w 1799"/>
              <a:gd name="T97" fmla="*/ 85 h 3612"/>
              <a:gd name="T98" fmla="*/ 1357 w 1799"/>
              <a:gd name="T99" fmla="*/ 55 h 3612"/>
              <a:gd name="T100" fmla="*/ 1464 w 1799"/>
              <a:gd name="T101" fmla="*/ 32 h 3612"/>
              <a:gd name="T102" fmla="*/ 1574 w 1799"/>
              <a:gd name="T103" fmla="*/ 14 h 3612"/>
              <a:gd name="T104" fmla="*/ 1686 w 1799"/>
              <a:gd name="T105" fmla="*/ 5 h 3612"/>
              <a:gd name="T106" fmla="*/ 1799 w 1799"/>
              <a:gd name="T107" fmla="*/ 0 h 3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accent3">
                  <a:lumMod val="20000"/>
                  <a:lumOff val="80000"/>
                </a:schemeClr>
              </a:solidFill>
            </a:endParaRPr>
          </a:p>
        </p:txBody>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C633830-2244-49AE-BC4A-47F415C177C6}" type="datetimeFigureOut">
              <a:rPr lang="en-US" smtClean="0"/>
              <a:pPr/>
              <a:t>7/12/16</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smtClean="0"/>
              <a:pPr/>
              <a:t>‹Nr.›</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4944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 sz="5000" dirty="0" smtClean="0"/>
              <a:t>Unidad 1. </a:t>
            </a:r>
          </a:p>
          <a:p>
            <a:endParaRPr lang="es-ES" sz="5000" dirty="0" smtClean="0"/>
          </a:p>
          <a:p>
            <a:r>
              <a:rPr lang="es-ES" sz="5000" dirty="0" smtClean="0"/>
              <a:t>Introducción a la Programación </a:t>
            </a:r>
            <a:endParaRPr lang="es-ES_tradnl" sz="5000" dirty="0"/>
          </a:p>
        </p:txBody>
      </p:sp>
      <p:sp>
        <p:nvSpPr>
          <p:cNvPr id="3" name="Subtítulo 2"/>
          <p:cNvSpPr>
            <a:spLocks noGrp="1"/>
          </p:cNvSpPr>
          <p:nvPr>
            <p:ph type="subTitle" idx="1"/>
          </p:nvPr>
        </p:nvSpPr>
        <p:spPr/>
        <p:txBody>
          <a:bodyPr/>
          <a:lstStyle/>
          <a:p>
            <a:r>
              <a:rPr lang="es-ES" dirty="0" smtClean="0"/>
              <a:t>Profesor: Bernardita </a:t>
            </a:r>
            <a:r>
              <a:rPr lang="es-ES" dirty="0"/>
              <a:t>I</a:t>
            </a:r>
            <a:r>
              <a:rPr lang="es-ES" dirty="0" smtClean="0"/>
              <a:t>nfante</a:t>
            </a:r>
            <a:endParaRPr lang="es-ES_tradnl" dirty="0"/>
          </a:p>
        </p:txBody>
      </p:sp>
    </p:spTree>
    <p:extLst>
      <p:ext uri="{BB962C8B-B14F-4D97-AF65-F5344CB8AC3E}">
        <p14:creationId xmlns:p14="http://schemas.microsoft.com/office/powerpoint/2010/main" val="158490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¿Por qué programar hoy</a:t>
            </a:r>
            <a:r>
              <a:rPr lang="es-ES_tradnl" dirty="0" smtClean="0"/>
              <a:t>?</a:t>
            </a:r>
            <a:endParaRPr lang="es-ES_tradnl" dirty="0"/>
          </a:p>
        </p:txBody>
      </p:sp>
      <p:sp>
        <p:nvSpPr>
          <p:cNvPr id="3" name="Marcador de contenido 2"/>
          <p:cNvSpPr>
            <a:spLocks noGrp="1"/>
          </p:cNvSpPr>
          <p:nvPr>
            <p:ph sz="half" idx="1"/>
          </p:nvPr>
        </p:nvSpPr>
        <p:spPr>
          <a:xfrm>
            <a:off x="5230678" y="540628"/>
            <a:ext cx="5479758" cy="4971542"/>
          </a:xfrm>
        </p:spPr>
        <p:txBody>
          <a:bodyPr/>
          <a:lstStyle/>
          <a:p>
            <a:pPr marL="0" indent="0">
              <a:buNone/>
            </a:pPr>
            <a:r>
              <a:rPr lang="es-ES"/>
              <a:t> </a:t>
            </a:r>
            <a:r>
              <a:rPr lang="es-ES" smtClean="0"/>
              <a:t> </a:t>
            </a:r>
            <a:r>
              <a:rPr lang="es-ES_tradnl" dirty="0" smtClean="0"/>
              <a:t>Antes </a:t>
            </a:r>
            <a:r>
              <a:rPr lang="es-ES_tradnl" dirty="0"/>
              <a:t>de iniciar este curso debemos comprender que la programación es un lenguaje común entre el hombre y máquina, el cual ha sido desarrollado por el hombre para lograr simplificar procesos y también a su vez lograr automatizar tareas que son repetitivas y tediosas, dentro de la concepción de la programación se buscó la manera para generar esta comunicación entre hombre y máquina, la cual se redujo a 1 y 0, este código es llamado </a:t>
            </a:r>
            <a:r>
              <a:rPr lang="es-ES_tradnl" i="1" dirty="0"/>
              <a:t>código binario</a:t>
            </a:r>
            <a:r>
              <a:rPr lang="es-ES_tradnl" dirty="0"/>
              <a:t>. </a:t>
            </a:r>
          </a:p>
          <a:p>
            <a:endParaRPr lang="es-ES_tradnl" dirty="0"/>
          </a:p>
        </p:txBody>
      </p:sp>
    </p:spTree>
    <p:extLst>
      <p:ext uri="{BB962C8B-B14F-4D97-AF65-F5344CB8AC3E}">
        <p14:creationId xmlns:p14="http://schemas.microsoft.com/office/powerpoint/2010/main" val="87801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00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a:t>
            </a:r>
            <a:r>
              <a:rPr lang="es-ES" dirty="0" smtClean="0"/>
              <a:t>rogramación </a:t>
            </a:r>
            <a:r>
              <a:rPr lang="es-ES" dirty="0"/>
              <a:t>en el diseño</a:t>
            </a:r>
            <a:endParaRPr lang="es-ES_tradnl" dirty="0"/>
          </a:p>
        </p:txBody>
      </p:sp>
      <p:sp>
        <p:nvSpPr>
          <p:cNvPr id="3" name="Marcador de contenido 2"/>
          <p:cNvSpPr>
            <a:spLocks noGrp="1"/>
          </p:cNvSpPr>
          <p:nvPr>
            <p:ph idx="1"/>
          </p:nvPr>
        </p:nvSpPr>
        <p:spPr/>
        <p:txBody>
          <a:bodyPr/>
          <a:lstStyle/>
          <a:p>
            <a:pPr marL="0" indent="0">
              <a:buNone/>
            </a:pPr>
            <a:r>
              <a:rPr lang="es-ES_tradnl" dirty="0" smtClean="0"/>
              <a:t>De </a:t>
            </a:r>
            <a:r>
              <a:rPr lang="es-ES_tradnl" dirty="0"/>
              <a:t>esta manera también se abre un mundo nuevo que es el diseño interactivo involucrando tecnología, lo que comenzó con proyectos experimentales ahora podemos ver ropa interactiva, exposiciones interactivas y soluciones a problemas cotidianos con un dispositivo o máquina. </a:t>
            </a:r>
          </a:p>
          <a:p>
            <a:pPr marL="0" indent="0">
              <a:buNone/>
            </a:pPr>
            <a:r>
              <a:rPr lang="es-ES_tradnl" dirty="0"/>
              <a:t>Como diseñadores nuestro llamado es a experimentar con los distintos tipos y formas de programar que existen hoy en día, buscando lograr un proyecto acabado que pueda ayudar el día de mañana a un nicho desatendido o bien logre mostrar en una exposición cómo interactuar de diferentes maneras con la tecnología. </a:t>
            </a:r>
          </a:p>
          <a:p>
            <a:pPr marL="0" indent="0">
              <a:buNone/>
            </a:pPr>
            <a:r>
              <a:rPr lang="es-ES_tradnl" dirty="0"/>
              <a:t>Estamos llamados a ser inventores, aún queda mucho por recorrer y descubrir, los invitamos a explorar las inmensas oportunidades que nos da la programación y lograr proyectos que cambien el mundo.</a:t>
            </a:r>
          </a:p>
          <a:p>
            <a:endParaRPr lang="es-ES_tradnl" dirty="0"/>
          </a:p>
          <a:p>
            <a:endParaRPr lang="es-ES_tradnl" dirty="0"/>
          </a:p>
        </p:txBody>
      </p:sp>
      <p:sp>
        <p:nvSpPr>
          <p:cNvPr id="4" name="Marcador de texto 3"/>
          <p:cNvSpPr>
            <a:spLocks noGrp="1"/>
          </p:cNvSpPr>
          <p:nvPr>
            <p:ph type="body" sz="half" idx="2"/>
          </p:nvPr>
        </p:nvSpPr>
        <p:spPr/>
        <p:txBody>
          <a:bodyPr/>
          <a:lstStyle/>
          <a:p>
            <a:r>
              <a:rPr lang="es-ES" dirty="0" smtClean="0"/>
              <a:t>Debemos </a:t>
            </a:r>
            <a:r>
              <a:rPr lang="es-ES_tradnl" dirty="0" smtClean="0"/>
              <a:t>desarrolla</a:t>
            </a:r>
            <a:r>
              <a:rPr lang="es-ES" dirty="0" smtClean="0"/>
              <a:t>r </a:t>
            </a:r>
            <a:r>
              <a:rPr lang="es-ES_tradnl" dirty="0" smtClean="0"/>
              <a:t>una </a:t>
            </a:r>
            <a:r>
              <a:rPr lang="es-ES_tradnl" dirty="0"/>
              <a:t>percepción analítica del </a:t>
            </a:r>
            <a:r>
              <a:rPr lang="es-ES_tradnl" dirty="0" smtClean="0"/>
              <a:t>mundo, </a:t>
            </a:r>
            <a:r>
              <a:rPr lang="es-ES_tradnl" dirty="0"/>
              <a:t>haciendo estudios e investigaciones logramos encontrar oportunidades de diseño, </a:t>
            </a:r>
            <a:r>
              <a:rPr lang="es-ES_tradnl" dirty="0" smtClean="0"/>
              <a:t>con </a:t>
            </a:r>
            <a:r>
              <a:rPr lang="es-ES_tradnl" dirty="0"/>
              <a:t>el tiempo los </a:t>
            </a:r>
            <a:r>
              <a:rPr lang="es-ES_tradnl" dirty="0" smtClean="0"/>
              <a:t>diseñadores </a:t>
            </a:r>
            <a:r>
              <a:rPr lang="es-ES_tradnl" dirty="0"/>
              <a:t>comprendieron que la programación no era algo que debía ser desarrollado únicamente por </a:t>
            </a:r>
            <a:r>
              <a:rPr lang="es-ES_tradnl" dirty="0" smtClean="0"/>
              <a:t>matemáticos</a:t>
            </a:r>
            <a:r>
              <a:rPr lang="es-ES_tradnl" dirty="0"/>
              <a:t>, también podían generar piezas visuales que fueran creadas a través de una serie de </a:t>
            </a:r>
            <a:r>
              <a:rPr lang="es-ES_tradnl" dirty="0" smtClean="0"/>
              <a:t>instrucciones. </a:t>
            </a:r>
            <a:endParaRPr lang="es-ES_tradnl" dirty="0"/>
          </a:p>
          <a:p>
            <a:endParaRPr lang="es-ES_tradnl" dirty="0"/>
          </a:p>
        </p:txBody>
      </p:sp>
    </p:spTree>
    <p:extLst>
      <p:ext uri="{BB962C8B-B14F-4D97-AF65-F5344CB8AC3E}">
        <p14:creationId xmlns:p14="http://schemas.microsoft.com/office/powerpoint/2010/main" val="24367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35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Diferentes tipos de lenguajes y sus usos</a:t>
            </a:r>
          </a:p>
        </p:txBody>
      </p:sp>
      <p:sp>
        <p:nvSpPr>
          <p:cNvPr id="3" name="Marcador de contenido 2"/>
          <p:cNvSpPr>
            <a:spLocks noGrp="1"/>
          </p:cNvSpPr>
          <p:nvPr>
            <p:ph idx="1"/>
          </p:nvPr>
        </p:nvSpPr>
        <p:spPr/>
        <p:txBody>
          <a:bodyPr/>
          <a:lstStyle/>
          <a:p>
            <a:pPr marL="0" indent="0">
              <a:buNone/>
            </a:pPr>
            <a:r>
              <a:rPr lang="es-ES_tradnl" b="1" dirty="0" smtClean="0"/>
              <a:t>Lenguaje </a:t>
            </a:r>
            <a:r>
              <a:rPr lang="es-ES_tradnl" b="1" dirty="0"/>
              <a:t>de bajo nivel</a:t>
            </a:r>
            <a:r>
              <a:rPr lang="es-ES_tradnl" dirty="0"/>
              <a:t>, se puede describir como lenguaje de máquina, siendo incomprensible para una persona que no está familiarizado con este tipo de código. Este tipo de programación es utilizado para desarrollar programas para programar.</a:t>
            </a:r>
          </a:p>
          <a:p>
            <a:pPr marL="0" indent="0">
              <a:buNone/>
            </a:pPr>
            <a:r>
              <a:rPr lang="es-ES_tradnl" b="1" dirty="0"/>
              <a:t>Lenguaje de medio nivel</a:t>
            </a:r>
            <a:r>
              <a:rPr lang="es-ES_tradnl" dirty="0"/>
              <a:t>, lenguaje desarrollado para lograr acciones complejas dentro de un programa con lenguaje más parecido al lenguaje de alto nivel, es decir se asemeja más al lenguaje del hombre. </a:t>
            </a:r>
          </a:p>
          <a:p>
            <a:pPr marL="0" indent="0">
              <a:buNone/>
            </a:pPr>
            <a:r>
              <a:rPr lang="es-ES_tradnl" b="1" dirty="0"/>
              <a:t>Lenguaje de alto nivel</a:t>
            </a:r>
            <a:r>
              <a:rPr lang="es-ES_tradnl" dirty="0"/>
              <a:t>, estos lenguajes se acercan más al lenguaje natural del hombre que al de máquina. Por lo que es de baja complejidad aprender pero queda limitado la cantidad de acciones que se pueden realizar.</a:t>
            </a:r>
          </a:p>
          <a:p>
            <a:pPr marL="0" indent="0">
              <a:buNone/>
            </a:pPr>
            <a:endParaRPr lang="es-ES_tradnl" dirty="0"/>
          </a:p>
        </p:txBody>
      </p:sp>
      <p:sp>
        <p:nvSpPr>
          <p:cNvPr id="4" name="Marcador de texto 3"/>
          <p:cNvSpPr>
            <a:spLocks noGrp="1"/>
          </p:cNvSpPr>
          <p:nvPr>
            <p:ph type="body" sz="half" idx="2"/>
          </p:nvPr>
        </p:nvSpPr>
        <p:spPr/>
        <p:txBody>
          <a:bodyPr/>
          <a:lstStyle/>
          <a:p>
            <a:r>
              <a:rPr lang="es-ES_tradnl" dirty="0"/>
              <a:t>El lenguaje del </a:t>
            </a:r>
            <a:r>
              <a:rPr lang="es-ES_tradnl" dirty="0" smtClean="0"/>
              <a:t>código</a:t>
            </a:r>
            <a:r>
              <a:rPr lang="es-ES" dirty="0" smtClean="0"/>
              <a:t> de </a:t>
            </a:r>
            <a:r>
              <a:rPr lang="es-ES" dirty="0" smtClean="0"/>
              <a:t>programación </a:t>
            </a:r>
            <a:r>
              <a:rPr lang="es-ES_tradnl" dirty="0" smtClean="0"/>
              <a:t> </a:t>
            </a:r>
            <a:r>
              <a:rPr lang="es-ES_tradnl" dirty="0"/>
              <a:t>varía en base a la </a:t>
            </a:r>
            <a:r>
              <a:rPr lang="es-ES_tradnl" dirty="0" smtClean="0"/>
              <a:t>comprensión</a:t>
            </a:r>
            <a:r>
              <a:rPr lang="es-ES" dirty="0" smtClean="0"/>
              <a:t> tanto</a:t>
            </a:r>
            <a:r>
              <a:rPr lang="es-ES_tradnl" dirty="0" smtClean="0"/>
              <a:t> </a:t>
            </a:r>
            <a:r>
              <a:rPr lang="es-ES_tradnl" dirty="0"/>
              <a:t>de la máquina y </a:t>
            </a:r>
            <a:r>
              <a:rPr lang="es-ES" dirty="0" smtClean="0"/>
              <a:t>como del </a:t>
            </a:r>
            <a:r>
              <a:rPr lang="es-ES_tradnl" dirty="0" smtClean="0"/>
              <a:t>hombre</a:t>
            </a:r>
            <a:r>
              <a:rPr lang="es-ES" dirty="0" smtClean="0"/>
              <a:t>.</a:t>
            </a:r>
            <a:r>
              <a:rPr lang="es-ES_tradnl" dirty="0" smtClean="0"/>
              <a:t> Podemos </a:t>
            </a:r>
            <a:r>
              <a:rPr lang="es-ES" dirty="0" smtClean="0"/>
              <a:t>dividirlo</a:t>
            </a:r>
            <a:r>
              <a:rPr lang="es-ES_tradnl" dirty="0" smtClean="0"/>
              <a:t> </a:t>
            </a:r>
            <a:r>
              <a:rPr lang="es-ES_tradnl" dirty="0"/>
              <a:t>dentro de tres </a:t>
            </a:r>
            <a:r>
              <a:rPr lang="es-ES_tradnl" dirty="0" smtClean="0"/>
              <a:t>categorías</a:t>
            </a:r>
            <a:r>
              <a:rPr lang="es-ES" dirty="0"/>
              <a:t>.</a:t>
            </a:r>
            <a:endParaRPr lang="es-ES_tradnl" dirty="0"/>
          </a:p>
        </p:txBody>
      </p:sp>
    </p:spTree>
    <p:extLst>
      <p:ext uri="{BB962C8B-B14F-4D97-AF65-F5344CB8AC3E}">
        <p14:creationId xmlns:p14="http://schemas.microsoft.com/office/powerpoint/2010/main" val="1080379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475668"/>
      </p:ext>
    </p:extLst>
  </p:cSld>
  <p:clrMapOvr>
    <a:masterClrMapping/>
  </p:clrMapOvr>
</p:sld>
</file>

<file path=ppt/theme/theme1.xml><?xml version="1.0" encoding="utf-8"?>
<a:theme xmlns:a="http://schemas.openxmlformats.org/drawingml/2006/main" name="Titular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a:ea typeface=""/>
        <a:cs typeface=""/>
      </a:majorFont>
      <a:minorFont>
        <a:latin typeface="Corbel"/>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Headlines_16x9</Template>
  <TotalTime>19</TotalTime>
  <Application>Microsoft Macintosh PowerPoint</Application>
  <PresentationFormat>Panorámica</PresentationFormat>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Corbel</vt:lpstr>
      <vt:lpstr>Century Schoolbook</vt:lpstr>
      <vt:lpstr>Arial</vt:lpstr>
      <vt:lpstr>Titulares</vt:lpstr>
      <vt:lpstr>Unidad 1.   Introducción a la Programación </vt:lpstr>
      <vt:lpstr>¿Por qué programar hoy?</vt:lpstr>
      <vt:lpstr>Presentación de PowerPoint</vt:lpstr>
      <vt:lpstr>Programación en el diseño</vt:lpstr>
      <vt:lpstr>Presentación de PowerPoint</vt:lpstr>
      <vt:lpstr>Diferentes tipos de lenguajes y sus usos</vt:lpstr>
      <vt:lpstr>Presentación de PowerPoint</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Bernardita Infante</dc:creator>
  <cp:lastModifiedBy>Bernardita Infante</cp:lastModifiedBy>
  <cp:revision>22</cp:revision>
  <dcterms:created xsi:type="dcterms:W3CDTF">2016-07-12T18:31:42Z</dcterms:created>
  <dcterms:modified xsi:type="dcterms:W3CDTF">2016-07-12T18:50:50Z</dcterms:modified>
</cp:coreProperties>
</file>