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5" r:id="rId10"/>
    <p:sldId id="264" r:id="rId11"/>
    <p:sldId id="266" r:id="rId12"/>
    <p:sldId id="265" r:id="rId13"/>
    <p:sldId id="276" r:id="rId14"/>
    <p:sldId id="277" r:id="rId15"/>
    <p:sldId id="278" r:id="rId16"/>
    <p:sldId id="279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80" r:id="rId2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E7689D-7E9B-411B-9AA4-A7C1F2DB9AA8}" type="datetimeFigureOut">
              <a:rPr lang="da-DK" smtClean="0"/>
              <a:t>19-08-2025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C55DD-28D3-492A-8EB9-4DF10F67AA7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54917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C55DD-28D3-492A-8EB9-4DF10F67AA71}" type="slidenum">
              <a:rPr lang="da-DK" smtClean="0"/>
              <a:t>19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9052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C55DD-28D3-492A-8EB9-4DF10F67AA71}" type="slidenum">
              <a:rPr lang="da-DK" smtClean="0"/>
              <a:t>20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64774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C55DD-28D3-492A-8EB9-4DF10F67AA71}" type="slidenum">
              <a:rPr lang="da-DK" smtClean="0"/>
              <a:t>21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19066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C55DD-28D3-492A-8EB9-4DF10F67AA71}" type="slidenum">
              <a:rPr lang="da-DK" smtClean="0"/>
              <a:t>22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22656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C55DD-28D3-492A-8EB9-4DF10F67AA71}" type="slidenum">
              <a:rPr lang="da-DK" smtClean="0"/>
              <a:t>23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4907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C55DD-28D3-492A-8EB9-4DF10F67AA71}" type="slidenum">
              <a:rPr lang="da-DK" smtClean="0"/>
              <a:t>24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97064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5C55DD-28D3-492A-8EB9-4DF10F67AA71}" type="slidenum">
              <a:rPr lang="da-DK" smtClean="0"/>
              <a:t>25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88992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7CEB35-901E-454B-A417-E78CE5620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A627BE81-4910-41ED-8581-B37E4B040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8BCC0A0-0526-42D0-A845-98787ECC4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4203-1135-4011-AE2E-1C7A4D255E5E}" type="datetimeFigureOut">
              <a:rPr lang="da-DK" smtClean="0"/>
              <a:t>19-08-2025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AFB9416-6D20-4077-9106-64AF4E0E7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BE379BD-6BF7-48DC-88D3-CF9AFF4A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77B6-8E01-4EB6-9337-5A703712AE6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5421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1E7A9C-94DF-4B17-929A-08DBEFC06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FD22CE97-C33F-4654-B6B0-CAA776E74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5157E6F-9D75-40CD-B0A5-EB0D6FB1A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4203-1135-4011-AE2E-1C7A4D255E5E}" type="datetimeFigureOut">
              <a:rPr lang="da-DK" smtClean="0"/>
              <a:t>19-08-2025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D95FE26-F6DB-4B3A-9BBE-5DBAE4360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72882E7-0A3C-412C-A056-62017E3FB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77B6-8E01-4EB6-9337-5A703712AE6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78591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B059B3B5-2412-48D8-9DDE-05DAC2A0C2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E351C8D-E843-49A6-B966-08B937442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45CB4BD-0744-4B20-A6C1-9BBACE608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4203-1135-4011-AE2E-1C7A4D255E5E}" type="datetimeFigureOut">
              <a:rPr lang="da-DK" smtClean="0"/>
              <a:t>19-08-2025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6EB009C-C097-490C-B7DD-EF8F541D2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EA3F914-AC3A-4F3E-9B3E-31709032C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77B6-8E01-4EB6-9337-5A703712AE6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1686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D7B7EA-FE56-404A-B41A-0291D8AB6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658715B-4CDD-457F-8004-0804C2E6D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55A9633-79B7-40FE-9576-C358904F3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4203-1135-4011-AE2E-1C7A4D255E5E}" type="datetimeFigureOut">
              <a:rPr lang="da-DK" smtClean="0"/>
              <a:t>19-08-2025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D47C3A1-768B-467F-A035-0647E3819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10ACC38-92B6-42A2-9519-3566B430B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77B6-8E01-4EB6-9337-5A703712AE6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0688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3335F7-CBDE-4143-9573-9C163676A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AE79F79-FE33-4DEA-977A-E1B353EE3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2912E76-61BD-444D-BAEC-96B2E28BD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4203-1135-4011-AE2E-1C7A4D255E5E}" type="datetimeFigureOut">
              <a:rPr lang="da-DK" smtClean="0"/>
              <a:t>19-08-2025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61E9D52-3E8B-4D52-8B29-83DDDEEFD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6AAF027-BC6B-4DC8-BB85-E3939096D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77B6-8E01-4EB6-9337-5A703712AE6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3049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F7FDAB-2702-4ABF-BFF7-3363FA56F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170F82D-EA2A-48C6-8D37-EAEFF475F3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A324C05B-3AD0-4E23-9AE5-067673C76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91EF9C8-07CA-4462-B999-0EAD57C54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4203-1135-4011-AE2E-1C7A4D255E5E}" type="datetimeFigureOut">
              <a:rPr lang="da-DK" smtClean="0"/>
              <a:t>19-08-2025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E3B1FF9-2310-42FF-A077-074469572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A358059-8467-4168-A5D4-8BF38B8C2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77B6-8E01-4EB6-9337-5A703712AE6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0970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2EDFD-D66B-41AC-966B-06C7217C9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84AD376-EF99-4384-B3A6-4C70DE3B8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3E5562A-4463-4C1C-ADAF-7C31F722E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124B4E20-AB0D-4BDF-A101-49CFA0F45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25908051-7427-462D-AB9B-CE69D66593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D23D0919-D628-40A0-A1F5-90FBC3D0D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4203-1135-4011-AE2E-1C7A4D255E5E}" type="datetimeFigureOut">
              <a:rPr lang="da-DK" smtClean="0"/>
              <a:t>19-08-2025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9E9AA7BA-F42D-45BC-9882-EDA8EEC80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CF4A6C6D-E2E5-4CD5-9C72-2BA1F6248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77B6-8E01-4EB6-9337-5A703712AE6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50441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CDE6B-EABD-4F7B-94DB-7EF894D03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72C0763B-B644-4EB3-828C-26982C5CA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4203-1135-4011-AE2E-1C7A4D255E5E}" type="datetimeFigureOut">
              <a:rPr lang="da-DK" smtClean="0"/>
              <a:t>19-08-2025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D5D5F1A9-232C-4022-81C1-F145159CC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EFA312B4-D680-473B-8698-FAFE33E3A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77B6-8E01-4EB6-9337-5A703712AE6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99339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DD2D1358-EA51-4033-B52D-41F83179C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4203-1135-4011-AE2E-1C7A4D255E5E}" type="datetimeFigureOut">
              <a:rPr lang="da-DK" smtClean="0"/>
              <a:t>19-08-2025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DC6438AF-8F85-446A-8C17-592E8117B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4D58CBAE-DABB-4B93-8EAB-C4A7488F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77B6-8E01-4EB6-9337-5A703712AE6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41228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B50C9D-00F7-4B1F-8BAE-1E64123CD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73D437D-A015-45F4-BAE6-049725786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97F1B727-EC12-4D80-AE90-502B3A163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2E317D1-2A2C-4A49-AC02-144189B9C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4203-1135-4011-AE2E-1C7A4D255E5E}" type="datetimeFigureOut">
              <a:rPr lang="da-DK" smtClean="0"/>
              <a:t>19-08-2025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A5DB682-2835-4213-BFC6-198C2C6BE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38AE4EE-FC25-4AF8-ABDC-4D20D00E9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77B6-8E01-4EB6-9337-5A703712AE6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99631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6224DE-C002-4F96-9B6F-E2C726C70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8B68DCDE-9AE4-46DC-8DAC-5194EB5A47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50AFBF22-7772-4E94-AA57-93B72967E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D883610-80E4-497E-9591-54C7DFE46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74203-1135-4011-AE2E-1C7A4D255E5E}" type="datetimeFigureOut">
              <a:rPr lang="da-DK" smtClean="0"/>
              <a:t>19-08-2025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03E1FAC-C887-4AF1-82B5-2BCBBF703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F15E171-26EF-4264-B591-AA730FB43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977B6-8E01-4EB6-9337-5A703712AE6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25699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CB72EFA2-B192-4AEA-B8D1-5D59D272B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E9165F0-5319-42D0-954F-B87F6D516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330F3A4-7857-41A2-B7BC-A7C0C287F7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74203-1135-4011-AE2E-1C7A4D255E5E}" type="datetimeFigureOut">
              <a:rPr lang="da-DK" smtClean="0"/>
              <a:t>19-08-2025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5EEA79A-4C72-4806-BCB6-0A9B8EE5B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3180467-6344-4AD4-A81E-36D985296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977B6-8E01-4EB6-9337-5A703712AE6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31012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80ABDA-19FB-4DAF-A342-5F5155F5D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/>
          </a:bodyPr>
          <a:lstStyle/>
          <a:p>
            <a:r>
              <a:rPr lang="da-DK" sz="12000" b="1" err="1"/>
              <a:t>Razor</a:t>
            </a:r>
            <a:r>
              <a:rPr lang="da-DK" sz="12000" b="1"/>
              <a:t> Pages</a:t>
            </a:r>
            <a:endParaRPr lang="da-DK" sz="12000" b="1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04D3C56A-10A6-48FB-B18D-0BFDD1F16D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  <a:p>
            <a:r>
              <a:rPr lang="da-DK" sz="4800" dirty="0"/>
              <a:t>Ansvar, lag og klasser</a:t>
            </a:r>
          </a:p>
        </p:txBody>
      </p:sp>
    </p:spTree>
    <p:extLst>
      <p:ext uri="{BB962C8B-B14F-4D97-AF65-F5344CB8AC3E}">
        <p14:creationId xmlns:p14="http://schemas.microsoft.com/office/powerpoint/2010/main" val="3303746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4013D-5547-412C-AE27-591B9D38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(Data)Model (i </a:t>
            </a:r>
            <a:r>
              <a:rPr lang="da-DK" dirty="0" err="1"/>
              <a:t>Razor</a:t>
            </a:r>
            <a:r>
              <a:rPr lang="da-DK" dirty="0"/>
              <a:t> Pages app)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85E9DE3-21F6-466A-BE53-57E4A70B2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37016" cy="4351338"/>
          </a:xfrm>
        </p:spPr>
        <p:txBody>
          <a:bodyPr>
            <a:normAutofit/>
          </a:bodyPr>
          <a:lstStyle/>
          <a:p>
            <a:r>
              <a:rPr lang="da-DK" dirty="0"/>
              <a:t>Domæne-klasser defineret som rene C#-klasser</a:t>
            </a:r>
          </a:p>
          <a:p>
            <a:r>
              <a:rPr lang="da-DK" dirty="0"/>
              <a:t>Data-model: samlinger af domæne-objekter, </a:t>
            </a:r>
            <a:r>
              <a:rPr lang="da-DK" dirty="0" err="1"/>
              <a:t>evt</a:t>
            </a:r>
            <a:r>
              <a:rPr lang="da-DK" dirty="0"/>
              <a:t> med referencer til hinanden</a:t>
            </a:r>
          </a:p>
          <a:p>
            <a:r>
              <a:rPr lang="da-DK" dirty="0"/>
              <a:t>Data-modellen </a:t>
            </a:r>
            <a:r>
              <a:rPr lang="da-DK" dirty="0" err="1"/>
              <a:t>vedligholdes</a:t>
            </a:r>
            <a:r>
              <a:rPr lang="da-DK" dirty="0"/>
              <a:t> med </a:t>
            </a:r>
            <a:r>
              <a:rPr lang="da-DK" b="1" dirty="0"/>
              <a:t>CRUD</a:t>
            </a:r>
            <a:r>
              <a:rPr lang="da-DK" dirty="0"/>
              <a:t>-operationer</a:t>
            </a:r>
          </a:p>
        </p:txBody>
      </p:sp>
    </p:spTree>
    <p:extLst>
      <p:ext uri="{BB962C8B-B14F-4D97-AF65-F5344CB8AC3E}">
        <p14:creationId xmlns:p14="http://schemas.microsoft.com/office/powerpoint/2010/main" val="2977471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4013D-5547-412C-AE27-591B9D38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(Data)Model (i </a:t>
            </a:r>
            <a:r>
              <a:rPr lang="da-DK" dirty="0" err="1"/>
              <a:t>Razor</a:t>
            </a:r>
            <a:r>
              <a:rPr lang="da-DK" dirty="0"/>
              <a:t> Pages app)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85E9DE3-21F6-466A-BE53-57E4A70B2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a-DK"/>
              <a:t>Controllers bør </a:t>
            </a:r>
            <a:r>
              <a:rPr lang="da-DK" dirty="0"/>
              <a:t>ikke direkte stå for at </a:t>
            </a:r>
            <a:r>
              <a:rPr lang="da-DK"/>
              <a:t>vedligeholde data</a:t>
            </a:r>
            <a:endParaRPr lang="da-DK" dirty="0"/>
          </a:p>
          <a:p>
            <a:r>
              <a:rPr lang="da-DK" dirty="0"/>
              <a:t>Potentielle problemer med valg af implementation og fælles tilgang til data-modellen</a:t>
            </a:r>
          </a:p>
          <a:p>
            <a:r>
              <a:rPr lang="da-DK" dirty="0"/>
              <a:t>Vedligeholdelse af </a:t>
            </a:r>
            <a:r>
              <a:rPr lang="da-DK"/>
              <a:t>data-modellen kan ”udliciteres” </a:t>
            </a:r>
            <a:r>
              <a:rPr lang="da-DK" dirty="0"/>
              <a:t>til services, i form </a:t>
            </a:r>
            <a:r>
              <a:rPr lang="da-DK"/>
              <a:t>af f.eks. repository-klasser</a:t>
            </a:r>
            <a:endParaRPr lang="da-DK" dirty="0"/>
          </a:p>
          <a:p>
            <a:r>
              <a:rPr lang="da-DK" dirty="0"/>
              <a:t>Kan f.eks. skifte valg af </a:t>
            </a:r>
            <a:r>
              <a:rPr lang="da-DK" dirty="0" err="1"/>
              <a:t>persistens</a:t>
            </a:r>
            <a:r>
              <a:rPr lang="da-DK" dirty="0"/>
              <a:t>-strategi uden at påvirke controllers</a:t>
            </a:r>
          </a:p>
          <a:p>
            <a:r>
              <a:rPr lang="da-DK" dirty="0"/>
              <a:t>Valg af service-</a:t>
            </a:r>
            <a:r>
              <a:rPr lang="da-DK" dirty="0" err="1"/>
              <a:t>implementationer</a:t>
            </a:r>
            <a:r>
              <a:rPr lang="da-DK" dirty="0"/>
              <a:t> er </a:t>
            </a:r>
            <a:r>
              <a:rPr lang="da-DK" b="1" dirty="0" err="1"/>
              <a:t>configuration</a:t>
            </a:r>
            <a:r>
              <a:rPr lang="da-DK" b="1" dirty="0"/>
              <a:t> </a:t>
            </a:r>
            <a:r>
              <a:rPr lang="da-DK" b="1" dirty="0" err="1"/>
              <a:t>logic</a:t>
            </a:r>
            <a:endParaRPr lang="da-DK" b="1" dirty="0"/>
          </a:p>
        </p:txBody>
      </p:sp>
    </p:spTree>
    <p:extLst>
      <p:ext uri="{BB962C8B-B14F-4D97-AF65-F5344CB8AC3E}">
        <p14:creationId xmlns:p14="http://schemas.microsoft.com/office/powerpoint/2010/main" val="525796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9D2FD190-6F06-4F29-B81B-8B6D3D15F6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968200"/>
              </p:ext>
            </p:extLst>
          </p:nvPr>
        </p:nvGraphicFramePr>
        <p:xfrm>
          <a:off x="1070465" y="559408"/>
          <a:ext cx="10128578" cy="32456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44974">
                  <a:extLst>
                    <a:ext uri="{9D8B030D-6E8A-4147-A177-3AD203B41FA5}">
                      <a16:colId xmlns:a16="http://schemas.microsoft.com/office/drawing/2014/main" val="500360213"/>
                    </a:ext>
                  </a:extLst>
                </a:gridCol>
                <a:gridCol w="2507530">
                  <a:extLst>
                    <a:ext uri="{9D8B030D-6E8A-4147-A177-3AD203B41FA5}">
                      <a16:colId xmlns:a16="http://schemas.microsoft.com/office/drawing/2014/main" val="495986915"/>
                    </a:ext>
                  </a:extLst>
                </a:gridCol>
                <a:gridCol w="4176074">
                  <a:extLst>
                    <a:ext uri="{9D8B030D-6E8A-4147-A177-3AD203B41FA5}">
                      <a16:colId xmlns:a16="http://schemas.microsoft.com/office/drawing/2014/main" val="4135068158"/>
                    </a:ext>
                  </a:extLst>
                </a:gridCol>
              </a:tblGrid>
              <a:tr h="649129">
                <a:tc>
                  <a:txBody>
                    <a:bodyPr/>
                    <a:lstStyle/>
                    <a:p>
                      <a:r>
                        <a:rPr lang="da-DK" sz="2800" b="1" dirty="0"/>
                        <a:t>Layout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da-DK" sz="2400" b="1" dirty="0" err="1"/>
                        <a:t>Razor</a:t>
                      </a:r>
                      <a:r>
                        <a:rPr lang="da-DK" sz="2400" b="1" dirty="0"/>
                        <a:t> Page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 sz="2000" b="1" i="1" dirty="0" err="1"/>
                        <a:t>MyPage</a:t>
                      </a:r>
                      <a:r>
                        <a:rPr lang="da-DK" sz="2000" b="1" dirty="0" err="1"/>
                        <a:t>.cshtml</a:t>
                      </a:r>
                      <a:endParaRPr lang="da-DK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644876"/>
                  </a:ext>
                </a:extLst>
              </a:tr>
              <a:tr h="649129">
                <a:tc>
                  <a:txBody>
                    <a:bodyPr/>
                    <a:lstStyle/>
                    <a:p>
                      <a:r>
                        <a:rPr lang="da-DK" sz="2800" b="1" dirty="0"/>
                        <a:t>View model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000" b="1" i="1" dirty="0" err="1"/>
                        <a:t>MyPage</a:t>
                      </a:r>
                      <a:r>
                        <a:rPr lang="da-DK" sz="2000" b="1" dirty="0" err="1"/>
                        <a:t>.cshtml.cs</a:t>
                      </a:r>
                      <a:r>
                        <a:rPr lang="da-DK" sz="2000" b="1" dirty="0"/>
                        <a:t> </a:t>
                      </a:r>
                      <a:r>
                        <a:rPr lang="da-DK" sz="2000" b="0" dirty="0"/>
                        <a:t>(Properties)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205768"/>
                  </a:ext>
                </a:extLst>
              </a:tr>
              <a:tr h="6491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800" b="1" dirty="0" err="1"/>
                        <a:t>Execution</a:t>
                      </a:r>
                      <a:r>
                        <a:rPr lang="da-DK" sz="2800" b="1" dirty="0"/>
                        <a:t> </a:t>
                      </a:r>
                      <a:r>
                        <a:rPr lang="da-DK" sz="2800" b="1" dirty="0" err="1"/>
                        <a:t>logic</a:t>
                      </a:r>
                      <a:endParaRPr lang="da-DK" sz="28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000" b="1" i="1" dirty="0" err="1"/>
                        <a:t>MyPage</a:t>
                      </a:r>
                      <a:r>
                        <a:rPr lang="da-DK" sz="2000" b="1" dirty="0" err="1"/>
                        <a:t>.cshtml.cs</a:t>
                      </a:r>
                      <a:r>
                        <a:rPr lang="da-DK" sz="2000" b="1" dirty="0"/>
                        <a:t> </a:t>
                      </a:r>
                      <a:r>
                        <a:rPr lang="da-DK" sz="2000" b="0" dirty="0"/>
                        <a:t>(</a:t>
                      </a:r>
                      <a:r>
                        <a:rPr lang="da-DK" sz="2000" b="0" dirty="0" err="1"/>
                        <a:t>OnGet</a:t>
                      </a:r>
                      <a:r>
                        <a:rPr lang="da-DK" sz="2000" b="0" dirty="0"/>
                        <a:t>/</a:t>
                      </a:r>
                      <a:r>
                        <a:rPr lang="da-DK" sz="2000" b="0" dirty="0" err="1"/>
                        <a:t>OnPost</a:t>
                      </a:r>
                      <a:r>
                        <a:rPr lang="da-DK" sz="2000" b="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590840"/>
                  </a:ext>
                </a:extLst>
              </a:tr>
              <a:tr h="649129">
                <a:tc>
                  <a:txBody>
                    <a:bodyPr/>
                    <a:lstStyle/>
                    <a:p>
                      <a:r>
                        <a:rPr lang="da-DK" sz="2800" b="1" dirty="0"/>
                        <a:t>Configuration </a:t>
                      </a:r>
                      <a:r>
                        <a:rPr lang="da-DK" sz="2800" b="1" dirty="0" err="1"/>
                        <a:t>logic</a:t>
                      </a:r>
                      <a:endParaRPr lang="da-DK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b="1" dirty="0"/>
                        <a:t>Program.cs </a:t>
                      </a:r>
                      <a:endParaRPr lang="da-DK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346410"/>
                  </a:ext>
                </a:extLst>
              </a:tr>
              <a:tr h="649129">
                <a:tc>
                  <a:txBody>
                    <a:bodyPr/>
                    <a:lstStyle/>
                    <a:p>
                      <a:r>
                        <a:rPr lang="da-DK" sz="2800" b="1" dirty="0"/>
                        <a:t>Data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000" b="1" dirty="0"/>
                        <a:t>Service-interfaces og klasser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438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5354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frundede hjørner 3">
            <a:extLst>
              <a:ext uri="{FF2B5EF4-FFF2-40B4-BE49-F238E27FC236}">
                <a16:creationId xmlns:a16="http://schemas.microsoft.com/office/drawing/2014/main" id="{EB2ECEEA-EEB0-48F5-973D-2112DDA5B008}"/>
              </a:ext>
            </a:extLst>
          </p:cNvPr>
          <p:cNvSpPr/>
          <p:nvPr/>
        </p:nvSpPr>
        <p:spPr>
          <a:xfrm>
            <a:off x="4659350" y="1458798"/>
            <a:ext cx="1786379" cy="29317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da-DK" sz="2800" dirty="0" err="1"/>
              <a:t>MyPage</a:t>
            </a:r>
            <a:endParaRPr lang="da-DK" sz="2800" dirty="0"/>
          </a:p>
        </p:txBody>
      </p:sp>
      <p:sp>
        <p:nvSpPr>
          <p:cNvPr id="5" name="Sky 4">
            <a:extLst>
              <a:ext uri="{FF2B5EF4-FFF2-40B4-BE49-F238E27FC236}">
                <a16:creationId xmlns:a16="http://schemas.microsoft.com/office/drawing/2014/main" id="{13FE04E5-100F-4EA3-98E6-5FBDCFEBE3FC}"/>
              </a:ext>
            </a:extLst>
          </p:cNvPr>
          <p:cNvSpPr/>
          <p:nvPr/>
        </p:nvSpPr>
        <p:spPr>
          <a:xfrm>
            <a:off x="8299123" y="1458797"/>
            <a:ext cx="3714537" cy="2931736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800" dirty="0" err="1"/>
              <a:t>MyPageModel</a:t>
            </a:r>
            <a:endParaRPr lang="da-DK" sz="2800" dirty="0"/>
          </a:p>
        </p:txBody>
      </p:sp>
      <p:sp>
        <p:nvSpPr>
          <p:cNvPr id="14" name="Sky 13">
            <a:extLst>
              <a:ext uri="{FF2B5EF4-FFF2-40B4-BE49-F238E27FC236}">
                <a16:creationId xmlns:a16="http://schemas.microsoft.com/office/drawing/2014/main" id="{C16E0D94-222E-4B1C-B6AD-9F10A3D3898E}"/>
              </a:ext>
            </a:extLst>
          </p:cNvPr>
          <p:cNvSpPr/>
          <p:nvPr/>
        </p:nvSpPr>
        <p:spPr>
          <a:xfrm>
            <a:off x="269995" y="1458797"/>
            <a:ext cx="2535961" cy="2931736"/>
          </a:xfrm>
          <a:prstGeom prst="cloud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15" name="Lige pilforbindelse 14">
            <a:extLst>
              <a:ext uri="{FF2B5EF4-FFF2-40B4-BE49-F238E27FC236}">
                <a16:creationId xmlns:a16="http://schemas.microsoft.com/office/drawing/2014/main" id="{19E04A2D-36FB-4872-8055-3B7E41706D44}"/>
              </a:ext>
            </a:extLst>
          </p:cNvPr>
          <p:cNvCxnSpPr>
            <a:cxnSpLocks/>
            <a:stCxn id="14" idx="0"/>
            <a:endCxn id="4" idx="1"/>
          </p:cNvCxnSpPr>
          <p:nvPr/>
        </p:nvCxnSpPr>
        <p:spPr>
          <a:xfrm>
            <a:off x="2803843" y="2924665"/>
            <a:ext cx="1855507" cy="1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Lige pilforbindelse 16">
            <a:extLst>
              <a:ext uri="{FF2B5EF4-FFF2-40B4-BE49-F238E27FC236}">
                <a16:creationId xmlns:a16="http://schemas.microsoft.com/office/drawing/2014/main" id="{1742BDE0-6C74-4FEF-9F78-F406C88FDA25}"/>
              </a:ext>
            </a:extLst>
          </p:cNvPr>
          <p:cNvCxnSpPr>
            <a:cxnSpLocks/>
          </p:cNvCxnSpPr>
          <p:nvPr/>
        </p:nvCxnSpPr>
        <p:spPr>
          <a:xfrm>
            <a:off x="6512744" y="2924664"/>
            <a:ext cx="1855507" cy="1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991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frundede hjørner 3">
            <a:extLst>
              <a:ext uri="{FF2B5EF4-FFF2-40B4-BE49-F238E27FC236}">
                <a16:creationId xmlns:a16="http://schemas.microsoft.com/office/drawing/2014/main" id="{EB2ECEEA-EEB0-48F5-973D-2112DDA5B008}"/>
              </a:ext>
            </a:extLst>
          </p:cNvPr>
          <p:cNvSpPr/>
          <p:nvPr/>
        </p:nvSpPr>
        <p:spPr>
          <a:xfrm>
            <a:off x="4659350" y="1458798"/>
            <a:ext cx="1786379" cy="29317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da-DK" sz="2800" dirty="0" err="1"/>
              <a:t>MyPage</a:t>
            </a:r>
            <a:endParaRPr lang="da-DK" sz="2800" dirty="0"/>
          </a:p>
        </p:txBody>
      </p:sp>
      <p:sp>
        <p:nvSpPr>
          <p:cNvPr id="5" name="Sky 4">
            <a:extLst>
              <a:ext uri="{FF2B5EF4-FFF2-40B4-BE49-F238E27FC236}">
                <a16:creationId xmlns:a16="http://schemas.microsoft.com/office/drawing/2014/main" id="{13FE04E5-100F-4EA3-98E6-5FBDCFEBE3FC}"/>
              </a:ext>
            </a:extLst>
          </p:cNvPr>
          <p:cNvSpPr/>
          <p:nvPr/>
        </p:nvSpPr>
        <p:spPr>
          <a:xfrm>
            <a:off x="8299123" y="1458797"/>
            <a:ext cx="3714537" cy="2931736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800" dirty="0" err="1"/>
              <a:t>MyPageModel</a:t>
            </a:r>
            <a:endParaRPr lang="da-DK" sz="2800" dirty="0"/>
          </a:p>
        </p:txBody>
      </p:sp>
      <p:sp>
        <p:nvSpPr>
          <p:cNvPr id="14" name="Sky 13">
            <a:extLst>
              <a:ext uri="{FF2B5EF4-FFF2-40B4-BE49-F238E27FC236}">
                <a16:creationId xmlns:a16="http://schemas.microsoft.com/office/drawing/2014/main" id="{C16E0D94-222E-4B1C-B6AD-9F10A3D3898E}"/>
              </a:ext>
            </a:extLst>
          </p:cNvPr>
          <p:cNvSpPr/>
          <p:nvPr/>
        </p:nvSpPr>
        <p:spPr>
          <a:xfrm>
            <a:off x="269995" y="1458797"/>
            <a:ext cx="2535961" cy="2931736"/>
          </a:xfrm>
          <a:prstGeom prst="cloud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15" name="Lige pilforbindelse 14">
            <a:extLst>
              <a:ext uri="{FF2B5EF4-FFF2-40B4-BE49-F238E27FC236}">
                <a16:creationId xmlns:a16="http://schemas.microsoft.com/office/drawing/2014/main" id="{19E04A2D-36FB-4872-8055-3B7E41706D44}"/>
              </a:ext>
            </a:extLst>
          </p:cNvPr>
          <p:cNvCxnSpPr>
            <a:cxnSpLocks/>
            <a:stCxn id="14" idx="0"/>
            <a:endCxn id="4" idx="1"/>
          </p:cNvCxnSpPr>
          <p:nvPr/>
        </p:nvCxnSpPr>
        <p:spPr>
          <a:xfrm>
            <a:off x="2803843" y="2924665"/>
            <a:ext cx="1855507" cy="1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Lige pilforbindelse 16">
            <a:extLst>
              <a:ext uri="{FF2B5EF4-FFF2-40B4-BE49-F238E27FC236}">
                <a16:creationId xmlns:a16="http://schemas.microsoft.com/office/drawing/2014/main" id="{1742BDE0-6C74-4FEF-9F78-F406C88FDA25}"/>
              </a:ext>
            </a:extLst>
          </p:cNvPr>
          <p:cNvCxnSpPr>
            <a:cxnSpLocks/>
          </p:cNvCxnSpPr>
          <p:nvPr/>
        </p:nvCxnSpPr>
        <p:spPr>
          <a:xfrm>
            <a:off x="6512744" y="2924664"/>
            <a:ext cx="1855507" cy="1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aleboble: rektangel med afrundede hjørner 7">
            <a:extLst>
              <a:ext uri="{FF2B5EF4-FFF2-40B4-BE49-F238E27FC236}">
                <a16:creationId xmlns:a16="http://schemas.microsoft.com/office/drawing/2014/main" id="{F1FEF918-3147-4BFA-9B3B-3E59C3C1868D}"/>
              </a:ext>
            </a:extLst>
          </p:cNvPr>
          <p:cNvSpPr/>
          <p:nvPr/>
        </p:nvSpPr>
        <p:spPr>
          <a:xfrm>
            <a:off x="1862757" y="4534308"/>
            <a:ext cx="7526340" cy="2177577"/>
          </a:xfrm>
          <a:prstGeom prst="wedgeRoundRectCallout">
            <a:avLst>
              <a:gd name="adj1" fmla="val -28779"/>
              <a:gd name="adj2" fmla="val -125575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dirty="0" err="1"/>
              <a:t>HTTPRequest</a:t>
            </a:r>
            <a:endParaRPr lang="da-DK" sz="3200" dirty="0"/>
          </a:p>
          <a:p>
            <a:r>
              <a:rPr lang="da-DK" sz="3200" dirty="0"/>
              <a:t>GET</a:t>
            </a:r>
          </a:p>
          <a:p>
            <a:r>
              <a:rPr lang="da-DK" sz="3200" dirty="0"/>
              <a:t>URL: </a:t>
            </a:r>
            <a:r>
              <a:rPr lang="da-DK" sz="3200" dirty="0">
                <a:solidFill>
                  <a:srgbClr val="FFFF00"/>
                </a:solidFill>
              </a:rPr>
              <a:t>www.myApp.dk/</a:t>
            </a:r>
            <a:r>
              <a:rPr lang="da-DK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MyPage</a:t>
            </a:r>
          </a:p>
        </p:txBody>
      </p:sp>
    </p:spTree>
    <p:extLst>
      <p:ext uri="{BB962C8B-B14F-4D97-AF65-F5344CB8AC3E}">
        <p14:creationId xmlns:p14="http://schemas.microsoft.com/office/powerpoint/2010/main" val="591905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frundede hjørner 3">
            <a:extLst>
              <a:ext uri="{FF2B5EF4-FFF2-40B4-BE49-F238E27FC236}">
                <a16:creationId xmlns:a16="http://schemas.microsoft.com/office/drawing/2014/main" id="{EB2ECEEA-EEB0-48F5-973D-2112DDA5B008}"/>
              </a:ext>
            </a:extLst>
          </p:cNvPr>
          <p:cNvSpPr/>
          <p:nvPr/>
        </p:nvSpPr>
        <p:spPr>
          <a:xfrm>
            <a:off x="4659350" y="1458798"/>
            <a:ext cx="1786379" cy="29317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da-DK" sz="2800" dirty="0" err="1"/>
              <a:t>MyPage</a:t>
            </a:r>
            <a:endParaRPr lang="da-DK" sz="2800" dirty="0"/>
          </a:p>
        </p:txBody>
      </p:sp>
      <p:sp>
        <p:nvSpPr>
          <p:cNvPr id="5" name="Sky 4">
            <a:extLst>
              <a:ext uri="{FF2B5EF4-FFF2-40B4-BE49-F238E27FC236}">
                <a16:creationId xmlns:a16="http://schemas.microsoft.com/office/drawing/2014/main" id="{13FE04E5-100F-4EA3-98E6-5FBDCFEBE3FC}"/>
              </a:ext>
            </a:extLst>
          </p:cNvPr>
          <p:cNvSpPr/>
          <p:nvPr/>
        </p:nvSpPr>
        <p:spPr>
          <a:xfrm>
            <a:off x="8299123" y="1458797"/>
            <a:ext cx="3714537" cy="2931736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800" dirty="0" err="1"/>
              <a:t>MyPageModel</a:t>
            </a:r>
            <a:endParaRPr lang="da-DK" sz="2800" dirty="0"/>
          </a:p>
          <a:p>
            <a:r>
              <a:rPr lang="da-DK" sz="2800" dirty="0"/>
              <a:t>  </a:t>
            </a:r>
            <a:r>
              <a:rPr lang="da-DK" sz="2800" dirty="0" err="1">
                <a:solidFill>
                  <a:srgbClr val="FFC000"/>
                </a:solidFill>
              </a:rPr>
              <a:t>OnGet</a:t>
            </a:r>
            <a:r>
              <a:rPr lang="da-DK" sz="2800" dirty="0"/>
              <a:t>()</a:t>
            </a:r>
          </a:p>
          <a:p>
            <a:r>
              <a:rPr lang="da-DK" sz="2800" dirty="0"/>
              <a:t>  {</a:t>
            </a:r>
          </a:p>
          <a:p>
            <a:r>
              <a:rPr lang="da-DK" sz="2800" dirty="0"/>
              <a:t>    …</a:t>
            </a:r>
          </a:p>
          <a:p>
            <a:r>
              <a:rPr lang="da-DK" sz="2800" dirty="0"/>
              <a:t>  }</a:t>
            </a:r>
          </a:p>
        </p:txBody>
      </p:sp>
      <p:sp>
        <p:nvSpPr>
          <p:cNvPr id="14" name="Sky 13">
            <a:extLst>
              <a:ext uri="{FF2B5EF4-FFF2-40B4-BE49-F238E27FC236}">
                <a16:creationId xmlns:a16="http://schemas.microsoft.com/office/drawing/2014/main" id="{C16E0D94-222E-4B1C-B6AD-9F10A3D3898E}"/>
              </a:ext>
            </a:extLst>
          </p:cNvPr>
          <p:cNvSpPr/>
          <p:nvPr/>
        </p:nvSpPr>
        <p:spPr>
          <a:xfrm>
            <a:off x="269995" y="1458797"/>
            <a:ext cx="2535961" cy="2931736"/>
          </a:xfrm>
          <a:prstGeom prst="cloud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15" name="Lige pilforbindelse 14">
            <a:extLst>
              <a:ext uri="{FF2B5EF4-FFF2-40B4-BE49-F238E27FC236}">
                <a16:creationId xmlns:a16="http://schemas.microsoft.com/office/drawing/2014/main" id="{19E04A2D-36FB-4872-8055-3B7E41706D44}"/>
              </a:ext>
            </a:extLst>
          </p:cNvPr>
          <p:cNvCxnSpPr>
            <a:cxnSpLocks/>
            <a:stCxn id="14" idx="0"/>
            <a:endCxn id="4" idx="1"/>
          </p:cNvCxnSpPr>
          <p:nvPr/>
        </p:nvCxnSpPr>
        <p:spPr>
          <a:xfrm>
            <a:off x="2803843" y="2924665"/>
            <a:ext cx="1855507" cy="1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Lige pilforbindelse 16">
            <a:extLst>
              <a:ext uri="{FF2B5EF4-FFF2-40B4-BE49-F238E27FC236}">
                <a16:creationId xmlns:a16="http://schemas.microsoft.com/office/drawing/2014/main" id="{1742BDE0-6C74-4FEF-9F78-F406C88FDA25}"/>
              </a:ext>
            </a:extLst>
          </p:cNvPr>
          <p:cNvCxnSpPr>
            <a:cxnSpLocks/>
          </p:cNvCxnSpPr>
          <p:nvPr/>
        </p:nvCxnSpPr>
        <p:spPr>
          <a:xfrm>
            <a:off x="6512744" y="2924664"/>
            <a:ext cx="1855507" cy="1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aleboble: rektangel med afrundede hjørner 17">
            <a:extLst>
              <a:ext uri="{FF2B5EF4-FFF2-40B4-BE49-F238E27FC236}">
                <a16:creationId xmlns:a16="http://schemas.microsoft.com/office/drawing/2014/main" id="{600D558C-C50B-49E8-8E5B-A0457DCEFBBF}"/>
              </a:ext>
            </a:extLst>
          </p:cNvPr>
          <p:cNvSpPr/>
          <p:nvPr/>
        </p:nvSpPr>
        <p:spPr>
          <a:xfrm>
            <a:off x="1862757" y="4534308"/>
            <a:ext cx="7526340" cy="2177577"/>
          </a:xfrm>
          <a:prstGeom prst="wedgeRoundRectCallout">
            <a:avLst>
              <a:gd name="adj1" fmla="val -28779"/>
              <a:gd name="adj2" fmla="val -125575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dirty="0" err="1"/>
              <a:t>HTTPRequest</a:t>
            </a:r>
            <a:endParaRPr lang="da-DK" sz="3200" dirty="0"/>
          </a:p>
          <a:p>
            <a:r>
              <a:rPr lang="da-DK" sz="3200" dirty="0"/>
              <a:t>GET</a:t>
            </a:r>
          </a:p>
          <a:p>
            <a:r>
              <a:rPr lang="da-DK" sz="3200" dirty="0"/>
              <a:t>URL: </a:t>
            </a:r>
            <a:r>
              <a:rPr lang="da-DK" sz="3200" dirty="0">
                <a:solidFill>
                  <a:srgbClr val="FFFF00"/>
                </a:solidFill>
              </a:rPr>
              <a:t>www.myApp.dk/</a:t>
            </a:r>
            <a:r>
              <a:rPr lang="da-DK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MyPage</a:t>
            </a:r>
          </a:p>
        </p:txBody>
      </p:sp>
    </p:spTree>
    <p:extLst>
      <p:ext uri="{BB962C8B-B14F-4D97-AF65-F5344CB8AC3E}">
        <p14:creationId xmlns:p14="http://schemas.microsoft.com/office/powerpoint/2010/main" val="2202288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frundede hjørner 3">
            <a:extLst>
              <a:ext uri="{FF2B5EF4-FFF2-40B4-BE49-F238E27FC236}">
                <a16:creationId xmlns:a16="http://schemas.microsoft.com/office/drawing/2014/main" id="{EB2ECEEA-EEB0-48F5-973D-2112DDA5B008}"/>
              </a:ext>
            </a:extLst>
          </p:cNvPr>
          <p:cNvSpPr/>
          <p:nvPr/>
        </p:nvSpPr>
        <p:spPr>
          <a:xfrm>
            <a:off x="4659350" y="1458798"/>
            <a:ext cx="1786379" cy="29317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da-DK" sz="2800" dirty="0" err="1"/>
              <a:t>MyPage</a:t>
            </a:r>
            <a:endParaRPr lang="da-DK" sz="2800" dirty="0"/>
          </a:p>
        </p:txBody>
      </p:sp>
      <p:sp>
        <p:nvSpPr>
          <p:cNvPr id="5" name="Sky 4">
            <a:extLst>
              <a:ext uri="{FF2B5EF4-FFF2-40B4-BE49-F238E27FC236}">
                <a16:creationId xmlns:a16="http://schemas.microsoft.com/office/drawing/2014/main" id="{13FE04E5-100F-4EA3-98E6-5FBDCFEBE3FC}"/>
              </a:ext>
            </a:extLst>
          </p:cNvPr>
          <p:cNvSpPr/>
          <p:nvPr/>
        </p:nvSpPr>
        <p:spPr>
          <a:xfrm>
            <a:off x="8299123" y="1458797"/>
            <a:ext cx="3714537" cy="2931736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800" dirty="0" err="1"/>
              <a:t>MyPageModel</a:t>
            </a:r>
            <a:endParaRPr lang="da-DK" sz="2800" dirty="0"/>
          </a:p>
          <a:p>
            <a:r>
              <a:rPr lang="da-DK" sz="2800" dirty="0"/>
              <a:t>  </a:t>
            </a:r>
            <a:r>
              <a:rPr lang="da-DK" sz="2800" dirty="0" err="1">
                <a:solidFill>
                  <a:srgbClr val="FFC000"/>
                </a:solidFill>
              </a:rPr>
              <a:t>OnPost</a:t>
            </a:r>
            <a:r>
              <a:rPr lang="da-DK" sz="2800" dirty="0"/>
              <a:t>()</a:t>
            </a:r>
          </a:p>
          <a:p>
            <a:r>
              <a:rPr lang="da-DK" sz="2800" dirty="0"/>
              <a:t>  {</a:t>
            </a:r>
          </a:p>
          <a:p>
            <a:r>
              <a:rPr lang="da-DK" sz="2800" dirty="0"/>
              <a:t>    …</a:t>
            </a:r>
          </a:p>
          <a:p>
            <a:r>
              <a:rPr lang="da-DK" sz="2800" dirty="0"/>
              <a:t>  }</a:t>
            </a:r>
          </a:p>
        </p:txBody>
      </p:sp>
      <p:sp>
        <p:nvSpPr>
          <p:cNvPr id="14" name="Sky 13">
            <a:extLst>
              <a:ext uri="{FF2B5EF4-FFF2-40B4-BE49-F238E27FC236}">
                <a16:creationId xmlns:a16="http://schemas.microsoft.com/office/drawing/2014/main" id="{C16E0D94-222E-4B1C-B6AD-9F10A3D3898E}"/>
              </a:ext>
            </a:extLst>
          </p:cNvPr>
          <p:cNvSpPr/>
          <p:nvPr/>
        </p:nvSpPr>
        <p:spPr>
          <a:xfrm>
            <a:off x="269995" y="1458797"/>
            <a:ext cx="2535961" cy="2931736"/>
          </a:xfrm>
          <a:prstGeom prst="cloud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dirty="0">
                <a:solidFill>
                  <a:schemeClr val="tx1"/>
                </a:solidFill>
              </a:rPr>
              <a:t>Web</a:t>
            </a:r>
          </a:p>
        </p:txBody>
      </p:sp>
      <p:cxnSp>
        <p:nvCxnSpPr>
          <p:cNvPr id="15" name="Lige pilforbindelse 14">
            <a:extLst>
              <a:ext uri="{FF2B5EF4-FFF2-40B4-BE49-F238E27FC236}">
                <a16:creationId xmlns:a16="http://schemas.microsoft.com/office/drawing/2014/main" id="{19E04A2D-36FB-4872-8055-3B7E41706D44}"/>
              </a:ext>
            </a:extLst>
          </p:cNvPr>
          <p:cNvCxnSpPr>
            <a:cxnSpLocks/>
            <a:stCxn id="14" idx="0"/>
            <a:endCxn id="4" idx="1"/>
          </p:cNvCxnSpPr>
          <p:nvPr/>
        </p:nvCxnSpPr>
        <p:spPr>
          <a:xfrm>
            <a:off x="2803843" y="2924665"/>
            <a:ext cx="1855507" cy="1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Lige pilforbindelse 16">
            <a:extLst>
              <a:ext uri="{FF2B5EF4-FFF2-40B4-BE49-F238E27FC236}">
                <a16:creationId xmlns:a16="http://schemas.microsoft.com/office/drawing/2014/main" id="{1742BDE0-6C74-4FEF-9F78-F406C88FDA25}"/>
              </a:ext>
            </a:extLst>
          </p:cNvPr>
          <p:cNvCxnSpPr>
            <a:cxnSpLocks/>
          </p:cNvCxnSpPr>
          <p:nvPr/>
        </p:nvCxnSpPr>
        <p:spPr>
          <a:xfrm>
            <a:off x="6512744" y="2924664"/>
            <a:ext cx="1855507" cy="1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aleboble: rektangel med afrundede hjørner 17">
            <a:extLst>
              <a:ext uri="{FF2B5EF4-FFF2-40B4-BE49-F238E27FC236}">
                <a16:creationId xmlns:a16="http://schemas.microsoft.com/office/drawing/2014/main" id="{600D558C-C50B-49E8-8E5B-A0457DCEFBBF}"/>
              </a:ext>
            </a:extLst>
          </p:cNvPr>
          <p:cNvSpPr/>
          <p:nvPr/>
        </p:nvSpPr>
        <p:spPr>
          <a:xfrm>
            <a:off x="1862757" y="4534308"/>
            <a:ext cx="7526340" cy="2177577"/>
          </a:xfrm>
          <a:prstGeom prst="wedgeRoundRectCallout">
            <a:avLst>
              <a:gd name="adj1" fmla="val -28779"/>
              <a:gd name="adj2" fmla="val -125575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dirty="0" err="1"/>
              <a:t>HTTPRequest</a:t>
            </a:r>
            <a:endParaRPr lang="da-DK" sz="3200" dirty="0"/>
          </a:p>
          <a:p>
            <a:r>
              <a:rPr lang="da-DK" sz="3200" dirty="0"/>
              <a:t>POST</a:t>
            </a:r>
          </a:p>
          <a:p>
            <a:r>
              <a:rPr lang="da-DK" sz="3200" dirty="0"/>
              <a:t>URL: </a:t>
            </a:r>
            <a:r>
              <a:rPr lang="da-DK" sz="3200" dirty="0">
                <a:solidFill>
                  <a:srgbClr val="FFFF00"/>
                </a:solidFill>
              </a:rPr>
              <a:t>www.myApp.dk/</a:t>
            </a:r>
            <a:r>
              <a:rPr lang="da-DK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MyPage</a:t>
            </a:r>
          </a:p>
        </p:txBody>
      </p:sp>
    </p:spTree>
    <p:extLst>
      <p:ext uri="{BB962C8B-B14F-4D97-AF65-F5344CB8AC3E}">
        <p14:creationId xmlns:p14="http://schemas.microsoft.com/office/powerpoint/2010/main" val="1659980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frundede hjørner 3">
            <a:extLst>
              <a:ext uri="{FF2B5EF4-FFF2-40B4-BE49-F238E27FC236}">
                <a16:creationId xmlns:a16="http://schemas.microsoft.com/office/drawing/2014/main" id="{EB2ECEEA-EEB0-48F5-973D-2112DDA5B008}"/>
              </a:ext>
            </a:extLst>
          </p:cNvPr>
          <p:cNvSpPr/>
          <p:nvPr/>
        </p:nvSpPr>
        <p:spPr>
          <a:xfrm>
            <a:off x="436141" y="497264"/>
            <a:ext cx="1786379" cy="29317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da-DK" sz="2800" dirty="0" err="1"/>
              <a:t>MyPage</a:t>
            </a:r>
            <a:endParaRPr lang="da-DK" sz="2800" dirty="0"/>
          </a:p>
        </p:txBody>
      </p:sp>
      <p:sp>
        <p:nvSpPr>
          <p:cNvPr id="5" name="Sky 4">
            <a:extLst>
              <a:ext uri="{FF2B5EF4-FFF2-40B4-BE49-F238E27FC236}">
                <a16:creationId xmlns:a16="http://schemas.microsoft.com/office/drawing/2014/main" id="{13FE04E5-100F-4EA3-98E6-5FBDCFEBE3FC}"/>
              </a:ext>
            </a:extLst>
          </p:cNvPr>
          <p:cNvSpPr/>
          <p:nvPr/>
        </p:nvSpPr>
        <p:spPr>
          <a:xfrm>
            <a:off x="4075914" y="497263"/>
            <a:ext cx="2535961" cy="2931736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 err="1"/>
              <a:t>MyPage</a:t>
            </a:r>
            <a:endParaRPr lang="da-DK" sz="2800" dirty="0"/>
          </a:p>
          <a:p>
            <a:pPr algn="ctr"/>
            <a:r>
              <a:rPr lang="da-DK" sz="2800" dirty="0"/>
              <a:t>Model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D6D5E4BA-C491-411E-8977-05659C19BB3D}"/>
              </a:ext>
            </a:extLst>
          </p:cNvPr>
          <p:cNvSpPr/>
          <p:nvPr/>
        </p:nvSpPr>
        <p:spPr>
          <a:xfrm>
            <a:off x="8465269" y="1379848"/>
            <a:ext cx="2695917" cy="11665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 err="1"/>
              <a:t>IMyRepository</a:t>
            </a:r>
            <a:endParaRPr lang="da-DK" sz="2800" dirty="0"/>
          </a:p>
        </p:txBody>
      </p:sp>
      <p:sp>
        <p:nvSpPr>
          <p:cNvPr id="7" name="Sky 6">
            <a:extLst>
              <a:ext uri="{FF2B5EF4-FFF2-40B4-BE49-F238E27FC236}">
                <a16:creationId xmlns:a16="http://schemas.microsoft.com/office/drawing/2014/main" id="{B45C00B5-E93B-4512-B93E-FD3F9C5BAFF3}"/>
              </a:ext>
            </a:extLst>
          </p:cNvPr>
          <p:cNvSpPr/>
          <p:nvPr/>
        </p:nvSpPr>
        <p:spPr>
          <a:xfrm>
            <a:off x="8144760" y="3728301"/>
            <a:ext cx="3516048" cy="2931736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 err="1"/>
              <a:t>MyRepositoryWithJSON</a:t>
            </a:r>
            <a:endParaRPr lang="da-DK" sz="2800" dirty="0"/>
          </a:p>
        </p:txBody>
      </p:sp>
      <p:cxnSp>
        <p:nvCxnSpPr>
          <p:cNvPr id="9" name="Lige pilforbindelse 8">
            <a:extLst>
              <a:ext uri="{FF2B5EF4-FFF2-40B4-BE49-F238E27FC236}">
                <a16:creationId xmlns:a16="http://schemas.microsoft.com/office/drawing/2014/main" id="{51B38C72-EB30-4781-9106-94CA07685A47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9813227" y="2546415"/>
            <a:ext cx="1" cy="1296011"/>
          </a:xfrm>
          <a:prstGeom prst="straightConnector1">
            <a:avLst/>
          </a:prstGeom>
          <a:ln w="762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A9BF6167-821C-4319-9EF5-957C2E34FFEA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 flipV="1">
            <a:off x="2222520" y="1963131"/>
            <a:ext cx="1861260" cy="1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>
            <a:extLst>
              <a:ext uri="{FF2B5EF4-FFF2-40B4-BE49-F238E27FC236}">
                <a16:creationId xmlns:a16="http://schemas.microsoft.com/office/drawing/2014/main" id="{1F3E3CB1-72AD-4F18-8BB7-3FFFE38C55C5}"/>
              </a:ext>
            </a:extLst>
          </p:cNvPr>
          <p:cNvCxnSpPr>
            <a:cxnSpLocks/>
          </p:cNvCxnSpPr>
          <p:nvPr/>
        </p:nvCxnSpPr>
        <p:spPr>
          <a:xfrm flipV="1">
            <a:off x="6634580" y="1963130"/>
            <a:ext cx="1861260" cy="1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890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frundede hjørner 3">
            <a:extLst>
              <a:ext uri="{FF2B5EF4-FFF2-40B4-BE49-F238E27FC236}">
                <a16:creationId xmlns:a16="http://schemas.microsoft.com/office/drawing/2014/main" id="{EB2ECEEA-EEB0-48F5-973D-2112DDA5B008}"/>
              </a:ext>
            </a:extLst>
          </p:cNvPr>
          <p:cNvSpPr/>
          <p:nvPr/>
        </p:nvSpPr>
        <p:spPr>
          <a:xfrm>
            <a:off x="436141" y="497264"/>
            <a:ext cx="1786379" cy="29317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da-DK" sz="2800" dirty="0" err="1"/>
              <a:t>MyPage</a:t>
            </a:r>
            <a:endParaRPr lang="da-DK" sz="2800" dirty="0"/>
          </a:p>
        </p:txBody>
      </p:sp>
      <p:sp>
        <p:nvSpPr>
          <p:cNvPr id="5" name="Sky 4">
            <a:extLst>
              <a:ext uri="{FF2B5EF4-FFF2-40B4-BE49-F238E27FC236}">
                <a16:creationId xmlns:a16="http://schemas.microsoft.com/office/drawing/2014/main" id="{13FE04E5-100F-4EA3-98E6-5FBDCFEBE3FC}"/>
              </a:ext>
            </a:extLst>
          </p:cNvPr>
          <p:cNvSpPr/>
          <p:nvPr/>
        </p:nvSpPr>
        <p:spPr>
          <a:xfrm>
            <a:off x="4075914" y="497263"/>
            <a:ext cx="2535961" cy="2931736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 err="1"/>
              <a:t>MyPage</a:t>
            </a:r>
            <a:endParaRPr lang="da-DK" sz="2800" dirty="0"/>
          </a:p>
          <a:p>
            <a:pPr algn="ctr"/>
            <a:r>
              <a:rPr lang="da-DK" sz="2800" dirty="0"/>
              <a:t>Model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D6D5E4BA-C491-411E-8977-05659C19BB3D}"/>
              </a:ext>
            </a:extLst>
          </p:cNvPr>
          <p:cNvSpPr/>
          <p:nvPr/>
        </p:nvSpPr>
        <p:spPr>
          <a:xfrm>
            <a:off x="8465269" y="1379848"/>
            <a:ext cx="2695917" cy="11665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 err="1"/>
              <a:t>IMyRepository</a:t>
            </a:r>
            <a:endParaRPr lang="da-DK" sz="2800" dirty="0"/>
          </a:p>
        </p:txBody>
      </p:sp>
      <p:sp>
        <p:nvSpPr>
          <p:cNvPr id="7" name="Sky 6">
            <a:extLst>
              <a:ext uri="{FF2B5EF4-FFF2-40B4-BE49-F238E27FC236}">
                <a16:creationId xmlns:a16="http://schemas.microsoft.com/office/drawing/2014/main" id="{B45C00B5-E93B-4512-B93E-FD3F9C5BAFF3}"/>
              </a:ext>
            </a:extLst>
          </p:cNvPr>
          <p:cNvSpPr/>
          <p:nvPr/>
        </p:nvSpPr>
        <p:spPr>
          <a:xfrm>
            <a:off x="8144760" y="3728301"/>
            <a:ext cx="3516048" cy="2931736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 err="1"/>
              <a:t>MyRepositoryWithJSON</a:t>
            </a:r>
            <a:endParaRPr lang="da-DK" sz="2800" dirty="0"/>
          </a:p>
        </p:txBody>
      </p:sp>
      <p:cxnSp>
        <p:nvCxnSpPr>
          <p:cNvPr id="9" name="Lige pilforbindelse 8">
            <a:extLst>
              <a:ext uri="{FF2B5EF4-FFF2-40B4-BE49-F238E27FC236}">
                <a16:creationId xmlns:a16="http://schemas.microsoft.com/office/drawing/2014/main" id="{51B38C72-EB30-4781-9106-94CA07685A47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9813227" y="2546415"/>
            <a:ext cx="1" cy="1296011"/>
          </a:xfrm>
          <a:prstGeom prst="straightConnector1">
            <a:avLst/>
          </a:prstGeom>
          <a:ln w="762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A9BF6167-821C-4319-9EF5-957C2E34FFEA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 flipV="1">
            <a:off x="2222520" y="1963131"/>
            <a:ext cx="1861260" cy="1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>
            <a:extLst>
              <a:ext uri="{FF2B5EF4-FFF2-40B4-BE49-F238E27FC236}">
                <a16:creationId xmlns:a16="http://schemas.microsoft.com/office/drawing/2014/main" id="{1F3E3CB1-72AD-4F18-8BB7-3FFFE38C55C5}"/>
              </a:ext>
            </a:extLst>
          </p:cNvPr>
          <p:cNvCxnSpPr>
            <a:cxnSpLocks/>
          </p:cNvCxnSpPr>
          <p:nvPr/>
        </p:nvCxnSpPr>
        <p:spPr>
          <a:xfrm flipV="1">
            <a:off x="6634580" y="1963130"/>
            <a:ext cx="1861260" cy="1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leboble: rektangel med afrundede hjørner 2">
            <a:extLst>
              <a:ext uri="{FF2B5EF4-FFF2-40B4-BE49-F238E27FC236}">
                <a16:creationId xmlns:a16="http://schemas.microsoft.com/office/drawing/2014/main" id="{BE41EE76-60C6-4FF9-808E-F75FCDBEBF1C}"/>
              </a:ext>
            </a:extLst>
          </p:cNvPr>
          <p:cNvSpPr/>
          <p:nvPr/>
        </p:nvSpPr>
        <p:spPr>
          <a:xfrm>
            <a:off x="744184" y="4027611"/>
            <a:ext cx="4233243" cy="1166558"/>
          </a:xfrm>
          <a:prstGeom prst="wedgeRoundRectCallout">
            <a:avLst>
              <a:gd name="adj1" fmla="val -10479"/>
              <a:gd name="adj2" fmla="val -217351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dirty="0"/>
              <a:t>@</a:t>
            </a:r>
            <a:r>
              <a:rPr lang="da-DK" sz="3200" dirty="0" err="1"/>
              <a:t>Model.MyProperty</a:t>
            </a: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1775964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frundede hjørner 3">
            <a:extLst>
              <a:ext uri="{FF2B5EF4-FFF2-40B4-BE49-F238E27FC236}">
                <a16:creationId xmlns:a16="http://schemas.microsoft.com/office/drawing/2014/main" id="{EB2ECEEA-EEB0-48F5-973D-2112DDA5B008}"/>
              </a:ext>
            </a:extLst>
          </p:cNvPr>
          <p:cNvSpPr/>
          <p:nvPr/>
        </p:nvSpPr>
        <p:spPr>
          <a:xfrm>
            <a:off x="436141" y="497264"/>
            <a:ext cx="1786379" cy="29317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da-DK" sz="2800" dirty="0" err="1"/>
              <a:t>MyPage</a:t>
            </a:r>
            <a:endParaRPr lang="da-DK" sz="2800" dirty="0"/>
          </a:p>
        </p:txBody>
      </p:sp>
      <p:sp>
        <p:nvSpPr>
          <p:cNvPr id="5" name="Sky 4">
            <a:extLst>
              <a:ext uri="{FF2B5EF4-FFF2-40B4-BE49-F238E27FC236}">
                <a16:creationId xmlns:a16="http://schemas.microsoft.com/office/drawing/2014/main" id="{13FE04E5-100F-4EA3-98E6-5FBDCFEBE3FC}"/>
              </a:ext>
            </a:extLst>
          </p:cNvPr>
          <p:cNvSpPr/>
          <p:nvPr/>
        </p:nvSpPr>
        <p:spPr>
          <a:xfrm>
            <a:off x="4075914" y="497263"/>
            <a:ext cx="2535961" cy="2931736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 err="1"/>
              <a:t>MyPage</a:t>
            </a:r>
            <a:endParaRPr lang="da-DK" sz="2800" dirty="0"/>
          </a:p>
          <a:p>
            <a:pPr algn="ctr"/>
            <a:r>
              <a:rPr lang="da-DK" sz="2800" dirty="0"/>
              <a:t>Model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D6D5E4BA-C491-411E-8977-05659C19BB3D}"/>
              </a:ext>
            </a:extLst>
          </p:cNvPr>
          <p:cNvSpPr/>
          <p:nvPr/>
        </p:nvSpPr>
        <p:spPr>
          <a:xfrm>
            <a:off x="8465269" y="1379848"/>
            <a:ext cx="3195539" cy="11665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 err="1"/>
              <a:t>IMyTypeRepository</a:t>
            </a:r>
            <a:endParaRPr lang="da-DK" sz="2800" dirty="0"/>
          </a:p>
        </p:txBody>
      </p:sp>
      <p:sp>
        <p:nvSpPr>
          <p:cNvPr id="7" name="Sky 6">
            <a:extLst>
              <a:ext uri="{FF2B5EF4-FFF2-40B4-BE49-F238E27FC236}">
                <a16:creationId xmlns:a16="http://schemas.microsoft.com/office/drawing/2014/main" id="{B45C00B5-E93B-4512-B93E-FD3F9C5BAFF3}"/>
              </a:ext>
            </a:extLst>
          </p:cNvPr>
          <p:cNvSpPr/>
          <p:nvPr/>
        </p:nvSpPr>
        <p:spPr>
          <a:xfrm>
            <a:off x="8634953" y="3728301"/>
            <a:ext cx="3025855" cy="2931736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 err="1"/>
              <a:t>MyType</a:t>
            </a:r>
            <a:endParaRPr lang="da-DK" sz="2800" dirty="0"/>
          </a:p>
          <a:p>
            <a:pPr algn="ctr"/>
            <a:r>
              <a:rPr lang="da-DK" sz="2800" dirty="0"/>
              <a:t>Repository</a:t>
            </a:r>
          </a:p>
          <a:p>
            <a:pPr algn="ctr"/>
            <a:r>
              <a:rPr lang="da-DK" sz="2800" dirty="0" err="1"/>
              <a:t>WithJSON</a:t>
            </a:r>
            <a:endParaRPr lang="da-DK" sz="2800" dirty="0"/>
          </a:p>
        </p:txBody>
      </p:sp>
      <p:cxnSp>
        <p:nvCxnSpPr>
          <p:cNvPr id="9" name="Lige pilforbindelse 8">
            <a:extLst>
              <a:ext uri="{FF2B5EF4-FFF2-40B4-BE49-F238E27FC236}">
                <a16:creationId xmlns:a16="http://schemas.microsoft.com/office/drawing/2014/main" id="{51B38C72-EB30-4781-9106-94CA07685A47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0063039" y="2546415"/>
            <a:ext cx="0" cy="1290294"/>
          </a:xfrm>
          <a:prstGeom prst="straightConnector1">
            <a:avLst/>
          </a:prstGeom>
          <a:ln w="762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A9BF6167-821C-4319-9EF5-957C2E34FFEA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 flipV="1">
            <a:off x="2222520" y="1963131"/>
            <a:ext cx="1861260" cy="1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>
            <a:extLst>
              <a:ext uri="{FF2B5EF4-FFF2-40B4-BE49-F238E27FC236}">
                <a16:creationId xmlns:a16="http://schemas.microsoft.com/office/drawing/2014/main" id="{1F3E3CB1-72AD-4F18-8BB7-3FFFE38C55C5}"/>
              </a:ext>
            </a:extLst>
          </p:cNvPr>
          <p:cNvCxnSpPr>
            <a:cxnSpLocks/>
          </p:cNvCxnSpPr>
          <p:nvPr/>
        </p:nvCxnSpPr>
        <p:spPr>
          <a:xfrm flipV="1">
            <a:off x="6634580" y="1963130"/>
            <a:ext cx="1861260" cy="1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leboble: rektangel med afrundede hjørner 2">
            <a:extLst>
              <a:ext uri="{FF2B5EF4-FFF2-40B4-BE49-F238E27FC236}">
                <a16:creationId xmlns:a16="http://schemas.microsoft.com/office/drawing/2014/main" id="{BE41EE76-60C6-4FF9-808E-F75FCDBEBF1C}"/>
              </a:ext>
            </a:extLst>
          </p:cNvPr>
          <p:cNvSpPr/>
          <p:nvPr/>
        </p:nvSpPr>
        <p:spPr>
          <a:xfrm>
            <a:off x="923293" y="4610890"/>
            <a:ext cx="6061969" cy="1166558"/>
          </a:xfrm>
          <a:prstGeom prst="wedgeRoundRectCallout">
            <a:avLst>
              <a:gd name="adj1" fmla="val -472"/>
              <a:gd name="adj2" fmla="val -269069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i="1" dirty="0"/>
              <a:t>public</a:t>
            </a:r>
            <a:r>
              <a:rPr lang="da-DK" sz="2800" dirty="0"/>
              <a:t> </a:t>
            </a:r>
            <a:r>
              <a:rPr lang="da-DK" sz="2800" dirty="0" err="1">
                <a:solidFill>
                  <a:srgbClr val="FFFF00"/>
                </a:solidFill>
              </a:rPr>
              <a:t>MyType</a:t>
            </a:r>
            <a:r>
              <a:rPr lang="da-DK" sz="2800" dirty="0"/>
              <a:t> </a:t>
            </a:r>
            <a:r>
              <a:rPr lang="da-DK" sz="2800" dirty="0" err="1"/>
              <a:t>MyProperty</a:t>
            </a:r>
            <a:r>
              <a:rPr lang="da-DK" sz="2800" dirty="0"/>
              <a:t> { get; set; }</a:t>
            </a:r>
          </a:p>
        </p:txBody>
      </p:sp>
    </p:spTree>
    <p:extLst>
      <p:ext uri="{BB962C8B-B14F-4D97-AF65-F5344CB8AC3E}">
        <p14:creationId xmlns:p14="http://schemas.microsoft.com/office/powerpoint/2010/main" val="2368363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E43CFE-12A0-4861-B333-CF7AAAF7E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Ansvar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FAD7FE4-D9CF-4305-8F94-7D035C7AF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Hvem skal tage ansvar for…</a:t>
            </a:r>
          </a:p>
          <a:p>
            <a:pPr lvl="1"/>
            <a:r>
              <a:rPr lang="da-DK" dirty="0"/>
              <a:t>Konkret visualisering/layout af data (</a:t>
            </a:r>
            <a:r>
              <a:rPr lang="da-DK" dirty="0" err="1"/>
              <a:t>Table</a:t>
            </a:r>
            <a:r>
              <a:rPr lang="da-DK" dirty="0"/>
              <a:t> </a:t>
            </a:r>
            <a:r>
              <a:rPr lang="da-DK" dirty="0" err="1"/>
              <a:t>vs</a:t>
            </a:r>
            <a:r>
              <a:rPr lang="da-DK" dirty="0"/>
              <a:t> Card, styling generelt)</a:t>
            </a:r>
          </a:p>
          <a:p>
            <a:pPr lvl="1"/>
            <a:r>
              <a:rPr lang="da-DK" dirty="0"/>
              <a:t>Stille data til rådighed for layout-specifikation</a:t>
            </a:r>
          </a:p>
          <a:p>
            <a:pPr lvl="1"/>
            <a:r>
              <a:rPr lang="da-DK" dirty="0"/>
              <a:t>Styre hvad der sker som konsekvens af modtagelse af HTTP-</a:t>
            </a:r>
            <a:r>
              <a:rPr lang="da-DK" dirty="0" err="1"/>
              <a:t>request</a:t>
            </a:r>
            <a:endParaRPr lang="da-DK" dirty="0"/>
          </a:p>
          <a:p>
            <a:pPr lvl="1"/>
            <a:r>
              <a:rPr lang="da-DK" dirty="0"/>
              <a:t>Vedligeholdelse af data-modellen</a:t>
            </a:r>
          </a:p>
          <a:p>
            <a:pPr lvl="1"/>
            <a:r>
              <a:rPr lang="da-DK" dirty="0"/>
              <a:t>Sikre sammenhæng og konsistens m.h.t. valg af </a:t>
            </a:r>
            <a:r>
              <a:rPr lang="da-DK" dirty="0" err="1"/>
              <a:t>implementationer</a:t>
            </a:r>
            <a:endParaRPr lang="da-DK" dirty="0"/>
          </a:p>
          <a:p>
            <a:pPr lvl="1"/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7096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frundede hjørner 3">
            <a:extLst>
              <a:ext uri="{FF2B5EF4-FFF2-40B4-BE49-F238E27FC236}">
                <a16:creationId xmlns:a16="http://schemas.microsoft.com/office/drawing/2014/main" id="{EB2ECEEA-EEB0-48F5-973D-2112DDA5B008}"/>
              </a:ext>
            </a:extLst>
          </p:cNvPr>
          <p:cNvSpPr/>
          <p:nvPr/>
        </p:nvSpPr>
        <p:spPr>
          <a:xfrm>
            <a:off x="436141" y="497264"/>
            <a:ext cx="1786379" cy="29317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da-DK" sz="2800" dirty="0" err="1"/>
              <a:t>MyPage</a:t>
            </a:r>
            <a:endParaRPr lang="da-DK" sz="2800" dirty="0"/>
          </a:p>
        </p:txBody>
      </p:sp>
      <p:sp>
        <p:nvSpPr>
          <p:cNvPr id="5" name="Sky 4">
            <a:extLst>
              <a:ext uri="{FF2B5EF4-FFF2-40B4-BE49-F238E27FC236}">
                <a16:creationId xmlns:a16="http://schemas.microsoft.com/office/drawing/2014/main" id="{13FE04E5-100F-4EA3-98E6-5FBDCFEBE3FC}"/>
              </a:ext>
            </a:extLst>
          </p:cNvPr>
          <p:cNvSpPr/>
          <p:nvPr/>
        </p:nvSpPr>
        <p:spPr>
          <a:xfrm>
            <a:off x="4075914" y="497263"/>
            <a:ext cx="2535961" cy="2931736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 err="1"/>
              <a:t>MyPage</a:t>
            </a:r>
            <a:endParaRPr lang="da-DK" sz="2800" dirty="0"/>
          </a:p>
          <a:p>
            <a:pPr algn="ctr"/>
            <a:r>
              <a:rPr lang="da-DK" sz="2800" dirty="0"/>
              <a:t>Model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D6D5E4BA-C491-411E-8977-05659C19BB3D}"/>
              </a:ext>
            </a:extLst>
          </p:cNvPr>
          <p:cNvSpPr/>
          <p:nvPr/>
        </p:nvSpPr>
        <p:spPr>
          <a:xfrm>
            <a:off x="8465269" y="1379848"/>
            <a:ext cx="3195539" cy="11665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 err="1"/>
              <a:t>IMyTypeRepository</a:t>
            </a:r>
            <a:endParaRPr lang="da-DK" sz="2800" dirty="0"/>
          </a:p>
        </p:txBody>
      </p:sp>
      <p:sp>
        <p:nvSpPr>
          <p:cNvPr id="7" name="Sky 6">
            <a:extLst>
              <a:ext uri="{FF2B5EF4-FFF2-40B4-BE49-F238E27FC236}">
                <a16:creationId xmlns:a16="http://schemas.microsoft.com/office/drawing/2014/main" id="{B45C00B5-E93B-4512-B93E-FD3F9C5BAFF3}"/>
              </a:ext>
            </a:extLst>
          </p:cNvPr>
          <p:cNvSpPr/>
          <p:nvPr/>
        </p:nvSpPr>
        <p:spPr>
          <a:xfrm>
            <a:off x="8634953" y="3728301"/>
            <a:ext cx="3025855" cy="2931736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 err="1"/>
              <a:t>MyType</a:t>
            </a:r>
            <a:endParaRPr lang="da-DK" sz="2800" dirty="0"/>
          </a:p>
          <a:p>
            <a:pPr algn="ctr"/>
            <a:r>
              <a:rPr lang="da-DK" sz="2800" dirty="0"/>
              <a:t>Repository</a:t>
            </a:r>
          </a:p>
          <a:p>
            <a:pPr algn="ctr"/>
            <a:r>
              <a:rPr lang="da-DK" sz="2800" dirty="0" err="1"/>
              <a:t>WithJSON</a:t>
            </a:r>
            <a:endParaRPr lang="da-DK" sz="2800" dirty="0"/>
          </a:p>
        </p:txBody>
      </p:sp>
      <p:cxnSp>
        <p:nvCxnSpPr>
          <p:cNvPr id="9" name="Lige pilforbindelse 8">
            <a:extLst>
              <a:ext uri="{FF2B5EF4-FFF2-40B4-BE49-F238E27FC236}">
                <a16:creationId xmlns:a16="http://schemas.microsoft.com/office/drawing/2014/main" id="{51B38C72-EB30-4781-9106-94CA07685A47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0063039" y="2546415"/>
            <a:ext cx="0" cy="1290294"/>
          </a:xfrm>
          <a:prstGeom prst="straightConnector1">
            <a:avLst/>
          </a:prstGeom>
          <a:ln w="762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A9BF6167-821C-4319-9EF5-957C2E34FFEA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 flipV="1">
            <a:off x="2222520" y="1963131"/>
            <a:ext cx="1861260" cy="1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>
            <a:extLst>
              <a:ext uri="{FF2B5EF4-FFF2-40B4-BE49-F238E27FC236}">
                <a16:creationId xmlns:a16="http://schemas.microsoft.com/office/drawing/2014/main" id="{1F3E3CB1-72AD-4F18-8BB7-3FFFE38C55C5}"/>
              </a:ext>
            </a:extLst>
          </p:cNvPr>
          <p:cNvCxnSpPr>
            <a:cxnSpLocks/>
          </p:cNvCxnSpPr>
          <p:nvPr/>
        </p:nvCxnSpPr>
        <p:spPr>
          <a:xfrm flipV="1">
            <a:off x="6634580" y="1963130"/>
            <a:ext cx="1861260" cy="1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leboble: rektangel med afrundede hjørner 2">
            <a:extLst>
              <a:ext uri="{FF2B5EF4-FFF2-40B4-BE49-F238E27FC236}">
                <a16:creationId xmlns:a16="http://schemas.microsoft.com/office/drawing/2014/main" id="{BE41EE76-60C6-4FF9-808E-F75FCDBEBF1C}"/>
              </a:ext>
            </a:extLst>
          </p:cNvPr>
          <p:cNvSpPr/>
          <p:nvPr/>
        </p:nvSpPr>
        <p:spPr>
          <a:xfrm>
            <a:off x="923293" y="4610890"/>
            <a:ext cx="6061969" cy="1166558"/>
          </a:xfrm>
          <a:prstGeom prst="wedgeRoundRectCallout">
            <a:avLst>
              <a:gd name="adj1" fmla="val -472"/>
              <a:gd name="adj2" fmla="val -269069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[</a:t>
            </a:r>
            <a:r>
              <a:rPr lang="da-DK" sz="28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BindProperty</a:t>
            </a:r>
            <a:r>
              <a:rPr lang="da-DK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]</a:t>
            </a:r>
          </a:p>
          <a:p>
            <a:r>
              <a:rPr lang="da-DK" sz="2800" i="1" dirty="0"/>
              <a:t>public</a:t>
            </a:r>
            <a:r>
              <a:rPr lang="da-DK" sz="2800" dirty="0"/>
              <a:t> </a:t>
            </a:r>
            <a:r>
              <a:rPr lang="da-DK" sz="2800" dirty="0" err="1">
                <a:solidFill>
                  <a:srgbClr val="FFFF00"/>
                </a:solidFill>
              </a:rPr>
              <a:t>MyType</a:t>
            </a:r>
            <a:r>
              <a:rPr lang="da-DK" sz="2800" dirty="0"/>
              <a:t> </a:t>
            </a:r>
            <a:r>
              <a:rPr lang="da-DK" sz="2800" dirty="0" err="1"/>
              <a:t>MyProperty</a:t>
            </a:r>
            <a:r>
              <a:rPr lang="da-DK" sz="2800" dirty="0"/>
              <a:t> { get; set; }</a:t>
            </a:r>
          </a:p>
        </p:txBody>
      </p:sp>
    </p:spTree>
    <p:extLst>
      <p:ext uri="{BB962C8B-B14F-4D97-AF65-F5344CB8AC3E}">
        <p14:creationId xmlns:p14="http://schemas.microsoft.com/office/powerpoint/2010/main" val="1793198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frundede hjørner 3">
            <a:extLst>
              <a:ext uri="{FF2B5EF4-FFF2-40B4-BE49-F238E27FC236}">
                <a16:creationId xmlns:a16="http://schemas.microsoft.com/office/drawing/2014/main" id="{EB2ECEEA-EEB0-48F5-973D-2112DDA5B008}"/>
              </a:ext>
            </a:extLst>
          </p:cNvPr>
          <p:cNvSpPr/>
          <p:nvPr/>
        </p:nvSpPr>
        <p:spPr>
          <a:xfrm>
            <a:off x="436141" y="497264"/>
            <a:ext cx="1786379" cy="29317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da-DK" sz="2800" dirty="0" err="1"/>
              <a:t>MyPage</a:t>
            </a:r>
            <a:endParaRPr lang="da-DK" sz="2800" dirty="0"/>
          </a:p>
        </p:txBody>
      </p:sp>
      <p:sp>
        <p:nvSpPr>
          <p:cNvPr id="5" name="Sky 4">
            <a:extLst>
              <a:ext uri="{FF2B5EF4-FFF2-40B4-BE49-F238E27FC236}">
                <a16:creationId xmlns:a16="http://schemas.microsoft.com/office/drawing/2014/main" id="{13FE04E5-100F-4EA3-98E6-5FBDCFEBE3FC}"/>
              </a:ext>
            </a:extLst>
          </p:cNvPr>
          <p:cNvSpPr/>
          <p:nvPr/>
        </p:nvSpPr>
        <p:spPr>
          <a:xfrm>
            <a:off x="4075914" y="497263"/>
            <a:ext cx="2535961" cy="2931736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 err="1"/>
              <a:t>MyPage</a:t>
            </a:r>
            <a:endParaRPr lang="da-DK" sz="2800" dirty="0"/>
          </a:p>
          <a:p>
            <a:pPr algn="ctr"/>
            <a:r>
              <a:rPr lang="da-DK" sz="2800" dirty="0"/>
              <a:t>Model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D6D5E4BA-C491-411E-8977-05659C19BB3D}"/>
              </a:ext>
            </a:extLst>
          </p:cNvPr>
          <p:cNvSpPr/>
          <p:nvPr/>
        </p:nvSpPr>
        <p:spPr>
          <a:xfrm>
            <a:off x="8465269" y="1379848"/>
            <a:ext cx="3195539" cy="11665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 err="1"/>
              <a:t>IMyTypeRepository</a:t>
            </a:r>
            <a:endParaRPr lang="da-DK" sz="2800" dirty="0"/>
          </a:p>
        </p:txBody>
      </p:sp>
      <p:sp>
        <p:nvSpPr>
          <p:cNvPr id="7" name="Sky 6">
            <a:extLst>
              <a:ext uri="{FF2B5EF4-FFF2-40B4-BE49-F238E27FC236}">
                <a16:creationId xmlns:a16="http://schemas.microsoft.com/office/drawing/2014/main" id="{B45C00B5-E93B-4512-B93E-FD3F9C5BAFF3}"/>
              </a:ext>
            </a:extLst>
          </p:cNvPr>
          <p:cNvSpPr/>
          <p:nvPr/>
        </p:nvSpPr>
        <p:spPr>
          <a:xfrm>
            <a:off x="8634953" y="3728301"/>
            <a:ext cx="3025855" cy="2931736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 err="1"/>
              <a:t>MyType</a:t>
            </a:r>
            <a:endParaRPr lang="da-DK" sz="2800" dirty="0"/>
          </a:p>
          <a:p>
            <a:pPr algn="ctr"/>
            <a:r>
              <a:rPr lang="da-DK" sz="2800" dirty="0"/>
              <a:t>Repository</a:t>
            </a:r>
          </a:p>
          <a:p>
            <a:pPr algn="ctr"/>
            <a:r>
              <a:rPr lang="da-DK" sz="2800" dirty="0" err="1"/>
              <a:t>WithJSON</a:t>
            </a:r>
            <a:endParaRPr lang="da-DK" sz="2800" dirty="0"/>
          </a:p>
        </p:txBody>
      </p:sp>
      <p:cxnSp>
        <p:nvCxnSpPr>
          <p:cNvPr id="9" name="Lige pilforbindelse 8">
            <a:extLst>
              <a:ext uri="{FF2B5EF4-FFF2-40B4-BE49-F238E27FC236}">
                <a16:creationId xmlns:a16="http://schemas.microsoft.com/office/drawing/2014/main" id="{51B38C72-EB30-4781-9106-94CA07685A47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0063039" y="2546415"/>
            <a:ext cx="0" cy="1290294"/>
          </a:xfrm>
          <a:prstGeom prst="straightConnector1">
            <a:avLst/>
          </a:prstGeom>
          <a:ln w="762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A9BF6167-821C-4319-9EF5-957C2E34FFEA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 flipV="1">
            <a:off x="2222520" y="1963131"/>
            <a:ext cx="1861260" cy="1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>
            <a:extLst>
              <a:ext uri="{FF2B5EF4-FFF2-40B4-BE49-F238E27FC236}">
                <a16:creationId xmlns:a16="http://schemas.microsoft.com/office/drawing/2014/main" id="{1F3E3CB1-72AD-4F18-8BB7-3FFFE38C55C5}"/>
              </a:ext>
            </a:extLst>
          </p:cNvPr>
          <p:cNvCxnSpPr>
            <a:cxnSpLocks/>
          </p:cNvCxnSpPr>
          <p:nvPr/>
        </p:nvCxnSpPr>
        <p:spPr>
          <a:xfrm flipV="1">
            <a:off x="6634580" y="1963130"/>
            <a:ext cx="1861260" cy="1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leboble: rektangel med afrundede hjørner 2">
            <a:extLst>
              <a:ext uri="{FF2B5EF4-FFF2-40B4-BE49-F238E27FC236}">
                <a16:creationId xmlns:a16="http://schemas.microsoft.com/office/drawing/2014/main" id="{BE41EE76-60C6-4FF9-808E-F75FCDBEBF1C}"/>
              </a:ext>
            </a:extLst>
          </p:cNvPr>
          <p:cNvSpPr/>
          <p:nvPr/>
        </p:nvSpPr>
        <p:spPr>
          <a:xfrm>
            <a:off x="603315" y="4610890"/>
            <a:ext cx="7051250" cy="1166558"/>
          </a:xfrm>
          <a:prstGeom prst="wedgeRoundRectCallout">
            <a:avLst>
              <a:gd name="adj1" fmla="val 38315"/>
              <a:gd name="adj2" fmla="val -271493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i="1" dirty="0"/>
              <a:t>private</a:t>
            </a:r>
            <a:r>
              <a:rPr lang="da-DK" sz="3200" dirty="0"/>
              <a:t> </a:t>
            </a:r>
            <a:r>
              <a:rPr lang="da-DK" sz="3200" dirty="0" err="1">
                <a:solidFill>
                  <a:srgbClr val="FFFF00"/>
                </a:solidFill>
              </a:rPr>
              <a:t>IMyTypeRepository</a:t>
            </a:r>
            <a:r>
              <a:rPr lang="da-DK" sz="3200" dirty="0"/>
              <a:t> _repository;</a:t>
            </a:r>
          </a:p>
        </p:txBody>
      </p:sp>
    </p:spTree>
    <p:extLst>
      <p:ext uri="{BB962C8B-B14F-4D97-AF65-F5344CB8AC3E}">
        <p14:creationId xmlns:p14="http://schemas.microsoft.com/office/powerpoint/2010/main" val="794270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frundede hjørner 3">
            <a:extLst>
              <a:ext uri="{FF2B5EF4-FFF2-40B4-BE49-F238E27FC236}">
                <a16:creationId xmlns:a16="http://schemas.microsoft.com/office/drawing/2014/main" id="{EB2ECEEA-EEB0-48F5-973D-2112DDA5B008}"/>
              </a:ext>
            </a:extLst>
          </p:cNvPr>
          <p:cNvSpPr/>
          <p:nvPr/>
        </p:nvSpPr>
        <p:spPr>
          <a:xfrm>
            <a:off x="436141" y="497264"/>
            <a:ext cx="1786379" cy="29317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da-DK" sz="2800" dirty="0" err="1"/>
              <a:t>MyPage</a:t>
            </a:r>
            <a:endParaRPr lang="da-DK" sz="2800" dirty="0"/>
          </a:p>
        </p:txBody>
      </p:sp>
      <p:sp>
        <p:nvSpPr>
          <p:cNvPr id="5" name="Sky 4">
            <a:extLst>
              <a:ext uri="{FF2B5EF4-FFF2-40B4-BE49-F238E27FC236}">
                <a16:creationId xmlns:a16="http://schemas.microsoft.com/office/drawing/2014/main" id="{13FE04E5-100F-4EA3-98E6-5FBDCFEBE3FC}"/>
              </a:ext>
            </a:extLst>
          </p:cNvPr>
          <p:cNvSpPr/>
          <p:nvPr/>
        </p:nvSpPr>
        <p:spPr>
          <a:xfrm>
            <a:off x="4075914" y="497263"/>
            <a:ext cx="2535961" cy="2931736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 err="1"/>
              <a:t>MyPage</a:t>
            </a:r>
            <a:endParaRPr lang="da-DK" sz="2800" dirty="0"/>
          </a:p>
          <a:p>
            <a:pPr algn="ctr"/>
            <a:r>
              <a:rPr lang="da-DK" sz="2800" dirty="0"/>
              <a:t>Model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D6D5E4BA-C491-411E-8977-05659C19BB3D}"/>
              </a:ext>
            </a:extLst>
          </p:cNvPr>
          <p:cNvSpPr/>
          <p:nvPr/>
        </p:nvSpPr>
        <p:spPr>
          <a:xfrm>
            <a:off x="8465269" y="1379848"/>
            <a:ext cx="3195539" cy="11665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 err="1"/>
              <a:t>IMyTypeRepository</a:t>
            </a:r>
            <a:endParaRPr lang="da-DK" sz="2800" dirty="0"/>
          </a:p>
        </p:txBody>
      </p:sp>
      <p:sp>
        <p:nvSpPr>
          <p:cNvPr id="7" name="Sky 6">
            <a:extLst>
              <a:ext uri="{FF2B5EF4-FFF2-40B4-BE49-F238E27FC236}">
                <a16:creationId xmlns:a16="http://schemas.microsoft.com/office/drawing/2014/main" id="{B45C00B5-E93B-4512-B93E-FD3F9C5BAFF3}"/>
              </a:ext>
            </a:extLst>
          </p:cNvPr>
          <p:cNvSpPr/>
          <p:nvPr/>
        </p:nvSpPr>
        <p:spPr>
          <a:xfrm>
            <a:off x="8634953" y="3728301"/>
            <a:ext cx="3025855" cy="2931736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 err="1"/>
              <a:t>MyType</a:t>
            </a:r>
            <a:endParaRPr lang="da-DK" sz="2800" dirty="0"/>
          </a:p>
          <a:p>
            <a:pPr algn="ctr"/>
            <a:r>
              <a:rPr lang="da-DK" sz="2800" dirty="0"/>
              <a:t>Repository</a:t>
            </a:r>
          </a:p>
          <a:p>
            <a:pPr algn="ctr"/>
            <a:r>
              <a:rPr lang="da-DK" sz="2800" dirty="0" err="1"/>
              <a:t>WithJSON</a:t>
            </a:r>
            <a:endParaRPr lang="da-DK" sz="2800" dirty="0"/>
          </a:p>
        </p:txBody>
      </p:sp>
      <p:cxnSp>
        <p:nvCxnSpPr>
          <p:cNvPr id="9" name="Lige pilforbindelse 8">
            <a:extLst>
              <a:ext uri="{FF2B5EF4-FFF2-40B4-BE49-F238E27FC236}">
                <a16:creationId xmlns:a16="http://schemas.microsoft.com/office/drawing/2014/main" id="{51B38C72-EB30-4781-9106-94CA07685A47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0063039" y="2546415"/>
            <a:ext cx="0" cy="1290294"/>
          </a:xfrm>
          <a:prstGeom prst="straightConnector1">
            <a:avLst/>
          </a:prstGeom>
          <a:ln w="762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A9BF6167-821C-4319-9EF5-957C2E34FFEA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 flipV="1">
            <a:off x="2222520" y="1963131"/>
            <a:ext cx="1861260" cy="1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>
            <a:extLst>
              <a:ext uri="{FF2B5EF4-FFF2-40B4-BE49-F238E27FC236}">
                <a16:creationId xmlns:a16="http://schemas.microsoft.com/office/drawing/2014/main" id="{1F3E3CB1-72AD-4F18-8BB7-3FFFE38C55C5}"/>
              </a:ext>
            </a:extLst>
          </p:cNvPr>
          <p:cNvCxnSpPr>
            <a:cxnSpLocks/>
          </p:cNvCxnSpPr>
          <p:nvPr/>
        </p:nvCxnSpPr>
        <p:spPr>
          <a:xfrm flipV="1">
            <a:off x="6634580" y="1963130"/>
            <a:ext cx="1861260" cy="1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leboble: rektangel med afrundede hjørner 2">
            <a:extLst>
              <a:ext uri="{FF2B5EF4-FFF2-40B4-BE49-F238E27FC236}">
                <a16:creationId xmlns:a16="http://schemas.microsoft.com/office/drawing/2014/main" id="{BE41EE76-60C6-4FF9-808E-F75FCDBEBF1C}"/>
              </a:ext>
            </a:extLst>
          </p:cNvPr>
          <p:cNvSpPr/>
          <p:nvPr/>
        </p:nvSpPr>
        <p:spPr>
          <a:xfrm>
            <a:off x="603315" y="4610890"/>
            <a:ext cx="6381947" cy="1166558"/>
          </a:xfrm>
          <a:prstGeom prst="wedgeRoundRectCallout">
            <a:avLst>
              <a:gd name="adj1" fmla="val 46336"/>
              <a:gd name="adj2" fmla="val -272301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dirty="0" err="1">
                <a:solidFill>
                  <a:schemeClr val="bg1"/>
                </a:solidFill>
              </a:rPr>
              <a:t>MyProperty</a:t>
            </a:r>
            <a:r>
              <a:rPr lang="da-DK" sz="3200" dirty="0">
                <a:solidFill>
                  <a:srgbClr val="FFFF00"/>
                </a:solidFill>
              </a:rPr>
              <a:t> </a:t>
            </a:r>
            <a:r>
              <a:rPr lang="da-DK" sz="3200" dirty="0">
                <a:solidFill>
                  <a:schemeClr val="bg1"/>
                </a:solidFill>
              </a:rPr>
              <a:t>=</a:t>
            </a:r>
            <a:r>
              <a:rPr lang="da-DK" sz="3200" dirty="0">
                <a:solidFill>
                  <a:srgbClr val="FFFF00"/>
                </a:solidFill>
              </a:rPr>
              <a:t> </a:t>
            </a:r>
            <a:r>
              <a:rPr lang="da-DK" sz="3200" dirty="0"/>
              <a:t>_</a:t>
            </a:r>
            <a:r>
              <a:rPr lang="da-DK" sz="3200" dirty="0" err="1"/>
              <a:t>repository.</a:t>
            </a:r>
            <a:r>
              <a:rPr lang="da-DK" sz="3200" dirty="0" err="1">
                <a:solidFill>
                  <a:srgbClr val="FFC000"/>
                </a:solidFill>
              </a:rPr>
              <a:t>Read</a:t>
            </a:r>
            <a:r>
              <a:rPr lang="da-DK" sz="3200" dirty="0"/>
              <a:t>(…);</a:t>
            </a:r>
          </a:p>
        </p:txBody>
      </p:sp>
    </p:spTree>
    <p:extLst>
      <p:ext uri="{BB962C8B-B14F-4D97-AF65-F5344CB8AC3E}">
        <p14:creationId xmlns:p14="http://schemas.microsoft.com/office/powerpoint/2010/main" val="1247438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frundede hjørner 3">
            <a:extLst>
              <a:ext uri="{FF2B5EF4-FFF2-40B4-BE49-F238E27FC236}">
                <a16:creationId xmlns:a16="http://schemas.microsoft.com/office/drawing/2014/main" id="{EB2ECEEA-EEB0-48F5-973D-2112DDA5B008}"/>
              </a:ext>
            </a:extLst>
          </p:cNvPr>
          <p:cNvSpPr/>
          <p:nvPr/>
        </p:nvSpPr>
        <p:spPr>
          <a:xfrm>
            <a:off x="436141" y="497264"/>
            <a:ext cx="1786379" cy="29317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da-DK" sz="2800" dirty="0" err="1"/>
              <a:t>MyPage</a:t>
            </a:r>
            <a:endParaRPr lang="da-DK" sz="2800" dirty="0"/>
          </a:p>
        </p:txBody>
      </p:sp>
      <p:sp>
        <p:nvSpPr>
          <p:cNvPr id="5" name="Sky 4">
            <a:extLst>
              <a:ext uri="{FF2B5EF4-FFF2-40B4-BE49-F238E27FC236}">
                <a16:creationId xmlns:a16="http://schemas.microsoft.com/office/drawing/2014/main" id="{13FE04E5-100F-4EA3-98E6-5FBDCFEBE3FC}"/>
              </a:ext>
            </a:extLst>
          </p:cNvPr>
          <p:cNvSpPr/>
          <p:nvPr/>
        </p:nvSpPr>
        <p:spPr>
          <a:xfrm>
            <a:off x="4075914" y="497263"/>
            <a:ext cx="2535961" cy="2931736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 err="1"/>
              <a:t>MyPage</a:t>
            </a:r>
            <a:endParaRPr lang="da-DK" sz="2800" dirty="0"/>
          </a:p>
          <a:p>
            <a:pPr algn="ctr"/>
            <a:r>
              <a:rPr lang="da-DK" sz="2800" dirty="0"/>
              <a:t>Model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D6D5E4BA-C491-411E-8977-05659C19BB3D}"/>
              </a:ext>
            </a:extLst>
          </p:cNvPr>
          <p:cNvSpPr/>
          <p:nvPr/>
        </p:nvSpPr>
        <p:spPr>
          <a:xfrm>
            <a:off x="8465269" y="1379848"/>
            <a:ext cx="3195539" cy="11665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 err="1"/>
              <a:t>IMyTypeRepository</a:t>
            </a:r>
            <a:endParaRPr lang="da-DK" sz="2800" dirty="0"/>
          </a:p>
        </p:txBody>
      </p:sp>
      <p:sp>
        <p:nvSpPr>
          <p:cNvPr id="7" name="Sky 6">
            <a:extLst>
              <a:ext uri="{FF2B5EF4-FFF2-40B4-BE49-F238E27FC236}">
                <a16:creationId xmlns:a16="http://schemas.microsoft.com/office/drawing/2014/main" id="{B45C00B5-E93B-4512-B93E-FD3F9C5BAFF3}"/>
              </a:ext>
            </a:extLst>
          </p:cNvPr>
          <p:cNvSpPr/>
          <p:nvPr/>
        </p:nvSpPr>
        <p:spPr>
          <a:xfrm>
            <a:off x="8634953" y="3728301"/>
            <a:ext cx="3025855" cy="2931736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 err="1"/>
              <a:t>MyType</a:t>
            </a:r>
            <a:endParaRPr lang="da-DK" sz="2800" dirty="0"/>
          </a:p>
          <a:p>
            <a:pPr algn="ctr"/>
            <a:r>
              <a:rPr lang="da-DK" sz="2800" dirty="0"/>
              <a:t>Repository</a:t>
            </a:r>
          </a:p>
          <a:p>
            <a:pPr algn="ctr"/>
            <a:r>
              <a:rPr lang="da-DK" sz="2800" dirty="0" err="1"/>
              <a:t>WithJSON</a:t>
            </a:r>
            <a:endParaRPr lang="da-DK" sz="2800" dirty="0"/>
          </a:p>
        </p:txBody>
      </p:sp>
      <p:cxnSp>
        <p:nvCxnSpPr>
          <p:cNvPr id="9" name="Lige pilforbindelse 8">
            <a:extLst>
              <a:ext uri="{FF2B5EF4-FFF2-40B4-BE49-F238E27FC236}">
                <a16:creationId xmlns:a16="http://schemas.microsoft.com/office/drawing/2014/main" id="{51B38C72-EB30-4781-9106-94CA07685A47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0063039" y="2546415"/>
            <a:ext cx="0" cy="1290294"/>
          </a:xfrm>
          <a:prstGeom prst="straightConnector1">
            <a:avLst/>
          </a:prstGeom>
          <a:ln w="762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A9BF6167-821C-4319-9EF5-957C2E34FFEA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 flipV="1">
            <a:off x="2222520" y="1963131"/>
            <a:ext cx="1861260" cy="1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>
            <a:extLst>
              <a:ext uri="{FF2B5EF4-FFF2-40B4-BE49-F238E27FC236}">
                <a16:creationId xmlns:a16="http://schemas.microsoft.com/office/drawing/2014/main" id="{1F3E3CB1-72AD-4F18-8BB7-3FFFE38C55C5}"/>
              </a:ext>
            </a:extLst>
          </p:cNvPr>
          <p:cNvCxnSpPr>
            <a:cxnSpLocks/>
          </p:cNvCxnSpPr>
          <p:nvPr/>
        </p:nvCxnSpPr>
        <p:spPr>
          <a:xfrm flipV="1">
            <a:off x="6634580" y="1963130"/>
            <a:ext cx="1861260" cy="1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leboble: rektangel med afrundede hjørner 2">
            <a:extLst>
              <a:ext uri="{FF2B5EF4-FFF2-40B4-BE49-F238E27FC236}">
                <a16:creationId xmlns:a16="http://schemas.microsoft.com/office/drawing/2014/main" id="{BE41EE76-60C6-4FF9-808E-F75FCDBEBF1C}"/>
              </a:ext>
            </a:extLst>
          </p:cNvPr>
          <p:cNvSpPr/>
          <p:nvPr/>
        </p:nvSpPr>
        <p:spPr>
          <a:xfrm>
            <a:off x="603315" y="4610890"/>
            <a:ext cx="6381947" cy="1166558"/>
          </a:xfrm>
          <a:prstGeom prst="wedgeRoundRectCallout">
            <a:avLst>
              <a:gd name="adj1" fmla="val 72333"/>
              <a:gd name="adj2" fmla="val -244018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dirty="0" err="1">
                <a:solidFill>
                  <a:srgbClr val="FFFF00"/>
                </a:solidFill>
              </a:rPr>
              <a:t>MyType</a:t>
            </a:r>
            <a:r>
              <a:rPr lang="da-DK" sz="3200" dirty="0">
                <a:solidFill>
                  <a:srgbClr val="FFFF00"/>
                </a:solidFill>
              </a:rPr>
              <a:t>? </a:t>
            </a:r>
            <a:r>
              <a:rPr lang="da-DK" sz="3200" dirty="0">
                <a:solidFill>
                  <a:srgbClr val="FFC000"/>
                </a:solidFill>
              </a:rPr>
              <a:t>Read</a:t>
            </a:r>
            <a:r>
              <a:rPr lang="da-DK" sz="3200" dirty="0"/>
              <a:t>(</a:t>
            </a:r>
            <a:r>
              <a:rPr lang="da-DK" sz="3200" dirty="0" err="1">
                <a:solidFill>
                  <a:srgbClr val="FFFF00"/>
                </a:solidFill>
              </a:rPr>
              <a:t>int</a:t>
            </a:r>
            <a:r>
              <a:rPr lang="da-DK" sz="3200" dirty="0"/>
              <a:t> id);</a:t>
            </a:r>
          </a:p>
        </p:txBody>
      </p:sp>
    </p:spTree>
    <p:extLst>
      <p:ext uri="{BB962C8B-B14F-4D97-AF65-F5344CB8AC3E}">
        <p14:creationId xmlns:p14="http://schemas.microsoft.com/office/powerpoint/2010/main" val="1146520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frundede hjørner 3">
            <a:extLst>
              <a:ext uri="{FF2B5EF4-FFF2-40B4-BE49-F238E27FC236}">
                <a16:creationId xmlns:a16="http://schemas.microsoft.com/office/drawing/2014/main" id="{EB2ECEEA-EEB0-48F5-973D-2112DDA5B008}"/>
              </a:ext>
            </a:extLst>
          </p:cNvPr>
          <p:cNvSpPr/>
          <p:nvPr/>
        </p:nvSpPr>
        <p:spPr>
          <a:xfrm>
            <a:off x="436141" y="497264"/>
            <a:ext cx="1786379" cy="29317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da-DK" sz="2800" dirty="0" err="1"/>
              <a:t>MyPage</a:t>
            </a:r>
            <a:endParaRPr lang="da-DK" sz="2800" dirty="0"/>
          </a:p>
        </p:txBody>
      </p:sp>
      <p:sp>
        <p:nvSpPr>
          <p:cNvPr id="5" name="Sky 4">
            <a:extLst>
              <a:ext uri="{FF2B5EF4-FFF2-40B4-BE49-F238E27FC236}">
                <a16:creationId xmlns:a16="http://schemas.microsoft.com/office/drawing/2014/main" id="{13FE04E5-100F-4EA3-98E6-5FBDCFEBE3FC}"/>
              </a:ext>
            </a:extLst>
          </p:cNvPr>
          <p:cNvSpPr/>
          <p:nvPr/>
        </p:nvSpPr>
        <p:spPr>
          <a:xfrm>
            <a:off x="4075914" y="497263"/>
            <a:ext cx="2535961" cy="2931736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 err="1"/>
              <a:t>MyPage</a:t>
            </a:r>
            <a:endParaRPr lang="da-DK" sz="2800" dirty="0"/>
          </a:p>
          <a:p>
            <a:pPr algn="ctr"/>
            <a:r>
              <a:rPr lang="da-DK" sz="2800" dirty="0"/>
              <a:t>Model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D6D5E4BA-C491-411E-8977-05659C19BB3D}"/>
              </a:ext>
            </a:extLst>
          </p:cNvPr>
          <p:cNvSpPr/>
          <p:nvPr/>
        </p:nvSpPr>
        <p:spPr>
          <a:xfrm>
            <a:off x="8465269" y="1379848"/>
            <a:ext cx="3195539" cy="11665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 err="1"/>
              <a:t>IMyTypeRepository</a:t>
            </a:r>
            <a:endParaRPr lang="da-DK" sz="2800" dirty="0"/>
          </a:p>
        </p:txBody>
      </p:sp>
      <p:sp>
        <p:nvSpPr>
          <p:cNvPr id="7" name="Sky 6">
            <a:extLst>
              <a:ext uri="{FF2B5EF4-FFF2-40B4-BE49-F238E27FC236}">
                <a16:creationId xmlns:a16="http://schemas.microsoft.com/office/drawing/2014/main" id="{B45C00B5-E93B-4512-B93E-FD3F9C5BAFF3}"/>
              </a:ext>
            </a:extLst>
          </p:cNvPr>
          <p:cNvSpPr/>
          <p:nvPr/>
        </p:nvSpPr>
        <p:spPr>
          <a:xfrm>
            <a:off x="8634953" y="3728301"/>
            <a:ext cx="3025855" cy="2931736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 err="1"/>
              <a:t>MyType</a:t>
            </a:r>
            <a:endParaRPr lang="da-DK" sz="2800" dirty="0"/>
          </a:p>
          <a:p>
            <a:pPr algn="ctr"/>
            <a:r>
              <a:rPr lang="da-DK" sz="2800" dirty="0"/>
              <a:t>Repository</a:t>
            </a:r>
          </a:p>
          <a:p>
            <a:pPr algn="ctr"/>
            <a:r>
              <a:rPr lang="da-DK" sz="2800" dirty="0" err="1"/>
              <a:t>WithJSON</a:t>
            </a:r>
            <a:endParaRPr lang="da-DK" sz="2800" dirty="0"/>
          </a:p>
        </p:txBody>
      </p:sp>
      <p:cxnSp>
        <p:nvCxnSpPr>
          <p:cNvPr id="9" name="Lige pilforbindelse 8">
            <a:extLst>
              <a:ext uri="{FF2B5EF4-FFF2-40B4-BE49-F238E27FC236}">
                <a16:creationId xmlns:a16="http://schemas.microsoft.com/office/drawing/2014/main" id="{51B38C72-EB30-4781-9106-94CA07685A47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0063039" y="2546415"/>
            <a:ext cx="0" cy="1290294"/>
          </a:xfrm>
          <a:prstGeom prst="straightConnector1">
            <a:avLst/>
          </a:prstGeom>
          <a:ln w="762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A9BF6167-821C-4319-9EF5-957C2E34FFEA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 flipV="1">
            <a:off x="2222520" y="1963131"/>
            <a:ext cx="1861260" cy="1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>
            <a:extLst>
              <a:ext uri="{FF2B5EF4-FFF2-40B4-BE49-F238E27FC236}">
                <a16:creationId xmlns:a16="http://schemas.microsoft.com/office/drawing/2014/main" id="{1F3E3CB1-72AD-4F18-8BB7-3FFFE38C55C5}"/>
              </a:ext>
            </a:extLst>
          </p:cNvPr>
          <p:cNvCxnSpPr>
            <a:cxnSpLocks/>
          </p:cNvCxnSpPr>
          <p:nvPr/>
        </p:nvCxnSpPr>
        <p:spPr>
          <a:xfrm flipV="1">
            <a:off x="6634580" y="1963130"/>
            <a:ext cx="1861260" cy="1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leboble: rektangel med afrundede hjørner 2">
            <a:extLst>
              <a:ext uri="{FF2B5EF4-FFF2-40B4-BE49-F238E27FC236}">
                <a16:creationId xmlns:a16="http://schemas.microsoft.com/office/drawing/2014/main" id="{BE41EE76-60C6-4FF9-808E-F75FCDBEBF1C}"/>
              </a:ext>
            </a:extLst>
          </p:cNvPr>
          <p:cNvSpPr/>
          <p:nvPr/>
        </p:nvSpPr>
        <p:spPr>
          <a:xfrm>
            <a:off x="982896" y="4012281"/>
            <a:ext cx="6381947" cy="2482773"/>
          </a:xfrm>
          <a:prstGeom prst="wedgeRoundRectCallout">
            <a:avLst>
              <a:gd name="adj1" fmla="val 76025"/>
              <a:gd name="adj2" fmla="val -13168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i="1" dirty="0">
                <a:solidFill>
                  <a:schemeClr val="bg1"/>
                </a:solidFill>
              </a:rPr>
              <a:t>public</a:t>
            </a:r>
            <a:r>
              <a:rPr lang="da-DK" sz="3200" dirty="0">
                <a:solidFill>
                  <a:srgbClr val="FFFF00"/>
                </a:solidFill>
              </a:rPr>
              <a:t> </a:t>
            </a:r>
            <a:r>
              <a:rPr lang="da-DK" sz="3200" dirty="0" err="1">
                <a:solidFill>
                  <a:srgbClr val="FFFF00"/>
                </a:solidFill>
              </a:rPr>
              <a:t>MyType</a:t>
            </a:r>
            <a:r>
              <a:rPr lang="da-DK" sz="3200" dirty="0">
                <a:solidFill>
                  <a:srgbClr val="FFFF00"/>
                </a:solidFill>
              </a:rPr>
              <a:t>? </a:t>
            </a:r>
            <a:r>
              <a:rPr lang="da-DK" sz="3200" dirty="0">
                <a:solidFill>
                  <a:srgbClr val="FFC000"/>
                </a:solidFill>
              </a:rPr>
              <a:t>Read</a:t>
            </a:r>
            <a:r>
              <a:rPr lang="da-DK" sz="3200" dirty="0"/>
              <a:t>(</a:t>
            </a:r>
            <a:r>
              <a:rPr lang="da-DK" sz="3200" dirty="0" err="1">
                <a:solidFill>
                  <a:srgbClr val="FFFF00"/>
                </a:solidFill>
              </a:rPr>
              <a:t>int</a:t>
            </a:r>
            <a:r>
              <a:rPr lang="da-DK" sz="3200" dirty="0"/>
              <a:t> id) </a:t>
            </a:r>
          </a:p>
          <a:p>
            <a:r>
              <a:rPr lang="da-DK" sz="3200" dirty="0"/>
              <a:t>{</a:t>
            </a:r>
          </a:p>
          <a:p>
            <a:r>
              <a:rPr lang="da-DK" sz="3200" dirty="0"/>
              <a:t>  … </a:t>
            </a:r>
            <a:r>
              <a:rPr lang="da-DK" sz="32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// JSON-</a:t>
            </a:r>
            <a:r>
              <a:rPr lang="da-DK" sz="32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specific</a:t>
            </a:r>
            <a:endParaRPr lang="da-DK" sz="32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da-DK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91650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frundede hjørner 3">
            <a:extLst>
              <a:ext uri="{FF2B5EF4-FFF2-40B4-BE49-F238E27FC236}">
                <a16:creationId xmlns:a16="http://schemas.microsoft.com/office/drawing/2014/main" id="{EB2ECEEA-EEB0-48F5-973D-2112DDA5B008}"/>
              </a:ext>
            </a:extLst>
          </p:cNvPr>
          <p:cNvSpPr/>
          <p:nvPr/>
        </p:nvSpPr>
        <p:spPr>
          <a:xfrm>
            <a:off x="436141" y="497264"/>
            <a:ext cx="1786379" cy="29317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da-DK" sz="2800" dirty="0" err="1"/>
              <a:t>MyPage</a:t>
            </a:r>
            <a:endParaRPr lang="da-DK" sz="2800" dirty="0"/>
          </a:p>
        </p:txBody>
      </p:sp>
      <p:sp>
        <p:nvSpPr>
          <p:cNvPr id="5" name="Sky 4">
            <a:extLst>
              <a:ext uri="{FF2B5EF4-FFF2-40B4-BE49-F238E27FC236}">
                <a16:creationId xmlns:a16="http://schemas.microsoft.com/office/drawing/2014/main" id="{13FE04E5-100F-4EA3-98E6-5FBDCFEBE3FC}"/>
              </a:ext>
            </a:extLst>
          </p:cNvPr>
          <p:cNvSpPr/>
          <p:nvPr/>
        </p:nvSpPr>
        <p:spPr>
          <a:xfrm>
            <a:off x="4075914" y="497263"/>
            <a:ext cx="2535961" cy="2931736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 err="1"/>
              <a:t>MyPage</a:t>
            </a:r>
            <a:endParaRPr lang="da-DK" sz="2800" dirty="0"/>
          </a:p>
          <a:p>
            <a:pPr algn="ctr"/>
            <a:r>
              <a:rPr lang="da-DK" sz="2800" dirty="0"/>
              <a:t>Model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D6D5E4BA-C491-411E-8977-05659C19BB3D}"/>
              </a:ext>
            </a:extLst>
          </p:cNvPr>
          <p:cNvSpPr/>
          <p:nvPr/>
        </p:nvSpPr>
        <p:spPr>
          <a:xfrm>
            <a:off x="8465269" y="1379848"/>
            <a:ext cx="3195539" cy="11665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 err="1"/>
              <a:t>IMyTypeRepository</a:t>
            </a:r>
            <a:endParaRPr lang="da-DK" sz="2800" dirty="0"/>
          </a:p>
        </p:txBody>
      </p:sp>
      <p:sp>
        <p:nvSpPr>
          <p:cNvPr id="7" name="Sky 6">
            <a:extLst>
              <a:ext uri="{FF2B5EF4-FFF2-40B4-BE49-F238E27FC236}">
                <a16:creationId xmlns:a16="http://schemas.microsoft.com/office/drawing/2014/main" id="{B45C00B5-E93B-4512-B93E-FD3F9C5BAFF3}"/>
              </a:ext>
            </a:extLst>
          </p:cNvPr>
          <p:cNvSpPr/>
          <p:nvPr/>
        </p:nvSpPr>
        <p:spPr>
          <a:xfrm>
            <a:off x="8634953" y="3728301"/>
            <a:ext cx="3025855" cy="2931736"/>
          </a:xfrm>
          <a:prstGeom prst="clou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 err="1"/>
              <a:t>MyType</a:t>
            </a:r>
            <a:endParaRPr lang="da-DK" sz="2800" dirty="0"/>
          </a:p>
          <a:p>
            <a:pPr algn="ctr"/>
            <a:r>
              <a:rPr lang="da-DK" sz="2800" dirty="0"/>
              <a:t>Repository</a:t>
            </a:r>
          </a:p>
          <a:p>
            <a:pPr algn="ctr"/>
            <a:r>
              <a:rPr lang="da-DK" sz="2800" dirty="0" err="1"/>
              <a:t>WithDB</a:t>
            </a:r>
            <a:endParaRPr lang="da-DK" sz="2800" dirty="0"/>
          </a:p>
        </p:txBody>
      </p:sp>
      <p:cxnSp>
        <p:nvCxnSpPr>
          <p:cNvPr id="9" name="Lige pilforbindelse 8">
            <a:extLst>
              <a:ext uri="{FF2B5EF4-FFF2-40B4-BE49-F238E27FC236}">
                <a16:creationId xmlns:a16="http://schemas.microsoft.com/office/drawing/2014/main" id="{51B38C72-EB30-4781-9106-94CA07685A47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0063039" y="2546415"/>
            <a:ext cx="0" cy="1290294"/>
          </a:xfrm>
          <a:prstGeom prst="straightConnector1">
            <a:avLst/>
          </a:prstGeom>
          <a:ln w="762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A9BF6167-821C-4319-9EF5-957C2E34FFEA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 flipV="1">
            <a:off x="2222520" y="1963131"/>
            <a:ext cx="1861260" cy="1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>
            <a:extLst>
              <a:ext uri="{FF2B5EF4-FFF2-40B4-BE49-F238E27FC236}">
                <a16:creationId xmlns:a16="http://schemas.microsoft.com/office/drawing/2014/main" id="{1F3E3CB1-72AD-4F18-8BB7-3FFFE38C55C5}"/>
              </a:ext>
            </a:extLst>
          </p:cNvPr>
          <p:cNvCxnSpPr>
            <a:cxnSpLocks/>
          </p:cNvCxnSpPr>
          <p:nvPr/>
        </p:nvCxnSpPr>
        <p:spPr>
          <a:xfrm flipV="1">
            <a:off x="6634580" y="1963130"/>
            <a:ext cx="1861260" cy="1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leboble: rektangel med afrundede hjørner 2">
            <a:extLst>
              <a:ext uri="{FF2B5EF4-FFF2-40B4-BE49-F238E27FC236}">
                <a16:creationId xmlns:a16="http://schemas.microsoft.com/office/drawing/2014/main" id="{BE41EE76-60C6-4FF9-808E-F75FCDBEBF1C}"/>
              </a:ext>
            </a:extLst>
          </p:cNvPr>
          <p:cNvSpPr/>
          <p:nvPr/>
        </p:nvSpPr>
        <p:spPr>
          <a:xfrm>
            <a:off x="982896" y="4012281"/>
            <a:ext cx="6381947" cy="2482773"/>
          </a:xfrm>
          <a:prstGeom prst="wedgeRoundRectCallout">
            <a:avLst>
              <a:gd name="adj1" fmla="val 76025"/>
              <a:gd name="adj2" fmla="val -13168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i="1" dirty="0">
                <a:solidFill>
                  <a:schemeClr val="bg1"/>
                </a:solidFill>
              </a:rPr>
              <a:t>public</a:t>
            </a:r>
            <a:r>
              <a:rPr lang="da-DK" sz="3200" dirty="0">
                <a:solidFill>
                  <a:srgbClr val="FFFF00"/>
                </a:solidFill>
              </a:rPr>
              <a:t> </a:t>
            </a:r>
            <a:r>
              <a:rPr lang="da-DK" sz="3200" dirty="0" err="1">
                <a:solidFill>
                  <a:srgbClr val="FFFF00"/>
                </a:solidFill>
              </a:rPr>
              <a:t>MyType</a:t>
            </a:r>
            <a:r>
              <a:rPr lang="da-DK" sz="3200" dirty="0">
                <a:solidFill>
                  <a:srgbClr val="FFFF00"/>
                </a:solidFill>
              </a:rPr>
              <a:t>? </a:t>
            </a:r>
            <a:r>
              <a:rPr lang="da-DK" sz="3200" dirty="0">
                <a:solidFill>
                  <a:srgbClr val="FFC000"/>
                </a:solidFill>
              </a:rPr>
              <a:t>Read</a:t>
            </a:r>
            <a:r>
              <a:rPr lang="da-DK" sz="3200" dirty="0"/>
              <a:t>(</a:t>
            </a:r>
            <a:r>
              <a:rPr lang="da-DK" sz="3200" dirty="0" err="1">
                <a:solidFill>
                  <a:srgbClr val="FFFF00"/>
                </a:solidFill>
              </a:rPr>
              <a:t>int</a:t>
            </a:r>
            <a:r>
              <a:rPr lang="da-DK" sz="3200" dirty="0"/>
              <a:t> id) </a:t>
            </a:r>
          </a:p>
          <a:p>
            <a:r>
              <a:rPr lang="da-DK" sz="3200" dirty="0"/>
              <a:t>{</a:t>
            </a:r>
          </a:p>
          <a:p>
            <a:r>
              <a:rPr lang="da-DK" sz="3200" dirty="0"/>
              <a:t>  … </a:t>
            </a:r>
            <a:r>
              <a:rPr lang="da-DK" sz="32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// DB-</a:t>
            </a:r>
            <a:r>
              <a:rPr lang="da-DK" sz="3200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specific</a:t>
            </a:r>
            <a:endParaRPr lang="da-DK" sz="32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da-DK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5739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Lige forbindelse 4">
            <a:extLst>
              <a:ext uri="{FF2B5EF4-FFF2-40B4-BE49-F238E27FC236}">
                <a16:creationId xmlns:a16="http://schemas.microsoft.com/office/drawing/2014/main" id="{A840ED48-854A-4FAE-8E91-794C297A2A51}"/>
              </a:ext>
            </a:extLst>
          </p:cNvPr>
          <p:cNvCxnSpPr>
            <a:cxnSpLocks/>
          </p:cNvCxnSpPr>
          <p:nvPr/>
        </p:nvCxnSpPr>
        <p:spPr>
          <a:xfrm>
            <a:off x="1055802" y="2026763"/>
            <a:ext cx="1011496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forbindelse 9">
            <a:extLst>
              <a:ext uri="{FF2B5EF4-FFF2-40B4-BE49-F238E27FC236}">
                <a16:creationId xmlns:a16="http://schemas.microsoft.com/office/drawing/2014/main" id="{C8FDCE93-51CD-4A34-B3B2-F8E993040C50}"/>
              </a:ext>
            </a:extLst>
          </p:cNvPr>
          <p:cNvCxnSpPr>
            <a:cxnSpLocks/>
          </p:cNvCxnSpPr>
          <p:nvPr/>
        </p:nvCxnSpPr>
        <p:spPr>
          <a:xfrm>
            <a:off x="1055802" y="4177646"/>
            <a:ext cx="1011496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FD4A6231-0D7C-45C4-A580-BAF37D53169B}"/>
              </a:ext>
            </a:extLst>
          </p:cNvPr>
          <p:cNvSpPr txBox="1"/>
          <p:nvPr/>
        </p:nvSpPr>
        <p:spPr>
          <a:xfrm>
            <a:off x="2202596" y="588795"/>
            <a:ext cx="20364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dirty="0"/>
              <a:t>View</a:t>
            </a:r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BDE4059B-6DE0-4B7B-A8A5-53C6473246F4}"/>
              </a:ext>
            </a:extLst>
          </p:cNvPr>
          <p:cNvSpPr txBox="1"/>
          <p:nvPr/>
        </p:nvSpPr>
        <p:spPr>
          <a:xfrm>
            <a:off x="1911810" y="4652922"/>
            <a:ext cx="26180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dirty="0"/>
              <a:t>Model</a:t>
            </a:r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D55BB53D-C458-48DB-A0F9-A1D54CB3BB13}"/>
              </a:ext>
            </a:extLst>
          </p:cNvPr>
          <p:cNvSpPr txBox="1"/>
          <p:nvPr/>
        </p:nvSpPr>
        <p:spPr>
          <a:xfrm>
            <a:off x="2172298" y="2502040"/>
            <a:ext cx="20970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dirty="0" err="1"/>
              <a:t>Logic</a:t>
            </a:r>
            <a:endParaRPr lang="da-DK" sz="7200" dirty="0"/>
          </a:p>
        </p:txBody>
      </p:sp>
    </p:spTree>
    <p:extLst>
      <p:ext uri="{BB962C8B-B14F-4D97-AF65-F5344CB8AC3E}">
        <p14:creationId xmlns:p14="http://schemas.microsoft.com/office/powerpoint/2010/main" val="931013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Lige forbindelse 4">
            <a:extLst>
              <a:ext uri="{FF2B5EF4-FFF2-40B4-BE49-F238E27FC236}">
                <a16:creationId xmlns:a16="http://schemas.microsoft.com/office/drawing/2014/main" id="{A840ED48-854A-4FAE-8E91-794C297A2A51}"/>
              </a:ext>
            </a:extLst>
          </p:cNvPr>
          <p:cNvCxnSpPr>
            <a:cxnSpLocks/>
          </p:cNvCxnSpPr>
          <p:nvPr/>
        </p:nvCxnSpPr>
        <p:spPr>
          <a:xfrm>
            <a:off x="1055802" y="2026763"/>
            <a:ext cx="1011496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forbindelse 9">
            <a:extLst>
              <a:ext uri="{FF2B5EF4-FFF2-40B4-BE49-F238E27FC236}">
                <a16:creationId xmlns:a16="http://schemas.microsoft.com/office/drawing/2014/main" id="{C8FDCE93-51CD-4A34-B3B2-F8E993040C50}"/>
              </a:ext>
            </a:extLst>
          </p:cNvPr>
          <p:cNvCxnSpPr>
            <a:cxnSpLocks/>
          </p:cNvCxnSpPr>
          <p:nvPr/>
        </p:nvCxnSpPr>
        <p:spPr>
          <a:xfrm>
            <a:off x="1055802" y="4177646"/>
            <a:ext cx="1011496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FD4A6231-0D7C-45C4-A580-BAF37D53169B}"/>
              </a:ext>
            </a:extLst>
          </p:cNvPr>
          <p:cNvSpPr txBox="1"/>
          <p:nvPr/>
        </p:nvSpPr>
        <p:spPr>
          <a:xfrm>
            <a:off x="2202596" y="588795"/>
            <a:ext cx="20364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dirty="0"/>
              <a:t>View</a:t>
            </a:r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BDE4059B-6DE0-4B7B-A8A5-53C6473246F4}"/>
              </a:ext>
            </a:extLst>
          </p:cNvPr>
          <p:cNvSpPr txBox="1"/>
          <p:nvPr/>
        </p:nvSpPr>
        <p:spPr>
          <a:xfrm>
            <a:off x="1911810" y="4652922"/>
            <a:ext cx="26180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dirty="0"/>
              <a:t>Model</a:t>
            </a:r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D55BB53D-C458-48DB-A0F9-A1D54CB3BB13}"/>
              </a:ext>
            </a:extLst>
          </p:cNvPr>
          <p:cNvSpPr txBox="1"/>
          <p:nvPr/>
        </p:nvSpPr>
        <p:spPr>
          <a:xfrm>
            <a:off x="2172298" y="2502040"/>
            <a:ext cx="20970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dirty="0" err="1"/>
              <a:t>Logic</a:t>
            </a:r>
            <a:endParaRPr lang="da-DK" sz="7200" dirty="0"/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6735A31D-4D95-4A77-976D-240835DFBC60}"/>
              </a:ext>
            </a:extLst>
          </p:cNvPr>
          <p:cNvCxnSpPr>
            <a:cxnSpLocks/>
          </p:cNvCxnSpPr>
          <p:nvPr/>
        </p:nvCxnSpPr>
        <p:spPr>
          <a:xfrm>
            <a:off x="6096000" y="1095081"/>
            <a:ext cx="5074763" cy="0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felt 13">
            <a:extLst>
              <a:ext uri="{FF2B5EF4-FFF2-40B4-BE49-F238E27FC236}">
                <a16:creationId xmlns:a16="http://schemas.microsoft.com/office/drawing/2014/main" id="{0933005D-4865-4341-B3F2-D8742AF7A409}"/>
              </a:ext>
            </a:extLst>
          </p:cNvPr>
          <p:cNvSpPr txBox="1"/>
          <p:nvPr/>
        </p:nvSpPr>
        <p:spPr>
          <a:xfrm>
            <a:off x="7952951" y="243436"/>
            <a:ext cx="15749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000" dirty="0"/>
              <a:t>Layout</a:t>
            </a:r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52FC7C0F-317B-4120-B9E9-2FCA19AE922E}"/>
              </a:ext>
            </a:extLst>
          </p:cNvPr>
          <p:cNvSpPr txBox="1"/>
          <p:nvPr/>
        </p:nvSpPr>
        <p:spPr>
          <a:xfrm>
            <a:off x="7394208" y="1144043"/>
            <a:ext cx="26924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000" dirty="0"/>
              <a:t>View-model</a:t>
            </a:r>
          </a:p>
        </p:txBody>
      </p:sp>
      <p:cxnSp>
        <p:nvCxnSpPr>
          <p:cNvPr id="16" name="Lige forbindelse 15">
            <a:extLst>
              <a:ext uri="{FF2B5EF4-FFF2-40B4-BE49-F238E27FC236}">
                <a16:creationId xmlns:a16="http://schemas.microsoft.com/office/drawing/2014/main" id="{B1C00DCE-7AE6-40B1-9267-E79BA4AD22B8}"/>
              </a:ext>
            </a:extLst>
          </p:cNvPr>
          <p:cNvCxnSpPr>
            <a:cxnSpLocks/>
          </p:cNvCxnSpPr>
          <p:nvPr/>
        </p:nvCxnSpPr>
        <p:spPr>
          <a:xfrm>
            <a:off x="6096000" y="3075372"/>
            <a:ext cx="5074763" cy="0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felt 16">
            <a:extLst>
              <a:ext uri="{FF2B5EF4-FFF2-40B4-BE49-F238E27FC236}">
                <a16:creationId xmlns:a16="http://schemas.microsoft.com/office/drawing/2014/main" id="{06BC6295-D47F-4408-B97F-0D816B0DDA25}"/>
              </a:ext>
            </a:extLst>
          </p:cNvPr>
          <p:cNvSpPr txBox="1"/>
          <p:nvPr/>
        </p:nvSpPr>
        <p:spPr>
          <a:xfrm>
            <a:off x="6167173" y="2194773"/>
            <a:ext cx="5043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000" dirty="0" err="1"/>
              <a:t>Execution</a:t>
            </a:r>
            <a:r>
              <a:rPr lang="da-DK" sz="4000" dirty="0"/>
              <a:t> + </a:t>
            </a:r>
            <a:r>
              <a:rPr lang="da-DK" sz="4000" dirty="0" err="1"/>
              <a:t>config</a:t>
            </a:r>
            <a:r>
              <a:rPr lang="da-DK" sz="4000" dirty="0"/>
              <a:t> </a:t>
            </a:r>
            <a:r>
              <a:rPr lang="da-DK" sz="4000" dirty="0" err="1"/>
              <a:t>logic</a:t>
            </a:r>
            <a:endParaRPr lang="da-DK" sz="4000" dirty="0"/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C2D2C71F-3BD2-4DAF-B28D-26059239E0C5}"/>
              </a:ext>
            </a:extLst>
          </p:cNvPr>
          <p:cNvSpPr txBox="1"/>
          <p:nvPr/>
        </p:nvSpPr>
        <p:spPr>
          <a:xfrm>
            <a:off x="7394208" y="3124334"/>
            <a:ext cx="30540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000" dirty="0"/>
              <a:t>Business </a:t>
            </a:r>
            <a:r>
              <a:rPr lang="da-DK" sz="4000" dirty="0" err="1"/>
              <a:t>logic</a:t>
            </a:r>
            <a:endParaRPr lang="da-DK" sz="4000" dirty="0"/>
          </a:p>
        </p:txBody>
      </p:sp>
      <p:cxnSp>
        <p:nvCxnSpPr>
          <p:cNvPr id="19" name="Lige forbindelse 18">
            <a:extLst>
              <a:ext uri="{FF2B5EF4-FFF2-40B4-BE49-F238E27FC236}">
                <a16:creationId xmlns:a16="http://schemas.microsoft.com/office/drawing/2014/main" id="{73FC27F7-CC3F-4009-AB18-FCE2B274EAD0}"/>
              </a:ext>
            </a:extLst>
          </p:cNvPr>
          <p:cNvCxnSpPr>
            <a:cxnSpLocks/>
          </p:cNvCxnSpPr>
          <p:nvPr/>
        </p:nvCxnSpPr>
        <p:spPr>
          <a:xfrm>
            <a:off x="6096000" y="5365600"/>
            <a:ext cx="5074763" cy="0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felt 19">
            <a:extLst>
              <a:ext uri="{FF2B5EF4-FFF2-40B4-BE49-F238E27FC236}">
                <a16:creationId xmlns:a16="http://schemas.microsoft.com/office/drawing/2014/main" id="{085EC041-77C2-47AE-9C0C-3C0F788BC7AB}"/>
              </a:ext>
            </a:extLst>
          </p:cNvPr>
          <p:cNvSpPr txBox="1"/>
          <p:nvPr/>
        </p:nvSpPr>
        <p:spPr>
          <a:xfrm>
            <a:off x="7394208" y="4518369"/>
            <a:ext cx="25893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000" dirty="0"/>
              <a:t>Data model</a:t>
            </a:r>
          </a:p>
        </p:txBody>
      </p:sp>
      <p:sp>
        <p:nvSpPr>
          <p:cNvPr id="21" name="Tekstfelt 20">
            <a:extLst>
              <a:ext uri="{FF2B5EF4-FFF2-40B4-BE49-F238E27FC236}">
                <a16:creationId xmlns:a16="http://schemas.microsoft.com/office/drawing/2014/main" id="{7CBDA2E3-7E8B-4F5A-8D76-92AE8CB6A796}"/>
              </a:ext>
            </a:extLst>
          </p:cNvPr>
          <p:cNvSpPr txBox="1"/>
          <p:nvPr/>
        </p:nvSpPr>
        <p:spPr>
          <a:xfrm>
            <a:off x="6818665" y="5504946"/>
            <a:ext cx="39758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000" dirty="0" err="1"/>
              <a:t>Persistence</a:t>
            </a:r>
            <a:r>
              <a:rPr lang="da-DK" sz="4000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4060463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9D2FD190-6F06-4F29-B81B-8B6D3D15F6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334916"/>
              </p:ext>
            </p:extLst>
          </p:nvPr>
        </p:nvGraphicFramePr>
        <p:xfrm>
          <a:off x="1070465" y="559408"/>
          <a:ext cx="10128578" cy="45746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1403">
                  <a:extLst>
                    <a:ext uri="{9D8B030D-6E8A-4147-A177-3AD203B41FA5}">
                      <a16:colId xmlns:a16="http://schemas.microsoft.com/office/drawing/2014/main" val="500360213"/>
                    </a:ext>
                  </a:extLst>
                </a:gridCol>
                <a:gridCol w="7447175">
                  <a:extLst>
                    <a:ext uri="{9D8B030D-6E8A-4147-A177-3AD203B41FA5}">
                      <a16:colId xmlns:a16="http://schemas.microsoft.com/office/drawing/2014/main" val="4135068158"/>
                    </a:ext>
                  </a:extLst>
                </a:gridCol>
              </a:tblGrid>
              <a:tr h="649129">
                <a:tc>
                  <a:txBody>
                    <a:bodyPr/>
                    <a:lstStyle/>
                    <a:p>
                      <a:r>
                        <a:rPr lang="da-DK" sz="2400" b="1" dirty="0"/>
                        <a:t>Layout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000" b="1" dirty="0"/>
                        <a:t>Konkret visualisering/layout af data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644876"/>
                  </a:ext>
                </a:extLst>
              </a:tr>
              <a:tr h="649129">
                <a:tc>
                  <a:txBody>
                    <a:bodyPr/>
                    <a:lstStyle/>
                    <a:p>
                      <a:r>
                        <a:rPr lang="da-DK" sz="2400" b="1" dirty="0"/>
                        <a:t>View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000" b="1" dirty="0"/>
                        <a:t>Stille data til rådighed for layout-specifikation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205768"/>
                  </a:ext>
                </a:extLst>
              </a:tr>
              <a:tr h="6491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b="1" dirty="0" err="1"/>
                        <a:t>Execution</a:t>
                      </a:r>
                      <a:r>
                        <a:rPr lang="da-DK" sz="2400" b="1" dirty="0"/>
                        <a:t> </a:t>
                      </a:r>
                      <a:r>
                        <a:rPr lang="da-DK" sz="2400" b="1" dirty="0" err="1"/>
                        <a:t>logic</a:t>
                      </a:r>
                      <a:endParaRPr lang="da-DK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000" b="1" dirty="0"/>
                        <a:t>Styre hvad der sker som konsekvens af modtagelse af HTTP-</a:t>
                      </a:r>
                      <a:r>
                        <a:rPr lang="da-DK" sz="2000" b="1" dirty="0" err="1"/>
                        <a:t>request</a:t>
                      </a:r>
                      <a:endParaRPr lang="da-DK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590840"/>
                  </a:ext>
                </a:extLst>
              </a:tr>
              <a:tr h="649129">
                <a:tc>
                  <a:txBody>
                    <a:bodyPr/>
                    <a:lstStyle/>
                    <a:p>
                      <a:r>
                        <a:rPr lang="da-DK" sz="2400" b="1" dirty="0" err="1"/>
                        <a:t>Config</a:t>
                      </a:r>
                      <a:r>
                        <a:rPr lang="da-DK" sz="2400" b="1" dirty="0"/>
                        <a:t> </a:t>
                      </a:r>
                      <a:r>
                        <a:rPr lang="da-DK" sz="2400" b="1" dirty="0" err="1"/>
                        <a:t>logic</a:t>
                      </a:r>
                      <a:endParaRPr lang="da-DK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000" b="1" dirty="0"/>
                        <a:t>Sikre sammenhæng og konsistens m.h.t. valg af </a:t>
                      </a:r>
                      <a:r>
                        <a:rPr lang="da-DK" sz="2000" b="1" dirty="0" err="1"/>
                        <a:t>implementationer</a:t>
                      </a:r>
                      <a:endParaRPr lang="da-DK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346410"/>
                  </a:ext>
                </a:extLst>
              </a:tr>
              <a:tr h="6798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b="1" dirty="0"/>
                        <a:t>Business </a:t>
                      </a:r>
                      <a:r>
                        <a:rPr lang="da-DK" sz="2400" b="1" dirty="0" err="1"/>
                        <a:t>logic</a:t>
                      </a:r>
                      <a:endParaRPr lang="da-DK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000"/>
                        <a:t>Sandsynligvis ret begrænset </a:t>
                      </a:r>
                      <a:r>
                        <a:rPr lang="da-DK" sz="2000" dirty="0"/>
                        <a:t>(på 1.semester)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965264"/>
                  </a:ext>
                </a:extLst>
              </a:tr>
              <a:tr h="649129">
                <a:tc>
                  <a:txBody>
                    <a:bodyPr/>
                    <a:lstStyle/>
                    <a:p>
                      <a:r>
                        <a:rPr lang="da-DK" sz="2400" b="1" dirty="0"/>
                        <a:t>Data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000" b="1" dirty="0"/>
                        <a:t>Definition og vedligeholdelse af data-modellen (CRUD)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438497"/>
                  </a:ext>
                </a:extLst>
              </a:tr>
              <a:tr h="649129">
                <a:tc>
                  <a:txBody>
                    <a:bodyPr/>
                    <a:lstStyle/>
                    <a:p>
                      <a:r>
                        <a:rPr lang="da-DK" sz="2400" b="1" dirty="0" err="1"/>
                        <a:t>Pesistence</a:t>
                      </a:r>
                      <a:r>
                        <a:rPr lang="da-DK" sz="2400" b="1" dirty="0"/>
                        <a:t>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000" dirty="0"/>
                        <a:t>”Trivielt” på 1.semester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508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320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Lige forbindelse 4">
            <a:extLst>
              <a:ext uri="{FF2B5EF4-FFF2-40B4-BE49-F238E27FC236}">
                <a16:creationId xmlns:a16="http://schemas.microsoft.com/office/drawing/2014/main" id="{A840ED48-854A-4FAE-8E91-794C297A2A51}"/>
              </a:ext>
            </a:extLst>
          </p:cNvPr>
          <p:cNvCxnSpPr>
            <a:cxnSpLocks/>
          </p:cNvCxnSpPr>
          <p:nvPr/>
        </p:nvCxnSpPr>
        <p:spPr>
          <a:xfrm>
            <a:off x="1055802" y="2026763"/>
            <a:ext cx="1011496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forbindelse 9">
            <a:extLst>
              <a:ext uri="{FF2B5EF4-FFF2-40B4-BE49-F238E27FC236}">
                <a16:creationId xmlns:a16="http://schemas.microsoft.com/office/drawing/2014/main" id="{C8FDCE93-51CD-4A34-B3B2-F8E993040C50}"/>
              </a:ext>
            </a:extLst>
          </p:cNvPr>
          <p:cNvCxnSpPr>
            <a:cxnSpLocks/>
          </p:cNvCxnSpPr>
          <p:nvPr/>
        </p:nvCxnSpPr>
        <p:spPr>
          <a:xfrm>
            <a:off x="1055802" y="4177646"/>
            <a:ext cx="1011496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FD4A6231-0D7C-45C4-A580-BAF37D53169B}"/>
              </a:ext>
            </a:extLst>
          </p:cNvPr>
          <p:cNvSpPr txBox="1"/>
          <p:nvPr/>
        </p:nvSpPr>
        <p:spPr>
          <a:xfrm>
            <a:off x="2202596" y="588795"/>
            <a:ext cx="20364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dirty="0"/>
              <a:t>View</a:t>
            </a:r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BDE4059B-6DE0-4B7B-A8A5-53C6473246F4}"/>
              </a:ext>
            </a:extLst>
          </p:cNvPr>
          <p:cNvSpPr txBox="1"/>
          <p:nvPr/>
        </p:nvSpPr>
        <p:spPr>
          <a:xfrm>
            <a:off x="1911810" y="4652922"/>
            <a:ext cx="26180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dirty="0"/>
              <a:t>Model</a:t>
            </a:r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D55BB53D-C458-48DB-A0F9-A1D54CB3BB13}"/>
              </a:ext>
            </a:extLst>
          </p:cNvPr>
          <p:cNvSpPr txBox="1"/>
          <p:nvPr/>
        </p:nvSpPr>
        <p:spPr>
          <a:xfrm>
            <a:off x="2172298" y="2502040"/>
            <a:ext cx="20970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dirty="0" err="1"/>
              <a:t>Logic</a:t>
            </a:r>
            <a:endParaRPr lang="da-DK" sz="7200" dirty="0"/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6735A31D-4D95-4A77-976D-240835DFBC60}"/>
              </a:ext>
            </a:extLst>
          </p:cNvPr>
          <p:cNvCxnSpPr>
            <a:cxnSpLocks/>
          </p:cNvCxnSpPr>
          <p:nvPr/>
        </p:nvCxnSpPr>
        <p:spPr>
          <a:xfrm>
            <a:off x="6096000" y="1095081"/>
            <a:ext cx="5074763" cy="0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felt 13">
            <a:extLst>
              <a:ext uri="{FF2B5EF4-FFF2-40B4-BE49-F238E27FC236}">
                <a16:creationId xmlns:a16="http://schemas.microsoft.com/office/drawing/2014/main" id="{0933005D-4865-4341-B3F2-D8742AF7A409}"/>
              </a:ext>
            </a:extLst>
          </p:cNvPr>
          <p:cNvSpPr txBox="1"/>
          <p:nvPr/>
        </p:nvSpPr>
        <p:spPr>
          <a:xfrm>
            <a:off x="7952951" y="243436"/>
            <a:ext cx="15749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000" dirty="0"/>
              <a:t>Layout</a:t>
            </a:r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52FC7C0F-317B-4120-B9E9-2FCA19AE922E}"/>
              </a:ext>
            </a:extLst>
          </p:cNvPr>
          <p:cNvSpPr txBox="1"/>
          <p:nvPr/>
        </p:nvSpPr>
        <p:spPr>
          <a:xfrm>
            <a:off x="7394208" y="1144043"/>
            <a:ext cx="26924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000" dirty="0"/>
              <a:t>View-model</a:t>
            </a:r>
          </a:p>
        </p:txBody>
      </p:sp>
      <p:sp>
        <p:nvSpPr>
          <p:cNvPr id="17" name="Tekstfelt 16">
            <a:extLst>
              <a:ext uri="{FF2B5EF4-FFF2-40B4-BE49-F238E27FC236}">
                <a16:creationId xmlns:a16="http://schemas.microsoft.com/office/drawing/2014/main" id="{06BC6295-D47F-4408-B97F-0D816B0DDA25}"/>
              </a:ext>
            </a:extLst>
          </p:cNvPr>
          <p:cNvSpPr txBox="1"/>
          <p:nvPr/>
        </p:nvSpPr>
        <p:spPr>
          <a:xfrm>
            <a:off x="6289722" y="2721114"/>
            <a:ext cx="5043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000" dirty="0" err="1"/>
              <a:t>Execution</a:t>
            </a:r>
            <a:r>
              <a:rPr lang="da-DK" sz="4000" dirty="0"/>
              <a:t> + </a:t>
            </a:r>
            <a:r>
              <a:rPr lang="da-DK" sz="4000" dirty="0" err="1"/>
              <a:t>config</a:t>
            </a:r>
            <a:r>
              <a:rPr lang="da-DK" sz="4000" dirty="0"/>
              <a:t> </a:t>
            </a:r>
            <a:r>
              <a:rPr lang="da-DK" sz="4000" dirty="0" err="1"/>
              <a:t>logic</a:t>
            </a:r>
            <a:endParaRPr lang="da-DK" sz="4000" dirty="0"/>
          </a:p>
        </p:txBody>
      </p:sp>
      <p:sp>
        <p:nvSpPr>
          <p:cNvPr id="20" name="Tekstfelt 19">
            <a:extLst>
              <a:ext uri="{FF2B5EF4-FFF2-40B4-BE49-F238E27FC236}">
                <a16:creationId xmlns:a16="http://schemas.microsoft.com/office/drawing/2014/main" id="{085EC041-77C2-47AE-9C0C-3C0F788BC7AB}"/>
              </a:ext>
            </a:extLst>
          </p:cNvPr>
          <p:cNvSpPr txBox="1"/>
          <p:nvPr/>
        </p:nvSpPr>
        <p:spPr>
          <a:xfrm>
            <a:off x="7445760" y="4899143"/>
            <a:ext cx="25893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000" dirty="0"/>
              <a:t>Data model</a:t>
            </a:r>
          </a:p>
        </p:txBody>
      </p:sp>
    </p:spTree>
    <p:extLst>
      <p:ext uri="{BB962C8B-B14F-4D97-AF65-F5344CB8AC3E}">
        <p14:creationId xmlns:p14="http://schemas.microsoft.com/office/powerpoint/2010/main" val="951223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4013D-5547-412C-AE27-591B9D38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View (i </a:t>
            </a:r>
            <a:r>
              <a:rPr lang="da-DK" dirty="0" err="1"/>
              <a:t>Razor</a:t>
            </a:r>
            <a:r>
              <a:rPr lang="da-DK" dirty="0"/>
              <a:t> Pages app)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85E9DE3-21F6-466A-BE53-57E4A70B2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35878" cy="4351338"/>
          </a:xfrm>
        </p:spPr>
        <p:txBody>
          <a:bodyPr/>
          <a:lstStyle/>
          <a:p>
            <a:r>
              <a:rPr lang="da-DK" dirty="0"/>
              <a:t>Layout-specifikation og view model hører sammen i </a:t>
            </a:r>
            <a:r>
              <a:rPr lang="da-DK" dirty="0" err="1"/>
              <a:t>een</a:t>
            </a:r>
            <a:r>
              <a:rPr lang="da-DK" dirty="0"/>
              <a:t> </a:t>
            </a:r>
            <a:r>
              <a:rPr lang="da-DK" dirty="0" err="1"/>
              <a:t>Razor</a:t>
            </a:r>
            <a:r>
              <a:rPr lang="da-DK" dirty="0"/>
              <a:t> Page</a:t>
            </a:r>
          </a:p>
          <a:p>
            <a:pPr lvl="1"/>
            <a:r>
              <a:rPr lang="da-DK" dirty="0"/>
              <a:t>Layout-specifikation i </a:t>
            </a:r>
            <a:r>
              <a:rPr lang="da-DK" b="1" dirty="0"/>
              <a:t>.</a:t>
            </a:r>
            <a:r>
              <a:rPr lang="da-DK" b="1" dirty="0" err="1"/>
              <a:t>cshtml</a:t>
            </a:r>
            <a:r>
              <a:rPr lang="da-DK" dirty="0"/>
              <a:t>-filen, i form af </a:t>
            </a:r>
            <a:r>
              <a:rPr lang="da-DK" b="1" dirty="0"/>
              <a:t>HTML/C#/ASP</a:t>
            </a:r>
            <a:r>
              <a:rPr lang="da-DK" dirty="0"/>
              <a:t>-mix</a:t>
            </a:r>
          </a:p>
          <a:p>
            <a:pPr lvl="1"/>
            <a:r>
              <a:rPr lang="da-DK" dirty="0"/>
              <a:t>View-model i .</a:t>
            </a:r>
            <a:r>
              <a:rPr lang="da-DK" b="1" dirty="0" err="1"/>
              <a:t>cshtml.cs</a:t>
            </a:r>
            <a:r>
              <a:rPr lang="da-DK" dirty="0"/>
              <a:t>-filen, i form af </a:t>
            </a:r>
            <a:r>
              <a:rPr lang="da-DK" b="1" dirty="0"/>
              <a:t>public properties </a:t>
            </a:r>
            <a:r>
              <a:rPr lang="da-DK" dirty="0"/>
              <a:t>i rene C# klasser</a:t>
            </a:r>
          </a:p>
        </p:txBody>
      </p:sp>
    </p:spTree>
    <p:extLst>
      <p:ext uri="{BB962C8B-B14F-4D97-AF65-F5344CB8AC3E}">
        <p14:creationId xmlns:p14="http://schemas.microsoft.com/office/powerpoint/2010/main" val="427142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4013D-5547-412C-AE27-591B9D38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Logic</a:t>
            </a:r>
            <a:r>
              <a:rPr lang="da-DK" dirty="0"/>
              <a:t> (i </a:t>
            </a:r>
            <a:r>
              <a:rPr lang="da-DK" dirty="0" err="1"/>
              <a:t>Razor</a:t>
            </a:r>
            <a:r>
              <a:rPr lang="da-DK" dirty="0"/>
              <a:t> Pages app)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85E9DE3-21F6-466A-BE53-57E4A70B2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35878" cy="4351338"/>
          </a:xfrm>
        </p:spPr>
        <p:txBody>
          <a:bodyPr/>
          <a:lstStyle/>
          <a:p>
            <a:r>
              <a:rPr lang="da-DK" dirty="0" err="1"/>
              <a:t>Execution</a:t>
            </a:r>
            <a:r>
              <a:rPr lang="da-DK" dirty="0"/>
              <a:t> </a:t>
            </a:r>
            <a:r>
              <a:rPr lang="da-DK" dirty="0" err="1"/>
              <a:t>logic</a:t>
            </a:r>
            <a:r>
              <a:rPr lang="da-DK" dirty="0"/>
              <a:t>: hvad skal der ske, når vi modtager en HTTP-</a:t>
            </a:r>
            <a:r>
              <a:rPr lang="da-DK" dirty="0" err="1"/>
              <a:t>Request</a:t>
            </a:r>
            <a:endParaRPr lang="da-DK" dirty="0"/>
          </a:p>
          <a:p>
            <a:pPr lvl="1"/>
            <a:r>
              <a:rPr lang="da-DK" dirty="0"/>
              <a:t>Defineret i form af </a:t>
            </a:r>
            <a:r>
              <a:rPr lang="da-DK" b="1" dirty="0" err="1"/>
              <a:t>OnGet</a:t>
            </a:r>
            <a:r>
              <a:rPr lang="da-DK" dirty="0"/>
              <a:t> og </a:t>
            </a:r>
            <a:r>
              <a:rPr lang="da-DK" b="1" dirty="0" err="1"/>
              <a:t>OnPost</a:t>
            </a:r>
            <a:r>
              <a:rPr lang="da-DK" dirty="0"/>
              <a:t>-metoder (</a:t>
            </a:r>
            <a:r>
              <a:rPr lang="da-DK" dirty="0" err="1"/>
              <a:t>a.k.a</a:t>
            </a:r>
            <a:r>
              <a:rPr lang="da-DK" dirty="0"/>
              <a:t>. </a:t>
            </a:r>
            <a:r>
              <a:rPr lang="da-DK" b="1" dirty="0"/>
              <a:t>controllers</a:t>
            </a:r>
            <a:r>
              <a:rPr lang="da-DK" dirty="0"/>
              <a:t>)</a:t>
            </a:r>
          </a:p>
          <a:p>
            <a:pPr lvl="1"/>
            <a:r>
              <a:rPr lang="da-DK" dirty="0"/>
              <a:t>Disse ligger </a:t>
            </a:r>
            <a:r>
              <a:rPr lang="da-DK" u="sng" dirty="0"/>
              <a:t>også</a:t>
            </a:r>
            <a:r>
              <a:rPr lang="da-DK" dirty="0"/>
              <a:t> i </a:t>
            </a:r>
            <a:r>
              <a:rPr lang="da-DK" b="1" dirty="0"/>
              <a:t>.</a:t>
            </a:r>
            <a:r>
              <a:rPr lang="da-DK" b="1" dirty="0" err="1"/>
              <a:t>cshtml.cs</a:t>
            </a:r>
            <a:r>
              <a:rPr lang="da-DK" dirty="0"/>
              <a:t>-filen, sammen med førnævnte properties</a:t>
            </a:r>
          </a:p>
          <a:p>
            <a:r>
              <a:rPr lang="da-DK" dirty="0"/>
              <a:t>Configuration </a:t>
            </a:r>
            <a:r>
              <a:rPr lang="da-DK" dirty="0" err="1"/>
              <a:t>logic</a:t>
            </a:r>
            <a:r>
              <a:rPr lang="da-DK" dirty="0"/>
              <a:t>: hvordan bindes ting sammen</a:t>
            </a:r>
          </a:p>
          <a:p>
            <a:pPr lvl="1"/>
            <a:r>
              <a:rPr lang="da-DK" dirty="0"/>
              <a:t>Valg af specifikke </a:t>
            </a:r>
            <a:r>
              <a:rPr lang="da-DK" dirty="0" err="1"/>
              <a:t>implementationer</a:t>
            </a:r>
            <a:r>
              <a:rPr lang="da-DK" dirty="0"/>
              <a:t> af service-interfaces </a:t>
            </a:r>
            <a:r>
              <a:rPr lang="da-DK" dirty="0" err="1"/>
              <a:t>defines</a:t>
            </a:r>
            <a:r>
              <a:rPr lang="da-DK" dirty="0"/>
              <a:t> i </a:t>
            </a:r>
            <a:r>
              <a:rPr lang="da-DK" b="1" dirty="0"/>
              <a:t>Program.cs</a:t>
            </a:r>
          </a:p>
          <a:p>
            <a:pPr lvl="1"/>
            <a:r>
              <a:rPr lang="da-DK" dirty="0"/>
              <a:t>Services og controllers bindes sammen med </a:t>
            </a:r>
            <a:r>
              <a:rPr lang="da-DK" b="1" dirty="0" err="1"/>
              <a:t>Dependency</a:t>
            </a:r>
            <a:r>
              <a:rPr lang="da-DK" b="1" dirty="0"/>
              <a:t> </a:t>
            </a:r>
            <a:r>
              <a:rPr lang="da-DK" b="1" dirty="0" err="1"/>
              <a:t>Injection</a:t>
            </a:r>
            <a:endParaRPr lang="da-DK" b="1" dirty="0"/>
          </a:p>
        </p:txBody>
      </p:sp>
    </p:spTree>
    <p:extLst>
      <p:ext uri="{BB962C8B-B14F-4D97-AF65-F5344CB8AC3E}">
        <p14:creationId xmlns:p14="http://schemas.microsoft.com/office/powerpoint/2010/main" val="1664767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Lige forbindelse 4">
            <a:extLst>
              <a:ext uri="{FF2B5EF4-FFF2-40B4-BE49-F238E27FC236}">
                <a16:creationId xmlns:a16="http://schemas.microsoft.com/office/drawing/2014/main" id="{A840ED48-854A-4FAE-8E91-794C297A2A51}"/>
              </a:ext>
            </a:extLst>
          </p:cNvPr>
          <p:cNvCxnSpPr>
            <a:cxnSpLocks/>
          </p:cNvCxnSpPr>
          <p:nvPr/>
        </p:nvCxnSpPr>
        <p:spPr>
          <a:xfrm>
            <a:off x="1055802" y="2026763"/>
            <a:ext cx="654220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Lige forbindelse 9">
            <a:extLst>
              <a:ext uri="{FF2B5EF4-FFF2-40B4-BE49-F238E27FC236}">
                <a16:creationId xmlns:a16="http://schemas.microsoft.com/office/drawing/2014/main" id="{C8FDCE93-51CD-4A34-B3B2-F8E993040C50}"/>
              </a:ext>
            </a:extLst>
          </p:cNvPr>
          <p:cNvCxnSpPr>
            <a:cxnSpLocks/>
          </p:cNvCxnSpPr>
          <p:nvPr/>
        </p:nvCxnSpPr>
        <p:spPr>
          <a:xfrm flipV="1">
            <a:off x="1055802" y="4110087"/>
            <a:ext cx="6466788" cy="6755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FD4A6231-0D7C-45C4-A580-BAF37D53169B}"/>
              </a:ext>
            </a:extLst>
          </p:cNvPr>
          <p:cNvSpPr txBox="1"/>
          <p:nvPr/>
        </p:nvSpPr>
        <p:spPr>
          <a:xfrm>
            <a:off x="1363610" y="576936"/>
            <a:ext cx="20364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dirty="0"/>
              <a:t>View</a:t>
            </a:r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D55BB53D-C458-48DB-A0F9-A1D54CB3BB13}"/>
              </a:ext>
            </a:extLst>
          </p:cNvPr>
          <p:cNvSpPr txBox="1"/>
          <p:nvPr/>
        </p:nvSpPr>
        <p:spPr>
          <a:xfrm>
            <a:off x="1363610" y="2474892"/>
            <a:ext cx="20970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dirty="0" err="1"/>
              <a:t>Logic</a:t>
            </a:r>
            <a:endParaRPr lang="da-DK" sz="7200" dirty="0"/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6735A31D-4D95-4A77-976D-240835DFBC60}"/>
              </a:ext>
            </a:extLst>
          </p:cNvPr>
          <p:cNvCxnSpPr>
            <a:cxnSpLocks/>
          </p:cNvCxnSpPr>
          <p:nvPr/>
        </p:nvCxnSpPr>
        <p:spPr>
          <a:xfrm>
            <a:off x="4094246" y="1076228"/>
            <a:ext cx="3428344" cy="0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kstfelt 13">
            <a:extLst>
              <a:ext uri="{FF2B5EF4-FFF2-40B4-BE49-F238E27FC236}">
                <a16:creationId xmlns:a16="http://schemas.microsoft.com/office/drawing/2014/main" id="{0933005D-4865-4341-B3F2-D8742AF7A409}"/>
              </a:ext>
            </a:extLst>
          </p:cNvPr>
          <p:cNvSpPr txBox="1"/>
          <p:nvPr/>
        </p:nvSpPr>
        <p:spPr>
          <a:xfrm>
            <a:off x="5020926" y="243593"/>
            <a:ext cx="15749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000" dirty="0"/>
              <a:t>Layout</a:t>
            </a:r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52FC7C0F-317B-4120-B9E9-2FCA19AE922E}"/>
              </a:ext>
            </a:extLst>
          </p:cNvPr>
          <p:cNvSpPr txBox="1"/>
          <p:nvPr/>
        </p:nvSpPr>
        <p:spPr>
          <a:xfrm>
            <a:off x="4462183" y="1224692"/>
            <a:ext cx="26924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000" dirty="0"/>
              <a:t>View-model</a:t>
            </a:r>
          </a:p>
        </p:txBody>
      </p:sp>
      <p:sp>
        <p:nvSpPr>
          <p:cNvPr id="17" name="Tekstfelt 16">
            <a:extLst>
              <a:ext uri="{FF2B5EF4-FFF2-40B4-BE49-F238E27FC236}">
                <a16:creationId xmlns:a16="http://schemas.microsoft.com/office/drawing/2014/main" id="{06BC6295-D47F-4408-B97F-0D816B0DDA25}"/>
              </a:ext>
            </a:extLst>
          </p:cNvPr>
          <p:cNvSpPr txBox="1"/>
          <p:nvPr/>
        </p:nvSpPr>
        <p:spPr>
          <a:xfrm>
            <a:off x="4162325" y="2747913"/>
            <a:ext cx="32921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000" dirty="0" err="1"/>
              <a:t>Execution</a:t>
            </a:r>
            <a:r>
              <a:rPr lang="da-DK" sz="4000" dirty="0"/>
              <a:t> </a:t>
            </a:r>
            <a:r>
              <a:rPr lang="da-DK" sz="4000" dirty="0" err="1"/>
              <a:t>logic</a:t>
            </a:r>
            <a:endParaRPr lang="da-DK" sz="4000" dirty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0F5DED55-264C-48C3-8527-3C67B159AD89}"/>
              </a:ext>
            </a:extLst>
          </p:cNvPr>
          <p:cNvSpPr/>
          <p:nvPr/>
        </p:nvSpPr>
        <p:spPr>
          <a:xfrm>
            <a:off x="8156174" y="160621"/>
            <a:ext cx="3297393" cy="832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b="1" dirty="0">
                <a:solidFill>
                  <a:srgbClr val="FFFF00"/>
                </a:solidFill>
              </a:rPr>
              <a:t>.</a:t>
            </a:r>
            <a:r>
              <a:rPr lang="da-DK" sz="3600" b="1" dirty="0" err="1">
                <a:solidFill>
                  <a:srgbClr val="FFFF00"/>
                </a:solidFill>
              </a:rPr>
              <a:t>cshtml</a:t>
            </a:r>
            <a:endParaRPr lang="da-DK" sz="3600" b="1" dirty="0">
              <a:solidFill>
                <a:srgbClr val="FFFF00"/>
              </a:solidFill>
            </a:endParaRP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72E270D9-67C5-454E-A7AA-DB783C303E0D}"/>
              </a:ext>
            </a:extLst>
          </p:cNvPr>
          <p:cNvSpPr/>
          <p:nvPr/>
        </p:nvSpPr>
        <p:spPr>
          <a:xfrm>
            <a:off x="8156174" y="1252180"/>
            <a:ext cx="3297393" cy="220361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 dirty="0"/>
              <a:t>(properties)</a:t>
            </a:r>
          </a:p>
          <a:p>
            <a:pPr algn="ctr"/>
            <a:r>
              <a:rPr lang="da-DK" sz="3600" b="1" dirty="0">
                <a:solidFill>
                  <a:srgbClr val="FFFF00"/>
                </a:solidFill>
              </a:rPr>
              <a:t>.</a:t>
            </a:r>
            <a:r>
              <a:rPr lang="da-DK" sz="3600" b="1" dirty="0" err="1">
                <a:solidFill>
                  <a:srgbClr val="FFFF00"/>
                </a:solidFill>
              </a:rPr>
              <a:t>cshtml.cs</a:t>
            </a:r>
            <a:endParaRPr lang="da-DK" sz="3600" b="1" dirty="0">
              <a:solidFill>
                <a:srgbClr val="FFFF00"/>
              </a:solidFill>
            </a:endParaRPr>
          </a:p>
          <a:p>
            <a:pPr algn="ctr"/>
            <a:r>
              <a:rPr lang="da-DK" sz="3600" dirty="0"/>
              <a:t>(</a:t>
            </a:r>
            <a:r>
              <a:rPr lang="da-DK" sz="3600" dirty="0" err="1"/>
              <a:t>OnGet</a:t>
            </a:r>
            <a:r>
              <a:rPr lang="da-DK" sz="3600" dirty="0"/>
              <a:t>/</a:t>
            </a:r>
            <a:r>
              <a:rPr lang="da-DK" sz="3600" dirty="0" err="1"/>
              <a:t>OnPost</a:t>
            </a:r>
            <a:r>
              <a:rPr lang="da-DK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36989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641</Words>
  <Application>Microsoft Office PowerPoint</Application>
  <PresentationFormat>Widescreen</PresentationFormat>
  <Paragraphs>196</Paragraphs>
  <Slides>25</Slides>
  <Notes>7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Office-tema</vt:lpstr>
      <vt:lpstr>Razor Pages</vt:lpstr>
      <vt:lpstr>Ansvar</vt:lpstr>
      <vt:lpstr>PowerPoint-præsentation</vt:lpstr>
      <vt:lpstr>PowerPoint-præsentation</vt:lpstr>
      <vt:lpstr>PowerPoint-præsentation</vt:lpstr>
      <vt:lpstr>PowerPoint-præsentation</vt:lpstr>
      <vt:lpstr>View (i Razor Pages app)</vt:lpstr>
      <vt:lpstr>Logic (i Razor Pages app)</vt:lpstr>
      <vt:lpstr>PowerPoint-præsentation</vt:lpstr>
      <vt:lpstr>(Data)Model (i Razor Pages app)</vt:lpstr>
      <vt:lpstr>(Data)Model (i Razor Pages app)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Razor Pages </dc:title>
  <dc:creator>Per Storgård Laursen</dc:creator>
  <cp:lastModifiedBy>Per Storgård Laursen</cp:lastModifiedBy>
  <cp:revision>19</cp:revision>
  <dcterms:created xsi:type="dcterms:W3CDTF">2023-11-22T10:58:33Z</dcterms:created>
  <dcterms:modified xsi:type="dcterms:W3CDTF">2025-08-19T08:55:20Z</dcterms:modified>
</cp:coreProperties>
</file>