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2" r:id="rId5"/>
    <p:sldId id="283" r:id="rId6"/>
    <p:sldId id="286" r:id="rId7"/>
    <p:sldId id="287" r:id="rId8"/>
    <p:sldId id="288" r:id="rId9"/>
    <p:sldId id="299" r:id="rId10"/>
    <p:sldId id="300" r:id="rId11"/>
    <p:sldId id="289" r:id="rId12"/>
    <p:sldId id="302" r:id="rId13"/>
    <p:sldId id="303" r:id="rId14"/>
    <p:sldId id="304" r:id="rId15"/>
    <p:sldId id="305" r:id="rId16"/>
    <p:sldId id="257" r:id="rId17"/>
    <p:sldId id="278" r:id="rId18"/>
    <p:sldId id="290" r:id="rId19"/>
    <p:sldId id="298" r:id="rId20"/>
    <p:sldId id="291" r:id="rId21"/>
    <p:sldId id="258" r:id="rId22"/>
    <p:sldId id="293" r:id="rId23"/>
    <p:sldId id="279" r:id="rId24"/>
    <p:sldId id="294" r:id="rId25"/>
    <p:sldId id="295" r:id="rId26"/>
    <p:sldId id="259" r:id="rId27"/>
    <p:sldId id="296" r:id="rId28"/>
    <p:sldId id="280" r:id="rId29"/>
    <p:sldId id="292" r:id="rId30"/>
    <p:sldId id="260" r:id="rId31"/>
    <p:sldId id="261" r:id="rId32"/>
    <p:sldId id="262" r:id="rId33"/>
    <p:sldId id="268" r:id="rId34"/>
    <p:sldId id="263" r:id="rId35"/>
    <p:sldId id="264" r:id="rId36"/>
    <p:sldId id="266" r:id="rId37"/>
    <p:sldId id="269" r:id="rId38"/>
    <p:sldId id="297" r:id="rId39"/>
    <p:sldId id="270" r:id="rId40"/>
    <p:sldId id="272" r:id="rId41"/>
    <p:sldId id="273" r:id="rId42"/>
    <p:sldId id="301" r:id="rId43"/>
    <p:sldId id="274" r:id="rId44"/>
    <p:sldId id="275" r:id="rId45"/>
    <p:sldId id="276" r:id="rId46"/>
    <p:sldId id="277" r:id="rId47"/>
    <p:sldId id="306" r:id="rId48"/>
    <p:sldId id="307" r:id="rId49"/>
    <p:sldId id="308" r:id="rId50"/>
    <p:sldId id="309" r:id="rId51"/>
    <p:sldId id="311" r:id="rId52"/>
    <p:sldId id="318" r:id="rId53"/>
    <p:sldId id="312" r:id="rId54"/>
    <p:sldId id="316" r:id="rId55"/>
    <p:sldId id="313" r:id="rId56"/>
    <p:sldId id="314" r:id="rId57"/>
    <p:sldId id="315" r:id="rId58"/>
    <p:sldId id="310" r:id="rId5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1:57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1,'1143'0,"-806"25,-244-25,-70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26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35.5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0,'524'0,"-240"46,-44-26,-182-13,1-2,0-2,55-6,-5 0,322 4,-239 24,14-3,343-19,-328 22,-144-26,190 16,-105-22,-108-1,152-17,162-1,-38 2,16 25,-324-1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4:54.2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76 76,'0'0</inkml:trace>
  <inkml:trace contextRef="#ctx0" brushRef="#br0" timeOffset="2273.928">1 26,'1'-2,"1"0,-1 0,1 0,0 1,0-1,0 1,0-1,0 1,0 0,0 0,0-1,0 2,1-1,-1 0,0 0,1 1,-1-1,1 1,-1 0,1 0,-1 0,0 0,1 0,1 1,1-2,582-1,2377 2,-2942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5:57.0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8T12:26:01.8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0,'773'0,"-589"25,-126-24,-38-2,0 1,0 1,0 1,-1 1,1 1,-1 0,1 2,2 1,2 0,1 0,0-2,0-1,0-1,0-1,0-1,1-1,24-4,25 2,691 2,-576-26,60 12,-19 2,-149 14,-61-2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0A9E-F6A9-6346-8FE5-61542091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4DF524-1BD3-207C-5556-1F3822B6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DC94A-AEF3-6939-1860-6F7AE766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70442C-D5F2-0B20-1BE5-22494C8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F78E31-57DD-F7B0-A087-982E5EA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BD9-959E-6269-8666-F43E27EB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448163A-FD8C-1E09-4997-F96783AB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6BAC8-1EBF-6A6A-2C3E-D329EDB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4BE11-312A-2DDD-7A96-C09934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020C9F-81A6-08B8-3A8C-30C61AF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6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CC77B-9F9A-0E0F-5ABF-3BADE91C8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78669F-F4FD-99A6-3E6B-04162B7E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155EA-23BD-FE35-DDB7-3ED7D96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B6CD4-B49B-35B6-F6C0-FA3C406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41398-2484-31ED-F95C-7C5E6C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27BA9-7BFB-4204-E3A4-6DB19D7F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8F67F-AF3E-B8A2-FE75-0F97F85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2C2A7-0353-E578-4EEB-BDFE9A4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70D8D8-F755-FA0C-1A24-8629D9B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B0EA3-5D1E-15DC-9B53-55FE20F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37AB1-D1CE-B0DD-B2F0-FFCABF3E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87C616-2213-1DD0-60D3-BEB8CDE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0D5CE5-232F-CEBB-8BCF-E67DC28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BA936F-7AD0-0086-AF8A-92E3F6E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E01DA-485E-5E7F-A4C0-2D30A465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05C1-B94B-D6CD-5FA2-30FBBB1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922C2-22F9-3653-E518-4ED0A2AC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6B4D76-AEF3-C588-0BF7-13B16CAF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3D5BF3-ED55-A65C-6484-1F2CC0A0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E2799-B89A-7BA9-CECC-8ED9538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3F3278-9608-C95D-C5B9-37019312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7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8BA9-A6C7-9DF0-2B35-087D4EE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579C53-3F3D-8568-4FF6-5B62C50E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83D47B-298E-080D-C000-07139A24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80B5D8-1E00-1367-97D5-BAA21E00E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15BBB7-2CA8-A1CC-B73D-F6DA91A6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30E496-C175-5DA5-9B2C-236E27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AF2DC5A-F29F-8930-4A98-F9728044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6DD3CB1-D86B-2285-AF1C-42A1641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75C0-3433-7954-6469-3C7FF8FF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44987-4960-1909-282A-6B84C1E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B3079C-80E5-6F6A-3CE6-E455EC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341520-F15D-0B4A-CA63-11FE244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1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9AFA26-86D4-1DFD-EA73-0762FA2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AC61F6-23B3-AA1A-44B9-D57A0CE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B9E275-23F1-636B-DA49-4564552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47DC-FB66-9F41-CA24-AE49629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5B9A2-A80B-527C-3392-2C183652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E8BF21-A7FF-E35F-D42C-891E136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655DAC-26A7-B2D7-36DE-3E21C4D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C984AC-C497-EC11-CA67-9671B4D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45737E-D175-BECE-4A7D-652AE30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E367-E282-CCDD-738B-2320A72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2B133-FA56-176C-F5BE-E4C93444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A1BD60-2D82-1A22-8663-E83B81B1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EFB134-BC86-97EE-2F72-C7AF1B5E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136ACC-DD31-AA8B-EEE0-1B784AE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903C5B-0E7A-CD14-6777-1A670899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BE5DC55-279A-B417-2004-9BF07E3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39B393-A4DD-C281-B152-CCBCA48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F704C-9DCC-94E3-A37D-050A0140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8C0AD6-3802-EFB6-AEAD-EBA3EB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ABE2AA-028A-7935-53AC-FCCD8EF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AECB-76A0-EA9D-07F4-ED88D3F4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12000" b="1" dirty="0" err="1"/>
              <a:t>Razor</a:t>
            </a:r>
            <a:r>
              <a:rPr lang="da-DK" sz="12000" b="1" dirty="0"/>
              <a:t> Pages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C45C05-6107-08D4-B2F2-48A33A31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6000" i="1"/>
              <a:t>An Overview</a:t>
            </a:r>
            <a:endParaRPr lang="da-DK" sz="6000" i="1" dirty="0"/>
          </a:p>
        </p:txBody>
      </p:sp>
    </p:spTree>
    <p:extLst>
      <p:ext uri="{BB962C8B-B14F-4D97-AF65-F5344CB8AC3E}">
        <p14:creationId xmlns:p14="http://schemas.microsoft.com/office/powerpoint/2010/main" val="4194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rgbClr val="FF0000"/>
                </a:solidFill>
              </a:rPr>
              <a:t>NB</a:t>
            </a:r>
            <a:r>
              <a:rPr lang="da-DK" sz="3200" dirty="0"/>
              <a:t>: </a:t>
            </a:r>
            <a:r>
              <a:rPr lang="da-DK" sz="3200" b="1" dirty="0"/>
              <a:t>ALWAYS</a:t>
            </a:r>
            <a:r>
              <a:rPr lang="da-DK" sz="3200" dirty="0"/>
              <a:t> </a:t>
            </a:r>
            <a:r>
              <a:rPr lang="da-DK" sz="3200" dirty="0" err="1"/>
              <a:t>add</a:t>
            </a:r>
            <a:r>
              <a:rPr lang="da-DK" sz="3200" dirty="0"/>
              <a:t> pages under the </a:t>
            </a:r>
            <a:r>
              <a:rPr lang="da-DK" sz="3200" b="1" dirty="0"/>
              <a:t>Pages</a:t>
            </a:r>
            <a:r>
              <a:rPr lang="da-DK" sz="3200" dirty="0"/>
              <a:t> folder!</a:t>
            </a:r>
          </a:p>
          <a:p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will</a:t>
            </a:r>
            <a:r>
              <a:rPr lang="da-DK" sz="3200" dirty="0"/>
              <a:t> </a:t>
            </a:r>
            <a:r>
              <a:rPr lang="da-DK" sz="3200" dirty="0" err="1"/>
              <a:t>often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and </a:t>
            </a:r>
            <a:r>
              <a:rPr lang="da-DK" sz="3200" dirty="0" err="1"/>
              <a:t>use</a:t>
            </a:r>
            <a:r>
              <a:rPr lang="da-DK" sz="3200" dirty="0"/>
              <a:t> subfolders under </a:t>
            </a:r>
            <a:r>
              <a:rPr lang="da-DK" b="1" dirty="0"/>
              <a:t>Pages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109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What</a:t>
            </a:r>
            <a:r>
              <a:rPr lang="da-DK" sz="3200" dirty="0"/>
              <a:t> is a ”service”…?</a:t>
            </a:r>
          </a:p>
          <a:p>
            <a:pPr lvl="1"/>
            <a:r>
              <a:rPr lang="da-DK" sz="2800" dirty="0"/>
              <a:t>Pure C# </a:t>
            </a:r>
            <a:r>
              <a:rPr lang="da-DK" sz="2800" dirty="0" err="1"/>
              <a:t>classes</a:t>
            </a:r>
            <a:r>
              <a:rPr lang="da-DK" sz="2800" dirty="0"/>
              <a:t> </a:t>
            </a:r>
            <a:r>
              <a:rPr lang="da-DK" sz="2800" dirty="0" err="1"/>
              <a:t>containing</a:t>
            </a:r>
            <a:r>
              <a:rPr lang="da-DK" sz="2800" dirty="0"/>
              <a:t> </a:t>
            </a:r>
            <a:r>
              <a:rPr lang="da-DK" sz="2800" dirty="0" err="1"/>
              <a:t>needed</a:t>
            </a:r>
            <a:r>
              <a:rPr lang="da-DK" sz="2800" dirty="0"/>
              <a:t> </a:t>
            </a:r>
            <a:r>
              <a:rPr lang="da-DK" sz="2800" dirty="0" err="1"/>
              <a:t>logic</a:t>
            </a:r>
            <a:r>
              <a:rPr lang="da-DK" sz="2800" dirty="0"/>
              <a:t> (business, </a:t>
            </a:r>
            <a:r>
              <a:rPr lang="da-DK" sz="2800" dirty="0" err="1"/>
              <a:t>persistence</a:t>
            </a:r>
            <a:r>
              <a:rPr lang="da-DK" sz="2800" dirty="0"/>
              <a:t>, …)</a:t>
            </a:r>
          </a:p>
          <a:p>
            <a:pPr lvl="1"/>
            <a:r>
              <a:rPr lang="da-DK" sz="2800" u="sng" dirty="0"/>
              <a:t>Not</a:t>
            </a:r>
            <a:r>
              <a:rPr lang="da-DK" sz="2800" dirty="0"/>
              <a:t> </a:t>
            </a:r>
            <a:r>
              <a:rPr lang="da-DK" sz="2800" dirty="0" err="1"/>
              <a:t>written</a:t>
            </a:r>
            <a:r>
              <a:rPr lang="da-DK" sz="2800" dirty="0"/>
              <a:t> as part of the page </a:t>
            </a:r>
            <a:r>
              <a:rPr lang="da-DK" sz="2800" dirty="0" err="1"/>
              <a:t>itself</a:t>
            </a:r>
            <a:endParaRPr lang="da-DK" sz="28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as stand-</a:t>
            </a:r>
            <a:r>
              <a:rPr lang="da-DK" sz="2800" dirty="0" err="1"/>
              <a:t>alone</a:t>
            </a:r>
            <a:r>
              <a:rPr lang="da-DK" sz="2800" dirty="0"/>
              <a:t> </a:t>
            </a:r>
            <a:r>
              <a:rPr lang="da-DK" sz="2800" dirty="0" err="1"/>
              <a:t>classes</a:t>
            </a:r>
            <a:r>
              <a:rPr lang="da-DK" sz="2800" dirty="0"/>
              <a:t> </a:t>
            </a:r>
            <a:r>
              <a:rPr lang="da-DK" sz="2800" dirty="0" err="1"/>
              <a:t>that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u="sng" dirty="0" err="1"/>
              <a:t>injected</a:t>
            </a:r>
            <a:r>
              <a:rPr lang="da-DK" sz="2800" dirty="0"/>
              <a:t> </a:t>
            </a:r>
            <a:r>
              <a:rPr lang="da-DK" sz="2800" dirty="0" err="1"/>
              <a:t>into</a:t>
            </a:r>
            <a:r>
              <a:rPr lang="da-DK" sz="2800" dirty="0"/>
              <a:t> page controller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 err="1"/>
              <a:t>Usually</a:t>
            </a:r>
            <a:r>
              <a:rPr lang="da-DK" sz="2800" dirty="0"/>
              <a:t> style is a interface plus (at </a:t>
            </a:r>
            <a:r>
              <a:rPr lang="da-DK" sz="2800" dirty="0" err="1"/>
              <a:t>least</a:t>
            </a:r>
            <a:r>
              <a:rPr lang="da-DK" sz="2800" dirty="0"/>
              <a:t>) </a:t>
            </a:r>
            <a:r>
              <a:rPr lang="da-DK" sz="2800" dirty="0" err="1"/>
              <a:t>one</a:t>
            </a:r>
            <a:r>
              <a:rPr lang="da-DK" sz="2800" dirty="0"/>
              <a:t> class </a:t>
            </a:r>
            <a:r>
              <a:rPr lang="da-DK" sz="2800" dirty="0" err="1"/>
              <a:t>implementing</a:t>
            </a:r>
            <a:r>
              <a:rPr lang="da-DK" sz="2800" dirty="0"/>
              <a:t> the interface</a:t>
            </a:r>
          </a:p>
          <a:p>
            <a:pPr lvl="1"/>
            <a:r>
              <a:rPr lang="da-DK" sz="2800" dirty="0"/>
              <a:t>Must </a:t>
            </a:r>
            <a:r>
              <a:rPr lang="da-DK" sz="2800" dirty="0" err="1"/>
              <a:t>be</a:t>
            </a:r>
            <a:r>
              <a:rPr lang="da-DK" sz="2800" dirty="0"/>
              <a:t> </a:t>
            </a:r>
            <a:r>
              <a:rPr lang="da-DK" sz="2800" dirty="0" err="1"/>
              <a:t>registered</a:t>
            </a:r>
            <a:r>
              <a:rPr lang="da-DK" sz="2800" dirty="0"/>
              <a:t> in </a:t>
            </a:r>
            <a:r>
              <a:rPr lang="da-DK" sz="2800" b="1" dirty="0"/>
              <a:t>Program.cs</a:t>
            </a:r>
            <a:r>
              <a:rPr lang="da-DK" sz="2800" dirty="0"/>
              <a:t>, as a ”singleton” service or a ”transient” service.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99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364CD8E6-BB93-48B1-8040-4FFC045A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066735"/>
            <a:ext cx="11202963" cy="272453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5504329" y="2918012"/>
            <a:ext cx="6111938" cy="10219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65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23C94ED-3486-4628-8267-D40DD77A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94" y="0"/>
            <a:ext cx="9760811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1326775" y="1371600"/>
            <a:ext cx="6911789" cy="2384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33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E11A703-27A9-4923-A45A-9DDB3EE5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2751"/>
            <a:ext cx="8357614" cy="5812497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990600" y="1718732"/>
            <a:ext cx="6911789" cy="1989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0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7AA218A-3C89-43B6-94C3-501C50A2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3" y="0"/>
            <a:ext cx="12076814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FE18F4-C132-41FD-AF93-DC753A2ACBA4}"/>
              </a:ext>
            </a:extLst>
          </p:cNvPr>
          <p:cNvSpPr/>
          <p:nvPr/>
        </p:nvSpPr>
        <p:spPr>
          <a:xfrm>
            <a:off x="143433" y="1595718"/>
            <a:ext cx="3155579" cy="3684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0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49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8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Hi World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7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1362635" y="1350016"/>
            <a:ext cx="9529483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en-US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ViewMsg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8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 Message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da-DK" sz="1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197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_</a:t>
            </a:r>
            <a:r>
              <a:rPr lang="da-DK" sz="3200" b="1" dirty="0" err="1"/>
              <a:t>Layout.cs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1858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5DAC34E5-3936-44BB-9494-49FD670EC134}"/>
              </a:ext>
            </a:extLst>
          </p:cNvPr>
          <p:cNvSpPr/>
          <p:nvPr/>
        </p:nvSpPr>
        <p:spPr>
          <a:xfrm>
            <a:off x="415125" y="270018"/>
            <a:ext cx="3101788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 err="1"/>
              <a:t>Your</a:t>
            </a:r>
            <a:r>
              <a:rPr lang="da-DK" sz="4000" dirty="0"/>
              <a:t> PC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0BEBAD-43DD-4EEF-99A3-D1DFE4435C4A}"/>
              </a:ext>
            </a:extLst>
          </p:cNvPr>
          <p:cNvSpPr/>
          <p:nvPr/>
        </p:nvSpPr>
        <p:spPr>
          <a:xfrm>
            <a:off x="609600" y="1450402"/>
            <a:ext cx="2698376" cy="405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/>
              <a:t>Brow</a:t>
            </a:r>
            <a:endParaRPr lang="da-DK" sz="4800" dirty="0"/>
          </a:p>
          <a:p>
            <a:pPr algn="ctr"/>
            <a:r>
              <a:rPr lang="da-DK" sz="4800" dirty="0"/>
              <a:t>ser</a:t>
            </a:r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ED4F6F0-86BE-4E1E-BE9A-D6B3067C9707}"/>
              </a:ext>
            </a:extLst>
          </p:cNvPr>
          <p:cNvSpPr/>
          <p:nvPr/>
        </p:nvSpPr>
        <p:spPr>
          <a:xfrm>
            <a:off x="4894729" y="1450402"/>
            <a:ext cx="2142565" cy="4058255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Web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037DFF6-F114-45C5-A498-8C3AFEA3CCE4}"/>
              </a:ext>
            </a:extLst>
          </p:cNvPr>
          <p:cNvSpPr/>
          <p:nvPr/>
        </p:nvSpPr>
        <p:spPr>
          <a:xfrm>
            <a:off x="8624047" y="190861"/>
            <a:ext cx="3101788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/>
              <a:t>Web Server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CF98442-2B55-459E-9472-A4DB69A229E4}"/>
              </a:ext>
            </a:extLst>
          </p:cNvPr>
          <p:cNvCxnSpPr>
            <a:cxnSpLocks/>
          </p:cNvCxnSpPr>
          <p:nvPr/>
        </p:nvCxnSpPr>
        <p:spPr>
          <a:xfrm flipV="1">
            <a:off x="2625213" y="2231925"/>
            <a:ext cx="2861187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3995666-6F80-4AC0-9145-48BC9FCFEFE8}"/>
              </a:ext>
            </a:extLst>
          </p:cNvPr>
          <p:cNvCxnSpPr>
            <a:cxnSpLocks/>
          </p:cNvCxnSpPr>
          <p:nvPr/>
        </p:nvCxnSpPr>
        <p:spPr>
          <a:xfrm flipV="1">
            <a:off x="6214854" y="2231925"/>
            <a:ext cx="2861187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6675EF5D-2500-4E00-B621-C54D80586932}"/>
              </a:ext>
            </a:extLst>
          </p:cNvPr>
          <p:cNvSpPr/>
          <p:nvPr/>
        </p:nvSpPr>
        <p:spPr>
          <a:xfrm>
            <a:off x="9076041" y="1656589"/>
            <a:ext cx="2213125" cy="36137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3200" dirty="0"/>
              <a:t>Web App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5E3C6616-5D15-4948-9E78-112359F672D8}"/>
              </a:ext>
            </a:extLst>
          </p:cNvPr>
          <p:cNvCxnSpPr>
            <a:cxnSpLocks/>
          </p:cNvCxnSpPr>
          <p:nvPr/>
        </p:nvCxnSpPr>
        <p:spPr>
          <a:xfrm flipH="1">
            <a:off x="6390969" y="4601497"/>
            <a:ext cx="2685073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ADD2AAD8-B3EC-41A2-ABA1-CA974FC5B334}"/>
              </a:ext>
            </a:extLst>
          </p:cNvPr>
          <p:cNvCxnSpPr>
            <a:cxnSpLocks/>
          </p:cNvCxnSpPr>
          <p:nvPr/>
        </p:nvCxnSpPr>
        <p:spPr>
          <a:xfrm flipH="1">
            <a:off x="2625214" y="4601497"/>
            <a:ext cx="3013587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aleboble: rektangel med afrundede hjørner 23">
            <a:extLst>
              <a:ext uri="{FF2B5EF4-FFF2-40B4-BE49-F238E27FC236}">
                <a16:creationId xmlns:a16="http://schemas.microsoft.com/office/drawing/2014/main" id="{F5D95A5D-03A2-4066-A75B-7DF318E92862}"/>
              </a:ext>
            </a:extLst>
          </p:cNvPr>
          <p:cNvSpPr/>
          <p:nvPr/>
        </p:nvSpPr>
        <p:spPr>
          <a:xfrm>
            <a:off x="4380271" y="158282"/>
            <a:ext cx="2517059" cy="776728"/>
          </a:xfrm>
          <a:prstGeom prst="wedgeRoundRectCallout">
            <a:avLst>
              <a:gd name="adj1" fmla="val 84153"/>
              <a:gd name="adj2" fmla="val 210788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Request</a:t>
            </a:r>
            <a:endParaRPr lang="da-DK" sz="2800" dirty="0"/>
          </a:p>
        </p:txBody>
      </p:sp>
      <p:sp>
        <p:nvSpPr>
          <p:cNvPr id="25" name="Taleboble: rektangel med afrundede hjørner 24">
            <a:extLst>
              <a:ext uri="{FF2B5EF4-FFF2-40B4-BE49-F238E27FC236}">
                <a16:creationId xmlns:a16="http://schemas.microsoft.com/office/drawing/2014/main" id="{66BC6D4D-DB3A-47BC-8A2A-0C8554A32D08}"/>
              </a:ext>
            </a:extLst>
          </p:cNvPr>
          <p:cNvSpPr/>
          <p:nvPr/>
        </p:nvSpPr>
        <p:spPr>
          <a:xfrm>
            <a:off x="5486400" y="5922990"/>
            <a:ext cx="2517059" cy="776728"/>
          </a:xfrm>
          <a:prstGeom prst="wedgeRoundRectCallout">
            <a:avLst>
              <a:gd name="adj1" fmla="val 39484"/>
              <a:gd name="adj2" fmla="val -220348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Response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38285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9371195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Hi World, it is @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DateTime.Now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56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Layout</a:t>
            </a:r>
          </a:p>
          <a:p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ViewMsg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6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908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011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99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1160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4"/>
            <a:ext cx="6865365" cy="265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7" y="3499239"/>
            <a:ext cx="6865365" cy="28971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536141" y="2286000"/>
            <a:ext cx="699247" cy="191844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334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3066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5081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60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5DAC34E5-3936-44BB-9494-49FD670EC134}"/>
              </a:ext>
            </a:extLst>
          </p:cNvPr>
          <p:cNvSpPr/>
          <p:nvPr/>
        </p:nvSpPr>
        <p:spPr>
          <a:xfrm>
            <a:off x="415125" y="270018"/>
            <a:ext cx="11588616" cy="63869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 err="1"/>
              <a:t>Your</a:t>
            </a:r>
            <a:r>
              <a:rPr lang="da-DK" sz="4000" dirty="0"/>
              <a:t> PC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0BEBAD-43DD-4EEF-99A3-D1DFE4435C4A}"/>
              </a:ext>
            </a:extLst>
          </p:cNvPr>
          <p:cNvSpPr/>
          <p:nvPr/>
        </p:nvSpPr>
        <p:spPr>
          <a:xfrm>
            <a:off x="609600" y="1450402"/>
            <a:ext cx="2698376" cy="4058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/>
              <a:t>Brow</a:t>
            </a:r>
            <a:endParaRPr lang="da-DK" sz="4800" dirty="0"/>
          </a:p>
          <a:p>
            <a:pPr algn="ctr"/>
            <a:r>
              <a:rPr lang="da-DK" sz="4800" dirty="0"/>
              <a:t>ser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037DFF6-F114-45C5-A498-8C3AFEA3CCE4}"/>
              </a:ext>
            </a:extLst>
          </p:cNvPr>
          <p:cNvSpPr/>
          <p:nvPr/>
        </p:nvSpPr>
        <p:spPr>
          <a:xfrm>
            <a:off x="8624047" y="627528"/>
            <a:ext cx="3101788" cy="5226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4000" dirty="0"/>
              <a:t>Web Server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CF98442-2B55-459E-9472-A4DB69A229E4}"/>
              </a:ext>
            </a:extLst>
          </p:cNvPr>
          <p:cNvCxnSpPr>
            <a:cxnSpLocks/>
          </p:cNvCxnSpPr>
          <p:nvPr/>
        </p:nvCxnSpPr>
        <p:spPr>
          <a:xfrm flipV="1">
            <a:off x="2625213" y="2231926"/>
            <a:ext cx="6443165" cy="1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12">
            <a:extLst>
              <a:ext uri="{FF2B5EF4-FFF2-40B4-BE49-F238E27FC236}">
                <a16:creationId xmlns:a16="http://schemas.microsoft.com/office/drawing/2014/main" id="{6675EF5D-2500-4E00-B621-C54D80586932}"/>
              </a:ext>
            </a:extLst>
          </p:cNvPr>
          <p:cNvSpPr/>
          <p:nvPr/>
        </p:nvSpPr>
        <p:spPr>
          <a:xfrm>
            <a:off x="9068378" y="1730189"/>
            <a:ext cx="2213125" cy="325330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a-DK" sz="3200" dirty="0"/>
              <a:t>Web App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ADD2AAD8-B3EC-41A2-ABA1-CA974FC5B334}"/>
              </a:ext>
            </a:extLst>
          </p:cNvPr>
          <p:cNvCxnSpPr>
            <a:cxnSpLocks/>
          </p:cNvCxnSpPr>
          <p:nvPr/>
        </p:nvCxnSpPr>
        <p:spPr>
          <a:xfrm flipH="1">
            <a:off x="2625215" y="4601497"/>
            <a:ext cx="6443163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aleboble: rektangel med afrundede hjørner 23">
            <a:extLst>
              <a:ext uri="{FF2B5EF4-FFF2-40B4-BE49-F238E27FC236}">
                <a16:creationId xmlns:a16="http://schemas.microsoft.com/office/drawing/2014/main" id="{F5D95A5D-03A2-4066-A75B-7DF318E92862}"/>
              </a:ext>
            </a:extLst>
          </p:cNvPr>
          <p:cNvSpPr/>
          <p:nvPr/>
        </p:nvSpPr>
        <p:spPr>
          <a:xfrm>
            <a:off x="2625213" y="658776"/>
            <a:ext cx="2517059" cy="776728"/>
          </a:xfrm>
          <a:prstGeom prst="wedgeRoundRectCallout">
            <a:avLst>
              <a:gd name="adj1" fmla="val 115851"/>
              <a:gd name="adj2" fmla="val 151926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Request</a:t>
            </a:r>
            <a:endParaRPr lang="da-DK" sz="2800" dirty="0"/>
          </a:p>
        </p:txBody>
      </p:sp>
      <p:sp>
        <p:nvSpPr>
          <p:cNvPr id="25" name="Taleboble: rektangel med afrundede hjørner 24">
            <a:extLst>
              <a:ext uri="{FF2B5EF4-FFF2-40B4-BE49-F238E27FC236}">
                <a16:creationId xmlns:a16="http://schemas.microsoft.com/office/drawing/2014/main" id="{66BC6D4D-DB3A-47BC-8A2A-0C8554A32D08}"/>
              </a:ext>
            </a:extLst>
          </p:cNvPr>
          <p:cNvSpPr/>
          <p:nvPr/>
        </p:nvSpPr>
        <p:spPr>
          <a:xfrm>
            <a:off x="3765177" y="5358214"/>
            <a:ext cx="2517059" cy="776728"/>
          </a:xfrm>
          <a:prstGeom prst="wedgeRoundRectCallout">
            <a:avLst>
              <a:gd name="adj1" fmla="val 72607"/>
              <a:gd name="adj2" fmla="val -148790"/>
              <a:gd name="adj3" fmla="val 16667"/>
            </a:avLst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/>
              <a:t>HTTP </a:t>
            </a:r>
            <a:r>
              <a:rPr lang="da-DK" sz="2800" dirty="0" err="1"/>
              <a:t>Response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41634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5"/>
            <a:ext cx="6865365" cy="145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6" y="2500909"/>
            <a:ext cx="6865365" cy="145707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CA6C72E-DC9F-C305-E123-64CFBBF62F7B}"/>
              </a:ext>
            </a:extLst>
          </p:cNvPr>
          <p:cNvSpPr/>
          <p:nvPr/>
        </p:nvSpPr>
        <p:spPr>
          <a:xfrm>
            <a:off x="2358146" y="4630093"/>
            <a:ext cx="6865366" cy="14570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329953" y="1066800"/>
            <a:ext cx="797859" cy="158675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F7DAADC-6558-20C1-242A-D67CD65137A3}"/>
              </a:ext>
            </a:extLst>
          </p:cNvPr>
          <p:cNvCxnSpPr>
            <a:cxnSpLocks/>
          </p:cNvCxnSpPr>
          <p:nvPr/>
        </p:nvCxnSpPr>
        <p:spPr>
          <a:xfrm>
            <a:off x="4679576" y="3429000"/>
            <a:ext cx="2814918" cy="13043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32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32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3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32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32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99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55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32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0A9B8DE-39E5-E981-CFF1-1B6F90B51DCC}"/>
              </a:ext>
            </a:extLst>
          </p:cNvPr>
          <p:cNvSpPr/>
          <p:nvPr/>
        </p:nvSpPr>
        <p:spPr>
          <a:xfrm>
            <a:off x="2358147" y="371724"/>
            <a:ext cx="6865365" cy="2658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endParaRPr lang="da-DK" sz="20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&lt;h1&gt;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@Model.Message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&lt;/h1&gt;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358147" y="3499239"/>
            <a:ext cx="6865365" cy="289714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46559FE8-515A-B4F3-9571-459E313E9F73}"/>
              </a:ext>
            </a:extLst>
          </p:cNvPr>
          <p:cNvCxnSpPr>
            <a:cxnSpLocks/>
          </p:cNvCxnSpPr>
          <p:nvPr/>
        </p:nvCxnSpPr>
        <p:spPr>
          <a:xfrm>
            <a:off x="4536141" y="2286000"/>
            <a:ext cx="744071" cy="239357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28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217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private set;}</a:t>
            </a:r>
          </a:p>
          <a:p>
            <a:endParaRPr lang="da-DK" sz="20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da-DK" sz="20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20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20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0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0941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4252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D1DA501-EFEC-07C9-79CD-BB4D275F3266}"/>
              </a:ext>
            </a:extLst>
          </p:cNvPr>
          <p:cNvSpPr/>
          <p:nvPr/>
        </p:nvSpPr>
        <p:spPr>
          <a:xfrm>
            <a:off x="2283050" y="126671"/>
            <a:ext cx="6865365" cy="40963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ViewMsgModel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CA6C72E-DC9F-C305-E123-64CFBBF62F7B}"/>
              </a:ext>
            </a:extLst>
          </p:cNvPr>
          <p:cNvSpPr/>
          <p:nvPr/>
        </p:nvSpPr>
        <p:spPr>
          <a:xfrm>
            <a:off x="2283049" y="4579849"/>
            <a:ext cx="6865366" cy="186071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{ …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CF7DAADC-6558-20C1-242A-D67CD65137A3}"/>
              </a:ext>
            </a:extLst>
          </p:cNvPr>
          <p:cNvCxnSpPr>
            <a:cxnSpLocks/>
          </p:cNvCxnSpPr>
          <p:nvPr/>
        </p:nvCxnSpPr>
        <p:spPr>
          <a:xfrm flipH="1">
            <a:off x="5002306" y="3615408"/>
            <a:ext cx="1184073" cy="1503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1" y="676081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820214" y="1350016"/>
            <a:ext cx="10431224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AddRazorPages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r>
              <a:rPr lang="da-DK" sz="2400" b="1" dirty="0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da-DK" sz="2400" b="1" dirty="0" err="1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already</a:t>
            </a:r>
            <a:r>
              <a:rPr lang="da-DK" sz="2400" b="1" dirty="0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a-DK" sz="2400" b="1" dirty="0" err="1">
                <a:solidFill>
                  <a:srgbClr val="92D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there</a:t>
            </a:r>
            <a:endParaRPr lang="da-DK" sz="2400" b="1" dirty="0">
              <a:solidFill>
                <a:srgbClr val="92D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builder.Services.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AddSingleton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IMsgService</a:t>
            </a:r>
            <a:r>
              <a:rPr lang="da-DK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da-DK" sz="2400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MsgService</a:t>
            </a:r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&gt;();</a:t>
            </a:r>
          </a:p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Program.cs</a:t>
            </a:r>
          </a:p>
        </p:txBody>
      </p:sp>
    </p:spTree>
    <p:extLst>
      <p:ext uri="{BB962C8B-B14F-4D97-AF65-F5344CB8AC3E}">
        <p14:creationId xmlns:p14="http://schemas.microsoft.com/office/powerpoint/2010/main" val="59032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b="1" dirty="0"/>
              <a:t>GET</a:t>
            </a:r>
            <a:r>
              <a:rPr lang="da-DK" sz="3200" dirty="0"/>
              <a:t>: </a:t>
            </a:r>
            <a:r>
              <a:rPr lang="da-DK" sz="3200" dirty="0" err="1"/>
              <a:t>Essentially</a:t>
            </a:r>
            <a:r>
              <a:rPr lang="da-DK" sz="3200" dirty="0"/>
              <a:t> a URL</a:t>
            </a:r>
          </a:p>
          <a:p>
            <a:r>
              <a:rPr lang="da-DK" sz="3200" b="1" dirty="0"/>
              <a:t>POST</a:t>
            </a:r>
            <a:r>
              <a:rPr lang="da-DK" sz="3200" dirty="0"/>
              <a:t>: A URL and </a:t>
            </a:r>
            <a:r>
              <a:rPr lang="da-DK" sz="3200" dirty="0" err="1"/>
              <a:t>some</a:t>
            </a:r>
            <a:r>
              <a:rPr lang="da-DK" sz="32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8296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702480" y="1342168"/>
            <a:ext cx="10372358" cy="484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@model 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endParaRPr lang="en-US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&lt;form method="post"&gt;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 &lt;label </a:t>
            </a:r>
            <a:r>
              <a:rPr lang="en-US" b="1" dirty="0">
                <a:solidFill>
                  <a:srgbClr val="FFC000"/>
                </a:solidFill>
                <a:latin typeface="Cascadia Mono" panose="020B0609020000020004" pitchFamily="49" charset="0"/>
              </a:rPr>
              <a:t>asp-for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="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@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Model.Message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" class="control-label"&gt;&lt;/label&gt;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 &lt;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input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ascadia Mono" panose="020B0609020000020004" pitchFamily="49" charset="0"/>
              </a:rPr>
              <a:t>asp-for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="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@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Model.Message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" class="form-control" /&gt;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&lt;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</a:rPr>
              <a:t>input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type="submit" value="Save" class="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btn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btn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-primary mt-3" /&gt;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&lt;/form&gt;</a:t>
            </a:r>
            <a:endParaRPr lang="da-D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231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  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bg1">
                    <a:lumMod val="50000"/>
                  </a:schemeClr>
                </a:solidFill>
              </a:rPr>
              <a:t>SetMsg</a:t>
            </a:r>
            <a:r>
              <a:rPr lang="da-DK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6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endParaRPr lang="da-DK" sz="16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private set;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OnPost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06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interface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string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</a:t>
            </a:r>
            <a:r>
              <a:rPr lang="da-DK" sz="28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28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(string </a:t>
            </a:r>
            <a:r>
              <a:rPr lang="da-DK" sz="28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28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3079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8794723" cy="55923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public class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endParaRPr lang="da-DK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private string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MsgService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      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"Hi World";       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        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string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return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public </a:t>
            </a:r>
            <a:r>
              <a:rPr lang="da-DK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(string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{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_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theMessage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 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}</a:t>
            </a:r>
            <a:endParaRPr lang="da-DK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22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820213" y="1350016"/>
            <a:ext cx="11208267" cy="4630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ViewMsg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4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View Message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&lt;li class="nav-item"&gt;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&lt;a … asp-page="/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SetMsg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"&gt;</a:t>
            </a:r>
            <a:r>
              <a:rPr lang="en-US" sz="2400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 Message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&lt;/a&gt;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&lt;/li&gt;</a:t>
            </a:r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da-DK" sz="24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sz="24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  <a:p>
            <a:endParaRPr lang="da-DK" sz="12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113809" y="592594"/>
            <a:ext cx="197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_</a:t>
            </a:r>
            <a:r>
              <a:rPr lang="da-DK" sz="3200" b="1" dirty="0" err="1"/>
              <a:t>Layout.cs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18314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0" y="532646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54669C-BFF4-4991-8665-9FF541BA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87" y="532646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303660" y="592594"/>
            <a:ext cx="8794723" cy="559236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public class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: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PageModel</a:t>
            </a:r>
            <a:endParaRPr lang="da-DK" sz="1600" b="1" dirty="0">
              <a:solidFill>
                <a:srgbClr val="FFFF00"/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private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[</a:t>
            </a:r>
            <a:r>
              <a:rPr lang="da-DK" sz="1600" b="1" dirty="0" err="1">
                <a:solidFill>
                  <a:srgbClr val="00B050"/>
                </a:solidFill>
                <a:latin typeface="Cascadia Mono" panose="020B0609020000020004" pitchFamily="49" charset="0"/>
              </a:rPr>
              <a:t>BindProperty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] </a:t>
            </a:r>
            <a:r>
              <a:rPr lang="da-DK" sz="1600" b="1" dirty="0">
                <a:solidFill>
                  <a:srgbClr val="92D050"/>
                </a:solidFill>
                <a:latin typeface="Cascadia Mono" panose="020B0609020000020004" pitchFamily="49" charset="0"/>
              </a:rPr>
              <a:t>// NB!!!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string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{ get; </a:t>
            </a:r>
            <a:r>
              <a:rPr lang="da-DK" sz="1600" b="1" dirty="0">
                <a:solidFill>
                  <a:srgbClr val="00B050"/>
                </a:solidFill>
                <a:latin typeface="Cascadia Mono" panose="020B0609020000020004" pitchFamily="49" charset="0"/>
              </a:rPr>
              <a:t>set;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 </a:t>
            </a:r>
            <a:r>
              <a:rPr lang="da-DK" sz="1600" b="1" dirty="0">
                <a:solidFill>
                  <a:srgbClr val="92D050"/>
                </a:solidFill>
                <a:latin typeface="Cascadia Mono" panose="020B0609020000020004" pitchFamily="49" charset="0"/>
              </a:rPr>
              <a:t>// NB!!!</a:t>
            </a:r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SetMsgModel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IMsgService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msgSrv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OnGet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  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=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GetMessage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endParaRPr lang="da-DK" sz="1600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public 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void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OnPost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  _</a:t>
            </a:r>
            <a:r>
              <a:rPr lang="da-DK" sz="1600" b="1" dirty="0" err="1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msgService.</a:t>
            </a:r>
            <a:r>
              <a:rPr lang="da-DK" sz="1600" b="1" dirty="0" err="1">
                <a:solidFill>
                  <a:srgbClr val="FFFF00"/>
                </a:solidFill>
                <a:latin typeface="Cascadia Mono" panose="020B0609020000020004" pitchFamily="49" charset="0"/>
              </a:rPr>
              <a:t>SetMessage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(</a:t>
            </a:r>
            <a:r>
              <a:rPr lang="da-DK" sz="1600" b="1" dirty="0">
                <a:solidFill>
                  <a:srgbClr val="FFFF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  }</a:t>
            </a:r>
          </a:p>
          <a:p>
            <a:r>
              <a:rPr lang="da-DK" sz="1600" b="1" dirty="0">
                <a:solidFill>
                  <a:schemeClr val="bg1">
                    <a:lumMod val="95000"/>
                  </a:schemeClr>
                </a:solidFill>
                <a:latin typeface="Cascadia Mono" panose="020B0609020000020004" pitchFamily="49" charset="0"/>
              </a:rPr>
              <a:t> }</a:t>
            </a:r>
            <a:endParaRPr lang="da-DK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292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Page</a:t>
            </a:r>
          </a:p>
          <a:p>
            <a:r>
              <a:rPr lang="da-DK" sz="3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26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692E9-FDEE-4050-89C2-24BA0EC1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 with Domain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5D4275-2991-432A-ACBA-90FA8552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”</a:t>
            </a:r>
            <a:r>
              <a:rPr lang="da-DK" dirty="0" err="1"/>
              <a:t>manage</a:t>
            </a:r>
            <a:r>
              <a:rPr lang="da-DK" dirty="0"/>
              <a:t>”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of a domain class</a:t>
            </a:r>
          </a:p>
          <a:p>
            <a:r>
              <a:rPr lang="da-DK" dirty="0"/>
              <a:t>Domain class like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b="1" dirty="0"/>
              <a:t>Item</a:t>
            </a:r>
            <a:r>
              <a:rPr lang="da-DK" dirty="0"/>
              <a:t>, </a:t>
            </a:r>
            <a:r>
              <a:rPr lang="da-DK" b="1" dirty="0"/>
              <a:t>Movie</a:t>
            </a:r>
            <a:r>
              <a:rPr lang="da-DK" dirty="0"/>
              <a:t>, </a:t>
            </a:r>
            <a:r>
              <a:rPr lang="da-DK" b="1" dirty="0"/>
              <a:t>Customer</a:t>
            </a:r>
            <a:r>
              <a:rPr lang="da-DK" dirty="0"/>
              <a:t>, etc..</a:t>
            </a:r>
          </a:p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for</a:t>
            </a:r>
          </a:p>
          <a:p>
            <a:pPr lvl="1"/>
            <a:r>
              <a:rPr lang="da-DK" dirty="0"/>
              <a:t>CRUD operations</a:t>
            </a:r>
          </a:p>
          <a:p>
            <a:pPr lvl="1"/>
            <a:r>
              <a:rPr lang="da-DK" dirty="0"/>
              <a:t>View all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/>
              <a:t>Domain-</a:t>
            </a:r>
            <a:r>
              <a:rPr lang="da-DK" dirty="0" err="1"/>
              <a:t>specific</a:t>
            </a:r>
            <a:r>
              <a:rPr lang="da-DK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7685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692E9-FDEE-4050-89C2-24BA0EC1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 with Domain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5D4275-2991-432A-ACBA-90FA8552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Recommendations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top-</a:t>
            </a:r>
            <a:r>
              <a:rPr lang="da-DK" dirty="0" err="1"/>
              <a:t>level</a:t>
            </a:r>
            <a:r>
              <a:rPr lang="da-DK" dirty="0"/>
              <a:t> folder </a:t>
            </a:r>
            <a:r>
              <a:rPr lang="da-DK" b="1" dirty="0"/>
              <a:t>Models</a:t>
            </a:r>
            <a:r>
              <a:rPr lang="da-DK" dirty="0"/>
              <a:t> to </a:t>
            </a:r>
            <a:r>
              <a:rPr lang="da-DK" dirty="0" err="1"/>
              <a:t>project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domain class definitions to this folder</a:t>
            </a:r>
          </a:p>
          <a:p>
            <a:pPr lvl="1"/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u="sng" dirty="0"/>
              <a:t>must</a:t>
            </a:r>
            <a:r>
              <a:rPr lang="da-DK" dirty="0"/>
              <a:t> have a default constructor (i.e. no parameters)</a:t>
            </a:r>
          </a:p>
          <a:p>
            <a:pPr lvl="1"/>
            <a:r>
              <a:rPr lang="da-DK" dirty="0"/>
              <a:t>Under the </a:t>
            </a:r>
            <a:r>
              <a:rPr lang="da-DK" b="1" dirty="0"/>
              <a:t>Pages</a:t>
            </a:r>
            <a:r>
              <a:rPr lang="da-DK" dirty="0"/>
              <a:t> folder,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subfolder for </a:t>
            </a:r>
            <a:r>
              <a:rPr lang="da-DK" dirty="0" err="1"/>
              <a:t>each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Give </a:t>
            </a:r>
            <a:r>
              <a:rPr lang="da-DK" dirty="0" err="1"/>
              <a:t>each</a:t>
            </a:r>
            <a:r>
              <a:rPr lang="da-DK" dirty="0"/>
              <a:t> subfolder the same </a:t>
            </a:r>
            <a:r>
              <a:rPr lang="da-DK" dirty="0" err="1"/>
              <a:t>name</a:t>
            </a:r>
            <a:r>
              <a:rPr lang="da-DK" dirty="0"/>
              <a:t> as the domain class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all Pages </a:t>
            </a:r>
            <a:r>
              <a:rPr lang="da-DK" dirty="0" err="1"/>
              <a:t>relating</a:t>
            </a:r>
            <a:r>
              <a:rPr lang="da-DK" dirty="0"/>
              <a:t> to this domain class to this subfolder</a:t>
            </a:r>
          </a:p>
          <a:p>
            <a:pPr lvl="1"/>
            <a:r>
              <a:rPr lang="da-DK" dirty="0" err="1"/>
              <a:t>Add</a:t>
            </a:r>
            <a:r>
              <a:rPr lang="da-DK" dirty="0"/>
              <a:t> top-</a:t>
            </a:r>
            <a:r>
              <a:rPr lang="da-DK" dirty="0" err="1"/>
              <a:t>level</a:t>
            </a:r>
            <a:r>
              <a:rPr lang="da-DK" dirty="0"/>
              <a:t> folder </a:t>
            </a:r>
            <a:r>
              <a:rPr lang="da-DK" b="1" dirty="0"/>
              <a:t>Services</a:t>
            </a:r>
            <a:r>
              <a:rPr lang="da-DK" dirty="0"/>
              <a:t> to </a:t>
            </a:r>
            <a:r>
              <a:rPr lang="da-DK" dirty="0" err="1"/>
              <a:t>project</a:t>
            </a:r>
            <a:endParaRPr lang="da-DK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all service interfaces/</a:t>
            </a:r>
            <a:r>
              <a:rPr lang="da-DK" dirty="0" err="1"/>
              <a:t>classes</a:t>
            </a:r>
            <a:r>
              <a:rPr lang="da-DK" dirty="0"/>
              <a:t> to this folder (</a:t>
            </a:r>
            <a:r>
              <a:rPr lang="da-DK" dirty="0" err="1"/>
              <a:t>add</a:t>
            </a:r>
            <a:r>
              <a:rPr lang="da-DK" dirty="0"/>
              <a:t> subfolders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)</a:t>
            </a:r>
          </a:p>
          <a:p>
            <a:pPr lvl="1"/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Be </a:t>
            </a:r>
            <a:r>
              <a:rPr lang="da-DK" dirty="0" err="1"/>
              <a:t>aware</a:t>
            </a:r>
            <a:r>
              <a:rPr lang="da-DK" dirty="0"/>
              <a:t> of </a:t>
            </a:r>
            <a:r>
              <a:rPr lang="da-DK" b="1" dirty="0" err="1"/>
              <a:t>namespaces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18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9792108-48A8-AAC1-ADFE-D83915D1ED67}"/>
              </a:ext>
            </a:extLst>
          </p:cNvPr>
          <p:cNvSpPr/>
          <p:nvPr/>
        </p:nvSpPr>
        <p:spPr>
          <a:xfrm>
            <a:off x="2291887" y="592594"/>
            <a:ext cx="9604278" cy="55923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public class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int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string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int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DateTime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{ get; set; }</a:t>
            </a:r>
          </a:p>
          <a:p>
            <a:endParaRPr lang="da-DK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() { }</a:t>
            </a:r>
          </a:p>
          <a:p>
            <a:endParaRPr lang="da-DK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public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Movie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(string title, int length,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DateTime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en-US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{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en-US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title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length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</a:t>
            </a:r>
            <a:r>
              <a:rPr lang="da-DK" b="1" dirty="0" err="1">
                <a:solidFill>
                  <a:srgbClr val="FFFF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da-DK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releaseDate</a:t>
            </a:r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 }</a:t>
            </a:r>
          </a:p>
          <a:p>
            <a:r>
              <a:rPr lang="da-DK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da-DK" b="1" dirty="0">
              <a:solidFill>
                <a:schemeClr val="bg1">
                  <a:lumMod val="9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145C3F0-4B01-8F1F-5B25-26D6A5DC06EC}"/>
              </a:ext>
            </a:extLst>
          </p:cNvPr>
          <p:cNvSpPr txBox="1"/>
          <p:nvPr/>
        </p:nvSpPr>
        <p:spPr>
          <a:xfrm>
            <a:off x="663234" y="592594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560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Response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Status </a:t>
            </a:r>
            <a:r>
              <a:rPr lang="da-DK" sz="3200" dirty="0" err="1"/>
              <a:t>code</a:t>
            </a:r>
            <a:r>
              <a:rPr lang="da-DK" sz="3200" dirty="0"/>
              <a:t> (200, 404,…)</a:t>
            </a:r>
          </a:p>
          <a:p>
            <a:r>
              <a:rPr lang="da-DK" sz="3200" dirty="0"/>
              <a:t>HTML (</a:t>
            </a:r>
            <a:r>
              <a:rPr lang="da-DK" sz="3200" dirty="0" err="1"/>
              <a:t>which</a:t>
            </a:r>
            <a:r>
              <a:rPr lang="da-DK" sz="3200" dirty="0"/>
              <a:t> the browser </a:t>
            </a:r>
            <a:r>
              <a:rPr lang="da-DK" sz="3200" dirty="0" err="1"/>
              <a:t>then</a:t>
            </a:r>
            <a:r>
              <a:rPr lang="da-DK" sz="3200" dirty="0"/>
              <a:t> renders)</a:t>
            </a:r>
          </a:p>
        </p:txBody>
      </p:sp>
    </p:spTree>
    <p:extLst>
      <p:ext uri="{BB962C8B-B14F-4D97-AF65-F5344CB8AC3E}">
        <p14:creationId xmlns:p14="http://schemas.microsoft.com/office/powerpoint/2010/main" val="13481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DB9C2C1-799E-497D-AF85-3EC32CD1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1" y="0"/>
            <a:ext cx="10719557" cy="6858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31EAD2B-86F1-484E-8F88-F3C0D9CC9A30}"/>
              </a:ext>
            </a:extLst>
          </p:cNvPr>
          <p:cNvSpPr/>
          <p:nvPr/>
        </p:nvSpPr>
        <p:spPr>
          <a:xfrm>
            <a:off x="968188" y="2519082"/>
            <a:ext cx="2707341" cy="4392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DD5B483-34C0-4A3A-80EC-8E38BA0A7F7F}"/>
              </a:ext>
            </a:extLst>
          </p:cNvPr>
          <p:cNvSpPr/>
          <p:nvPr/>
        </p:nvSpPr>
        <p:spPr>
          <a:xfrm>
            <a:off x="968187" y="3133164"/>
            <a:ext cx="2707341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B73467C-F786-490C-B432-FE24455573D8}"/>
              </a:ext>
            </a:extLst>
          </p:cNvPr>
          <p:cNvSpPr/>
          <p:nvPr/>
        </p:nvSpPr>
        <p:spPr>
          <a:xfrm>
            <a:off x="968187" y="5181599"/>
            <a:ext cx="2707341" cy="591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0E52B61-F7E9-4CA2-B5E6-37928E0C1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DD0DFB3E-F903-4A59-B0EC-8360794DBAEF}"/>
                  </a:ext>
                </a:extLst>
              </p14:cNvPr>
              <p14:cNvContentPartPr/>
              <p14:nvPr/>
            </p14:nvContentPartPr>
            <p14:xfrm>
              <a:off x="4643711" y="2456054"/>
              <a:ext cx="574560" cy="9720"/>
            </p14:xfrm>
          </p:contentPart>
        </mc:Choice>
        <mc:Fallback xmlns=""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DD0DFB3E-F903-4A59-B0EC-8360794DB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4711" y="2447414"/>
                <a:ext cx="5922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Billede 10">
            <a:extLst>
              <a:ext uri="{FF2B5EF4-FFF2-40B4-BE49-F238E27FC236}">
                <a16:creationId xmlns:a16="http://schemas.microsoft.com/office/drawing/2014/main" id="{BDD323E0-EBAE-4D9B-8C21-5D95CD95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96A63FCC-7259-4FA8-9DBC-4AC481E6787A}"/>
                  </a:ext>
                </a:extLst>
              </p14:cNvPr>
              <p14:cNvContentPartPr/>
              <p14:nvPr/>
            </p14:nvContentPartPr>
            <p14:xfrm>
              <a:off x="-466129" y="4347494"/>
              <a:ext cx="360" cy="3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96A63FCC-7259-4FA8-9DBC-4AC481E678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02129" y="431185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8568FBEA-1343-473A-A43E-0CCE72F32C29}"/>
                  </a:ext>
                </a:extLst>
              </p14:cNvPr>
              <p14:cNvContentPartPr/>
              <p14:nvPr/>
            </p14:nvContentPartPr>
            <p14:xfrm>
              <a:off x="3388751" y="1281734"/>
              <a:ext cx="1756080" cy="59760"/>
            </p14:xfrm>
          </p:contentPart>
        </mc:Choice>
        <mc:Fallback xmlns=""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8568FBEA-1343-473A-A43E-0CCE72F32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2751" y="1245734"/>
                <a:ext cx="182772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140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B446F8E-5427-45A8-9B1C-80144705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9A1E6F60-2362-4D86-B3EE-83402E149E0A}"/>
                  </a:ext>
                </a:extLst>
              </p14:cNvPr>
              <p14:cNvContentPartPr/>
              <p14:nvPr/>
            </p14:nvContentPartPr>
            <p14:xfrm>
              <a:off x="4123511" y="1326374"/>
              <a:ext cx="1308240" cy="2772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9A1E6F60-2362-4D86-B3EE-83402E149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7871" y="1290265"/>
                <a:ext cx="1379880" cy="1003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C649AB6-2400-4057-BF5F-F6F2E847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6E13154E-546D-4DDF-8871-949108F13FB2}"/>
              </a:ext>
            </a:extLst>
          </p:cNvPr>
          <p:cNvSpPr/>
          <p:nvPr/>
        </p:nvSpPr>
        <p:spPr>
          <a:xfrm>
            <a:off x="2976282" y="2232212"/>
            <a:ext cx="6974542" cy="358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2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8198108-0194-4D5F-9DBD-5DD15FAD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A15A1FD4-4412-4D61-82AE-E0BDD2403EE0}"/>
                  </a:ext>
                </a:extLst>
              </p14:cNvPr>
              <p14:cNvContentPartPr/>
              <p14:nvPr/>
            </p14:nvContentPartPr>
            <p14:xfrm>
              <a:off x="-439489" y="4738814"/>
              <a:ext cx="360" cy="3960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A15A1FD4-4412-4D61-82AE-E0BDD2403E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5489" y="470281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3939B90D-A09E-42F2-828D-0BA9072BC1FC}"/>
                  </a:ext>
                </a:extLst>
              </p14:cNvPr>
              <p14:cNvContentPartPr/>
              <p14:nvPr/>
            </p14:nvContentPartPr>
            <p14:xfrm>
              <a:off x="5306831" y="2868614"/>
              <a:ext cx="1102320" cy="29160"/>
            </p14:xfrm>
          </p:contentPart>
        </mc:Choice>
        <mc:Fallback xmlns=""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3939B90D-A09E-42F2-828D-0BA9072BC1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1191" y="2832614"/>
                <a:ext cx="117396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53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CEF87E4-5C09-465B-AD15-CD33524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C2320C3-4A51-45F0-B97F-51CCE406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D096D4F-3BC1-4ABA-8A3C-F11724B9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B33D5780-DC5C-4C7A-BEB8-1FC643AE3A21}"/>
              </a:ext>
            </a:extLst>
          </p:cNvPr>
          <p:cNvSpPr/>
          <p:nvPr/>
        </p:nvSpPr>
        <p:spPr>
          <a:xfrm>
            <a:off x="4518211" y="3818965"/>
            <a:ext cx="6974542" cy="537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8E03A6A-7BB8-46FC-8F0A-733C1790633E}"/>
              </a:ext>
            </a:extLst>
          </p:cNvPr>
          <p:cNvSpPr/>
          <p:nvPr/>
        </p:nvSpPr>
        <p:spPr>
          <a:xfrm>
            <a:off x="2026023" y="645458"/>
            <a:ext cx="1532965" cy="358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0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C1FA-D969-4762-B4E5-76431FF9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8E0883-2480-4313-9DFF-63683664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90529" cy="4351338"/>
          </a:xfrm>
        </p:spPr>
        <p:txBody>
          <a:bodyPr>
            <a:normAutofit/>
          </a:bodyPr>
          <a:lstStyle/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receives</a:t>
            </a:r>
            <a:r>
              <a:rPr lang="da-DK" sz="3200" dirty="0"/>
              <a:t> HTTP </a:t>
            </a:r>
            <a:r>
              <a:rPr lang="da-DK" sz="3200" dirty="0" err="1"/>
              <a:t>Requests</a:t>
            </a:r>
            <a:r>
              <a:rPr lang="da-DK" sz="3200" dirty="0"/>
              <a:t> (GET/POST plus URL)</a:t>
            </a:r>
          </a:p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invokes</a:t>
            </a:r>
            <a:r>
              <a:rPr lang="da-DK" sz="3200" dirty="0"/>
              <a:t> </a:t>
            </a:r>
            <a:r>
              <a:rPr lang="da-DK" sz="3200" b="1" dirty="0"/>
              <a:t>controller</a:t>
            </a:r>
            <a:r>
              <a:rPr lang="da-DK" sz="3200" dirty="0"/>
              <a:t> matching the URL</a:t>
            </a:r>
          </a:p>
          <a:p>
            <a:r>
              <a:rPr lang="da-DK" sz="3200" b="1" dirty="0"/>
              <a:t>Controller</a:t>
            </a:r>
            <a:r>
              <a:rPr lang="da-DK" sz="3200" dirty="0"/>
              <a:t> ”</a:t>
            </a:r>
            <a:r>
              <a:rPr lang="da-DK" sz="3200" dirty="0" err="1"/>
              <a:t>calculates</a:t>
            </a:r>
            <a:r>
              <a:rPr lang="da-DK" sz="3200" dirty="0"/>
              <a:t>” the HTML </a:t>
            </a:r>
            <a:r>
              <a:rPr lang="da-DK" sz="3200" dirty="0" err="1"/>
              <a:t>which</a:t>
            </a:r>
            <a:r>
              <a:rPr lang="da-DK" sz="3200" dirty="0"/>
              <a:t>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shown</a:t>
            </a:r>
            <a:r>
              <a:rPr lang="da-DK" sz="3200" dirty="0"/>
              <a:t> in the browser (the </a:t>
            </a:r>
            <a:r>
              <a:rPr lang="da-DK" sz="3200" b="1" dirty="0"/>
              <a:t>page</a:t>
            </a:r>
            <a:r>
              <a:rPr lang="da-DK" sz="3200" dirty="0"/>
              <a:t> matching the URL)</a:t>
            </a:r>
          </a:p>
          <a:p>
            <a:r>
              <a:rPr lang="da-DK" sz="3200" b="1" dirty="0"/>
              <a:t>App</a:t>
            </a:r>
            <a:r>
              <a:rPr lang="da-DK" sz="3200" dirty="0"/>
              <a:t> </a:t>
            </a:r>
            <a:r>
              <a:rPr lang="da-DK" sz="3200" dirty="0" err="1"/>
              <a:t>sends</a:t>
            </a:r>
            <a:r>
              <a:rPr lang="da-DK" sz="3200" dirty="0"/>
              <a:t> the HTML – and </a:t>
            </a:r>
            <a:r>
              <a:rPr lang="da-DK" sz="3200" dirty="0" err="1"/>
              <a:t>possibly</a:t>
            </a:r>
            <a:r>
              <a:rPr lang="da-DK" sz="3200" dirty="0"/>
              <a:t> </a:t>
            </a:r>
            <a:r>
              <a:rPr lang="da-DK" sz="3200" dirty="0" err="1"/>
              <a:t>also</a:t>
            </a:r>
            <a:r>
              <a:rPr lang="da-DK" sz="3200" dirty="0"/>
              <a:t> CSS – back to the browser, in the form of HTTP </a:t>
            </a:r>
            <a:r>
              <a:rPr lang="da-DK" sz="3200" dirty="0" err="1"/>
              <a:t>Responses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5860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Handles </a:t>
            </a:r>
            <a:r>
              <a:rPr lang="da-DK" sz="3200" b="1" dirty="0"/>
              <a:t>HTTP</a:t>
            </a:r>
            <a:r>
              <a:rPr lang="da-DK" sz="3200" dirty="0"/>
              <a:t> </a:t>
            </a:r>
            <a:r>
              <a:rPr lang="da-DK" sz="3200" dirty="0" err="1"/>
              <a:t>Requests</a:t>
            </a:r>
            <a:r>
              <a:rPr lang="da-DK" sz="3200" dirty="0"/>
              <a:t>/</a:t>
            </a:r>
            <a:r>
              <a:rPr lang="da-DK" sz="3200" dirty="0" err="1"/>
              <a:t>Responses</a:t>
            </a:r>
            <a:endParaRPr lang="da-DK" sz="3200" dirty="0"/>
          </a:p>
          <a:p>
            <a:r>
              <a:rPr lang="da-DK" sz="3200" dirty="0"/>
              <a:t>Is </a:t>
            </a:r>
            <a:r>
              <a:rPr lang="da-DK" sz="3200" b="1" dirty="0"/>
              <a:t>page-</a:t>
            </a:r>
            <a:r>
              <a:rPr lang="da-DK" sz="3200" b="1" dirty="0" err="1"/>
              <a:t>centric</a:t>
            </a:r>
            <a:r>
              <a:rPr lang="da-DK" sz="3200" dirty="0"/>
              <a:t>: matches a URL with a page (i.e. a </a:t>
            </a:r>
            <a:r>
              <a:rPr lang="da-DK" sz="3200" dirty="0" err="1"/>
              <a:t>Razor</a:t>
            </a:r>
            <a:r>
              <a:rPr lang="da-DK" sz="3200" dirty="0"/>
              <a:t> Page)</a:t>
            </a:r>
          </a:p>
          <a:p>
            <a:r>
              <a:rPr lang="da-DK" sz="3200" u="sng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write</a:t>
            </a:r>
            <a:r>
              <a:rPr lang="da-DK" sz="3200" dirty="0"/>
              <a:t> </a:t>
            </a:r>
          </a:p>
          <a:p>
            <a:pPr lvl="1"/>
            <a:r>
              <a:rPr lang="da-DK" sz="2800" dirty="0"/>
              <a:t>Page </a:t>
            </a:r>
            <a:r>
              <a:rPr lang="da-DK" sz="2800" b="1" dirty="0"/>
              <a:t>layout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/>
              <a:t>Page </a:t>
            </a:r>
            <a:r>
              <a:rPr lang="da-DK" sz="2800" b="1" dirty="0"/>
              <a:t>controller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  <a:p>
            <a:pPr lvl="1"/>
            <a:r>
              <a:rPr lang="da-DK" sz="2800" dirty="0"/>
              <a:t>Assisting </a:t>
            </a:r>
            <a:r>
              <a:rPr lang="da-DK" sz="2800" b="1" dirty="0"/>
              <a:t>services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7404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BA9C-9213-4B54-817D-064DFBE8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F7B7E4-8AFC-4E66-BD32-69DF431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da-DK" sz="3200" dirty="0" err="1"/>
              <a:t>Example</a:t>
            </a:r>
            <a:r>
              <a:rPr lang="da-DK" sz="3200" dirty="0"/>
              <a:t>: A page </a:t>
            </a:r>
            <a:r>
              <a:rPr lang="da-DK" sz="3200" dirty="0" err="1"/>
              <a:t>named</a:t>
            </a:r>
            <a:r>
              <a:rPr lang="da-DK" sz="3200" dirty="0"/>
              <a:t> </a:t>
            </a:r>
            <a:r>
              <a:rPr lang="da-DK" sz="3200" b="1" dirty="0" err="1"/>
              <a:t>ViewMessage</a:t>
            </a:r>
            <a:endParaRPr lang="da-DK" sz="3200" b="1" dirty="0"/>
          </a:p>
          <a:p>
            <a:r>
              <a:rPr lang="da-DK" sz="3200" dirty="0"/>
              <a:t>Layout </a:t>
            </a:r>
            <a:r>
              <a:rPr lang="da-DK" sz="3200" dirty="0" err="1"/>
              <a:t>code</a:t>
            </a:r>
            <a:endParaRPr lang="da-DK" sz="32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in </a:t>
            </a:r>
            <a:r>
              <a:rPr lang="da-DK" sz="2800" b="1" dirty="0" err="1"/>
              <a:t>ViewMessage.cshtml</a:t>
            </a:r>
            <a:endParaRPr lang="da-DK" sz="2800" b="1" dirty="0"/>
          </a:p>
          <a:p>
            <a:pPr lvl="1"/>
            <a:r>
              <a:rPr lang="da-DK" sz="2800" dirty="0"/>
              <a:t>A mix of HTML, C# and ASP ”</a:t>
            </a:r>
            <a:r>
              <a:rPr lang="da-DK" sz="2800" dirty="0" err="1"/>
              <a:t>helper</a:t>
            </a:r>
            <a:r>
              <a:rPr lang="da-DK" sz="2800" dirty="0"/>
              <a:t> tags”</a:t>
            </a:r>
          </a:p>
          <a:p>
            <a:pPr lvl="1"/>
            <a:r>
              <a:rPr lang="da-DK" sz="2800" dirty="0" err="1"/>
              <a:t>Often</a:t>
            </a:r>
            <a:r>
              <a:rPr lang="da-DK" sz="2800" dirty="0"/>
              <a:t> referred to as </a:t>
            </a:r>
            <a:r>
              <a:rPr lang="da-DK" sz="2800" b="1" dirty="0"/>
              <a:t>page layout </a:t>
            </a:r>
            <a:r>
              <a:rPr lang="da-DK" sz="2800" dirty="0" err="1"/>
              <a:t>code</a:t>
            </a:r>
            <a:endParaRPr lang="da-DK" sz="2800" dirty="0"/>
          </a:p>
          <a:p>
            <a:r>
              <a:rPr lang="da-DK" sz="3200" dirty="0"/>
              <a:t>Controller </a:t>
            </a:r>
            <a:r>
              <a:rPr lang="da-DK" sz="3200" dirty="0" err="1"/>
              <a:t>code</a:t>
            </a:r>
            <a:endParaRPr lang="da-DK" sz="3200" dirty="0"/>
          </a:p>
          <a:p>
            <a:pPr lvl="1"/>
            <a:r>
              <a:rPr lang="da-DK" sz="2800" dirty="0" err="1"/>
              <a:t>Written</a:t>
            </a:r>
            <a:r>
              <a:rPr lang="da-DK" sz="2800" dirty="0"/>
              <a:t> in </a:t>
            </a:r>
            <a:r>
              <a:rPr lang="da-DK" sz="2800" b="1" dirty="0" err="1"/>
              <a:t>ViewMessage.cshtml.cs</a:t>
            </a:r>
            <a:endParaRPr lang="da-DK" sz="2800" b="1" dirty="0"/>
          </a:p>
          <a:p>
            <a:pPr lvl="1"/>
            <a:r>
              <a:rPr lang="da-DK" sz="2800" dirty="0"/>
              <a:t>Pure C# (!)</a:t>
            </a:r>
          </a:p>
          <a:p>
            <a:pPr lvl="1"/>
            <a:r>
              <a:rPr lang="da-DK" sz="2800" dirty="0" err="1"/>
              <a:t>Often</a:t>
            </a:r>
            <a:r>
              <a:rPr lang="da-DK" sz="2800" dirty="0"/>
              <a:t> referred to as </a:t>
            </a:r>
            <a:r>
              <a:rPr lang="da-DK" sz="2800" b="1" dirty="0"/>
              <a:t>page model</a:t>
            </a:r>
            <a:r>
              <a:rPr lang="da-DK" sz="2800" dirty="0"/>
              <a:t> </a:t>
            </a:r>
            <a:r>
              <a:rPr lang="da-DK" sz="2800" dirty="0" err="1"/>
              <a:t>code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22823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51" y="676081"/>
            <a:ext cx="7036905" cy="56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1462</Words>
  <Application>Microsoft Office PowerPoint</Application>
  <PresentationFormat>Widescreen</PresentationFormat>
  <Paragraphs>384</Paragraphs>
  <Slides>58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Cascadia Mono</vt:lpstr>
      <vt:lpstr>Office-tema</vt:lpstr>
      <vt:lpstr>Razor Pages </vt:lpstr>
      <vt:lpstr>PowerPoint-præsentation</vt:lpstr>
      <vt:lpstr>PowerPoint-præsentation</vt:lpstr>
      <vt:lpstr>HTTP Request</vt:lpstr>
      <vt:lpstr>HTTP Response</vt:lpstr>
      <vt:lpstr>Web App</vt:lpstr>
      <vt:lpstr>Razor Pages Web App</vt:lpstr>
      <vt:lpstr>Razor Pages Web App</vt:lpstr>
      <vt:lpstr>PowerPoint-præsentation</vt:lpstr>
      <vt:lpstr>Razor Pages Web App</vt:lpstr>
      <vt:lpstr>Razor Pages Web App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 App with Domain Class</vt:lpstr>
      <vt:lpstr>Web App with Domain Class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</dc:creator>
  <cp:lastModifiedBy>Per Storgård Laursen</cp:lastModifiedBy>
  <cp:revision>38</cp:revision>
  <dcterms:created xsi:type="dcterms:W3CDTF">2023-05-01T13:26:44Z</dcterms:created>
  <dcterms:modified xsi:type="dcterms:W3CDTF">2025-08-19T08:50:55Z</dcterms:modified>
</cp:coreProperties>
</file>