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19" r:id="rId4"/>
    <p:sldId id="321" r:id="rId5"/>
    <p:sldId id="322" r:id="rId6"/>
    <p:sldId id="323" r:id="rId7"/>
    <p:sldId id="324" r:id="rId8"/>
    <p:sldId id="332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3" r:id="rId17"/>
    <p:sldId id="334" r:id="rId18"/>
    <p:sldId id="336" r:id="rId19"/>
    <p:sldId id="337" r:id="rId20"/>
    <p:sldId id="338" r:id="rId21"/>
    <p:sldId id="335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0A9E-F6A9-6346-8FE5-61542091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4DF524-1BD3-207C-5556-1F3822B6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DC94A-AEF3-6939-1860-6F7AE766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70442C-D5F2-0B20-1BE5-22494C8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F78E31-57DD-F7B0-A087-982E5EA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BD9-959E-6269-8666-F43E27EB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448163A-FD8C-1E09-4997-F96783AB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6BAC8-1EBF-6A6A-2C3E-D329EDB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4BE11-312A-2DDD-7A96-C09934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020C9F-81A6-08B8-3A8C-30C61AF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6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CC77B-9F9A-0E0F-5ABF-3BADE91C8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78669F-F4FD-99A6-3E6B-04162B7E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155EA-23BD-FE35-DDB7-3ED7D96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B6CD4-B49B-35B6-F6C0-FA3C406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41398-2484-31ED-F95C-7C5E6C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27BA9-7BFB-4204-E3A4-6DB19D7F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8F67F-AF3E-B8A2-FE75-0F97F85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2C2A7-0353-E578-4EEB-BDFE9A4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70D8D8-F755-FA0C-1A24-8629D9B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B0EA3-5D1E-15DC-9B53-55FE20F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37AB1-D1CE-B0DD-B2F0-FFCABF3E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87C616-2213-1DD0-60D3-BEB8CDE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0D5CE5-232F-CEBB-8BCF-E67DC28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BA936F-7AD0-0086-AF8A-92E3F6E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E01DA-485E-5E7F-A4C0-2D30A465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05C1-B94B-D6CD-5FA2-30FBBB1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922C2-22F9-3653-E518-4ED0A2AC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6B4D76-AEF3-C588-0BF7-13B16CAF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3D5BF3-ED55-A65C-6484-1F2CC0A0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E2799-B89A-7BA9-CECC-8ED9538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3F3278-9608-C95D-C5B9-37019312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7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8BA9-A6C7-9DF0-2B35-087D4EE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579C53-3F3D-8568-4FF6-5B62C50E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83D47B-298E-080D-C000-07139A24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80B5D8-1E00-1367-97D5-BAA21E00E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15BBB7-2CA8-A1CC-B73D-F6DA91A6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30E496-C175-5DA5-9B2C-236E27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AF2DC5A-F29F-8930-4A98-F9728044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6DD3CB1-D86B-2285-AF1C-42A1641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75C0-3433-7954-6469-3C7FF8FF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44987-4960-1909-282A-6B84C1E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B3079C-80E5-6F6A-3CE6-E455EC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341520-F15D-0B4A-CA63-11FE244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1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9AFA26-86D4-1DFD-EA73-0762FA2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AC61F6-23B3-AA1A-44B9-D57A0CE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B9E275-23F1-636B-DA49-4564552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47DC-FB66-9F41-CA24-AE49629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5B9A2-A80B-527C-3392-2C183652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E8BF21-A7FF-E35F-D42C-891E136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655DAC-26A7-B2D7-36DE-3E21C4D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C984AC-C497-EC11-CA67-9671B4D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45737E-D175-BECE-4A7D-652AE30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E367-E282-CCDD-738B-2320A72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2B133-FA56-176C-F5BE-E4C93444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A1BD60-2D82-1A22-8663-E83B81B1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EFB134-BC86-97EE-2F72-C7AF1B5E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136ACC-DD31-AA8B-EEE0-1B784AE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903C5B-0E7A-CD14-6777-1A670899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BE5DC55-279A-B417-2004-9BF07E3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39B393-A4DD-C281-B152-CCBCA48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F704C-9DCC-94E3-A37D-050A0140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1CD-0693-4F79-82AD-7B93EDBB9C36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8C0AD6-3802-EFB6-AEAD-EBA3EB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ABE2AA-028A-7935-53AC-FCCD8EF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AECB-76A0-EA9D-07F4-ED88D3F4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12000" b="1" dirty="0" err="1"/>
              <a:t>Razor</a:t>
            </a:r>
            <a:r>
              <a:rPr lang="da-DK" sz="12000" b="1" dirty="0"/>
              <a:t> Pages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C45C05-6107-08D4-B2F2-48A33A31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6000" i="1"/>
              <a:t>user/admin concept</a:t>
            </a:r>
            <a:endParaRPr lang="da-DK" sz="6000" i="1" dirty="0"/>
          </a:p>
        </p:txBody>
      </p:sp>
    </p:spTree>
    <p:extLst>
      <p:ext uri="{BB962C8B-B14F-4D97-AF65-F5344CB8AC3E}">
        <p14:creationId xmlns:p14="http://schemas.microsoft.com/office/powerpoint/2010/main" val="4194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6092E5C-7518-2D9E-40DC-4E0931BC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47" y="1624288"/>
            <a:ext cx="7907305" cy="49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07510" cy="4351338"/>
          </a:xfrm>
        </p:spPr>
        <p:txBody>
          <a:bodyPr/>
          <a:lstStyle/>
          <a:p>
            <a:r>
              <a:rPr lang="da-DK"/>
              <a:t>The log-in page and log-out page can e.g. be placed in a separate folder uner </a:t>
            </a:r>
            <a:r>
              <a:rPr lang="da-DK" b="1"/>
              <a:t>Pages</a:t>
            </a:r>
            <a:r>
              <a:rPr lang="da-DK"/>
              <a:t>.</a:t>
            </a:r>
          </a:p>
          <a:p>
            <a:r>
              <a:rPr lang="da-DK" b="1"/>
              <a:t>NB</a:t>
            </a:r>
            <a:r>
              <a:rPr lang="da-DK"/>
              <a:t>: The path to the log-in page is important, since we need it later for configuration purposes (see next slide).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0015FBF-A560-A00C-09E9-7C99045F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29" y="2582992"/>
            <a:ext cx="5082685" cy="2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4351338"/>
          </a:xfrm>
        </p:spPr>
        <p:txBody>
          <a:bodyPr/>
          <a:lstStyle/>
          <a:p>
            <a:r>
              <a:rPr lang="da-DK"/>
              <a:t>A couple of additions to </a:t>
            </a:r>
            <a:r>
              <a:rPr lang="da-DK" b="1"/>
              <a:t>Program.cs </a:t>
            </a:r>
            <a:r>
              <a:rPr lang="da-DK"/>
              <a:t>are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/>
              <a:t>Cookie-based authentication </a:t>
            </a:r>
            <a:r>
              <a:rPr lang="da-DK" u="sng"/>
              <a:t>definitions</a:t>
            </a:r>
            <a:r>
              <a:rPr lang="da-DK"/>
              <a:t>, just before </a:t>
            </a:r>
            <a:r>
              <a:rPr lang="da-DK" b="1"/>
              <a:t>builder.Build()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/>
              <a:t>Cookie-based authentication </a:t>
            </a:r>
            <a:r>
              <a:rPr lang="da-DK" u="sng"/>
              <a:t>enabled</a:t>
            </a:r>
            <a:r>
              <a:rPr lang="da-DK"/>
              <a:t>, just before </a:t>
            </a:r>
            <a:r>
              <a:rPr lang="da-DK" b="1"/>
              <a:t>app.UseAuthorization()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69BE564-85DA-252F-EE81-6823F0AC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91" y="1158941"/>
            <a:ext cx="5393048" cy="231028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C331E486-01BE-98D6-D522-6025E551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89" y="4001294"/>
            <a:ext cx="5393049" cy="5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7297" cy="4351338"/>
          </a:xfrm>
        </p:spPr>
        <p:txBody>
          <a:bodyPr/>
          <a:lstStyle/>
          <a:p>
            <a:r>
              <a:rPr lang="da-DK"/>
              <a:t>No UI needed (perhaps an ”are you sure” warning)</a:t>
            </a:r>
          </a:p>
          <a:p>
            <a:r>
              <a:rPr lang="da-DK"/>
              <a:t>Still need a Page for log-out, but only for executing the programmatic log-out logic</a:t>
            </a:r>
          </a:p>
          <a:p>
            <a:r>
              <a:rPr lang="da-DK"/>
              <a:t>No code added to </a:t>
            </a:r>
            <a:r>
              <a:rPr lang="da-DK" b="1"/>
              <a:t>.cshtml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841AA1A-BFF0-D2B9-B861-27A9D5EA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10" y="2139877"/>
            <a:ext cx="6363081" cy="23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16" y="1525013"/>
            <a:ext cx="4759967" cy="38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5AD8-C925-5B95-206F-945A1897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1962FB-C8B0-5336-D0A6-F80557D3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1465" cy="1961482"/>
          </a:xfrm>
        </p:spPr>
        <p:txBody>
          <a:bodyPr/>
          <a:lstStyle/>
          <a:p>
            <a:r>
              <a:rPr lang="da-DK"/>
              <a:t>If we ”shut down” the app by closing the browser, the ”session cookie” may remain…</a:t>
            </a:r>
          </a:p>
          <a:p>
            <a:r>
              <a:rPr lang="da-DK"/>
              <a:t>We can force a Log-out at startup, by adding code to </a:t>
            </a:r>
            <a:r>
              <a:rPr lang="da-DK" b="1"/>
              <a:t>OnGet</a:t>
            </a:r>
            <a:r>
              <a:rPr lang="da-DK"/>
              <a:t> in </a:t>
            </a:r>
            <a:r>
              <a:rPr lang="da-DK" b="1"/>
              <a:t>Index.cshtml.cs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1D9911E-03FC-A94A-22A8-C683B69B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5121"/>
            <a:ext cx="8813037" cy="18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999D-4E79-726C-E3B0-E28ED17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Navigating to Login/Logout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A6BD4B-0648-E931-6B9E-D63B799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057" cy="1047082"/>
          </a:xfrm>
        </p:spPr>
        <p:txBody>
          <a:bodyPr>
            <a:normAutofit/>
          </a:bodyPr>
          <a:lstStyle/>
          <a:p>
            <a:r>
              <a:rPr lang="da-DK"/>
              <a:t>Typical approach is to add Login/Logout buttons to navigation bar (in </a:t>
            </a:r>
            <a:r>
              <a:rPr lang="da-DK" b="1"/>
              <a:t>Pages/Shared/_Layout.cshtml</a:t>
            </a:r>
            <a:r>
              <a:rPr lang="da-DK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819DE9-64A2-6FB5-0A29-D2FA0AF6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63" y="3209167"/>
            <a:ext cx="7262874" cy="32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999D-4E79-726C-E3B0-E28ED17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Navigating to Login/Logout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FF6AAA3-406B-E5B8-020C-E36B6A5F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9" y="1777725"/>
            <a:ext cx="10908265" cy="89338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60E8B097-02AE-FF6B-B64E-AB9D0F6B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39" y="3024187"/>
            <a:ext cx="10908265" cy="7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0D89E-BFDB-A504-B4FA-162BD3D7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C3B12B-DCBB-7CF6-64BF-29108B5F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Levels of page access restriction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b="1"/>
              <a:t>None</a:t>
            </a:r>
            <a:r>
              <a:rPr lang="da-DK"/>
              <a:t>, can be accessed without even logging in (default)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Require that a </a:t>
            </a:r>
            <a:r>
              <a:rPr lang="da-DK" b="1"/>
              <a:t>user is logged in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Require that a </a:t>
            </a:r>
            <a:r>
              <a:rPr lang="da-DK" b="1"/>
              <a:t>user with a certain role is logged in</a:t>
            </a:r>
          </a:p>
          <a:p>
            <a:r>
              <a:rPr lang="da-DK" b="1"/>
              <a:t>Level </a:t>
            </a:r>
            <a:r>
              <a:rPr lang="da-DK"/>
              <a:t>1: default, no action required</a:t>
            </a:r>
          </a:p>
          <a:p>
            <a:r>
              <a:rPr lang="da-DK" b="1"/>
              <a:t>Level 2</a:t>
            </a:r>
            <a:r>
              <a:rPr lang="da-DK"/>
              <a:t>: typically managed by options configuration (in </a:t>
            </a:r>
            <a:r>
              <a:rPr lang="da-DK" b="1"/>
              <a:t>Program.cs</a:t>
            </a:r>
            <a:r>
              <a:rPr lang="da-DK"/>
              <a:t>)</a:t>
            </a:r>
          </a:p>
          <a:p>
            <a:r>
              <a:rPr lang="da-DK" b="1"/>
              <a:t>Level 3</a:t>
            </a:r>
            <a:r>
              <a:rPr lang="da-DK"/>
              <a:t>: typically managed with </a:t>
            </a:r>
            <a:r>
              <a:rPr lang="da-DK" i="1"/>
              <a:t>per-page</a:t>
            </a:r>
            <a:r>
              <a:rPr lang="da-DK"/>
              <a:t> </a:t>
            </a:r>
            <a:r>
              <a:rPr lang="da-DK" b="1"/>
              <a:t>Authorize</a:t>
            </a:r>
            <a:r>
              <a:rPr lang="da-DK"/>
              <a:t> annotation on specific </a:t>
            </a:r>
            <a:r>
              <a:rPr lang="da-DK" b="1"/>
              <a:t>PageModel</a:t>
            </a:r>
            <a:r>
              <a:rPr lang="da-DK"/>
              <a:t> classes </a:t>
            </a:r>
          </a:p>
        </p:txBody>
      </p:sp>
    </p:spTree>
    <p:extLst>
      <p:ext uri="{BB962C8B-B14F-4D97-AF65-F5344CB8AC3E}">
        <p14:creationId xmlns:p14="http://schemas.microsoft.com/office/powerpoint/2010/main" val="22560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F13CD-1CCF-98F5-6499-660EB46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 – level 2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33D8752-34AA-FC63-E169-97662B25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75" y="1831497"/>
            <a:ext cx="5170049" cy="75864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74DB5E5-786C-7B00-51BC-A6BFF08C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9" y="3636997"/>
            <a:ext cx="7239001" cy="2516562"/>
          </a:xfrm>
          <a:prstGeom prst="rect">
            <a:avLst/>
          </a:prstGeom>
        </p:spPr>
      </p:pic>
      <p:sp>
        <p:nvSpPr>
          <p:cNvPr id="8" name="Pil: nedad 7">
            <a:extLst>
              <a:ext uri="{FF2B5EF4-FFF2-40B4-BE49-F238E27FC236}">
                <a16:creationId xmlns:a16="http://schemas.microsoft.com/office/drawing/2014/main" id="{E1B5C3EB-D2FC-CA4F-3288-F1F075EAA627}"/>
              </a:ext>
            </a:extLst>
          </p:cNvPr>
          <p:cNvSpPr/>
          <p:nvPr/>
        </p:nvSpPr>
        <p:spPr>
          <a:xfrm>
            <a:off x="5793815" y="2739276"/>
            <a:ext cx="604367" cy="689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9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Goals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6653" cy="4351338"/>
          </a:xfrm>
        </p:spPr>
        <p:txBody>
          <a:bodyPr/>
          <a:lstStyle/>
          <a:p>
            <a:r>
              <a:rPr lang="da-DK"/>
              <a:t>Access to certain parts (i.e. Pages) is restricted based on the privileges of the current user</a:t>
            </a:r>
          </a:p>
          <a:p>
            <a:r>
              <a:rPr lang="da-DK"/>
              <a:t>Current user identifies by </a:t>
            </a:r>
            <a:r>
              <a:rPr lang="da-DK" b="1"/>
              <a:t>logging in</a:t>
            </a:r>
            <a:r>
              <a:rPr lang="da-DK"/>
              <a:t> to the App, with a</a:t>
            </a:r>
          </a:p>
          <a:p>
            <a:pPr lvl="1"/>
            <a:r>
              <a:rPr lang="da-DK"/>
              <a:t>User name</a:t>
            </a:r>
          </a:p>
          <a:p>
            <a:pPr lvl="1"/>
            <a:r>
              <a:rPr lang="da-DK"/>
              <a:t>Password</a:t>
            </a:r>
          </a:p>
          <a:p>
            <a:r>
              <a:rPr lang="da-DK"/>
              <a:t>Users can be </a:t>
            </a:r>
            <a:r>
              <a:rPr lang="da-DK" b="1"/>
              <a:t>created</a:t>
            </a:r>
            <a:r>
              <a:rPr lang="da-DK"/>
              <a:t> by a user with such privileges</a:t>
            </a:r>
          </a:p>
          <a:p>
            <a:r>
              <a:rPr lang="da-DK"/>
              <a:t>Privileges can be </a:t>
            </a:r>
            <a:r>
              <a:rPr lang="da-DK" b="1"/>
              <a:t>role-based</a:t>
            </a:r>
            <a:r>
              <a:rPr lang="da-DK"/>
              <a:t>, i.e. user is also assigned a role.</a:t>
            </a:r>
          </a:p>
        </p:txBody>
      </p:sp>
    </p:spTree>
    <p:extLst>
      <p:ext uri="{BB962C8B-B14F-4D97-AF65-F5344CB8AC3E}">
        <p14:creationId xmlns:p14="http://schemas.microsoft.com/office/powerpoint/2010/main" val="26783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F13CD-1CCF-98F5-6499-660EB46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 – level 3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11F8159-1C18-A1C2-89CC-9E575117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18" y="2355127"/>
            <a:ext cx="8019964" cy="22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AD33E-6390-FA87-0B30-9731526B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309C5D-2E43-1278-C82F-7C399637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a-DK"/>
              <a:t>Can also use </a:t>
            </a:r>
            <a:r>
              <a:rPr lang="da-DK" b="1"/>
              <a:t>User</a:t>
            </a:r>
            <a:r>
              <a:rPr lang="da-DK"/>
              <a:t> information to show/hide UI navigation elements based on roles </a:t>
            </a:r>
          </a:p>
          <a:p>
            <a:r>
              <a:rPr lang="da-DK" b="1"/>
              <a:t>NB</a:t>
            </a:r>
            <a:r>
              <a:rPr lang="da-DK"/>
              <a:t>: possible to circumvent if full Page URL is known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9D88B7B-3A1F-D855-5837-59A90CF0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8" y="3910976"/>
            <a:ext cx="9115504" cy="18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16" y="1525013"/>
            <a:ext cx="4759967" cy="38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AD33E-6390-FA87-0B30-9731526B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309C5D-2E43-1278-C82F-7C399637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a-DK"/>
              <a:t>Need to add a Page for handling ”access denied”</a:t>
            </a:r>
          </a:p>
          <a:p>
            <a:r>
              <a:rPr lang="da-DK" b="1"/>
              <a:t>NB</a:t>
            </a:r>
            <a:r>
              <a:rPr lang="da-DK"/>
              <a:t>: Page name (</a:t>
            </a:r>
            <a:r>
              <a:rPr lang="da-DK" b="1"/>
              <a:t>AccessDenied</a:t>
            </a:r>
            <a:r>
              <a:rPr lang="da-DK"/>
              <a:t>) and placement (</a:t>
            </a:r>
            <a:r>
              <a:rPr lang="da-DK" b="1"/>
              <a:t>Pages/Account</a:t>
            </a:r>
            <a:r>
              <a:rPr lang="da-DK"/>
              <a:t>) is important (is assumed by framework)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7A1ACAE-8D8C-869E-4319-9C759613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55" y="3752311"/>
            <a:ext cx="8253089" cy="24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769A-D863-E626-15B8-004F97C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Password encryption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AE1015-3422-76D6-C1A7-31E9B93E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Storing password as plain text in a DB/file is a potential security risk</a:t>
            </a:r>
          </a:p>
          <a:p>
            <a:r>
              <a:rPr lang="da-DK"/>
              <a:t>Passwords can be </a:t>
            </a:r>
            <a:r>
              <a:rPr lang="da-DK" u="sng"/>
              <a:t>encrypted</a:t>
            </a:r>
            <a:r>
              <a:rPr lang="da-DK"/>
              <a:t> using the class </a:t>
            </a:r>
            <a:r>
              <a:rPr lang="da-DK" b="1"/>
              <a:t>PasswordHasher</a:t>
            </a:r>
            <a:r>
              <a:rPr lang="da-DK"/>
              <a:t> (found in </a:t>
            </a:r>
            <a:r>
              <a:rPr lang="da-DK" b="1"/>
              <a:t>Microsoft.AspNetCore.Identity</a:t>
            </a:r>
            <a:r>
              <a:rPr lang="da-DK"/>
              <a:t>)</a:t>
            </a:r>
          </a:p>
          <a:p>
            <a:pPr lvl="1"/>
            <a:r>
              <a:rPr lang="da-DK"/>
              <a:t>When </a:t>
            </a:r>
            <a:r>
              <a:rPr lang="da-DK" u="sng"/>
              <a:t>creating</a:t>
            </a:r>
            <a:r>
              <a:rPr lang="da-DK"/>
              <a:t> a new </a:t>
            </a:r>
            <a:r>
              <a:rPr lang="da-DK" b="1"/>
              <a:t>User</a:t>
            </a:r>
            <a:r>
              <a:rPr lang="da-DK"/>
              <a:t>, use </a:t>
            </a:r>
            <a:r>
              <a:rPr lang="da-DK" b="1"/>
              <a:t>HashPassword</a:t>
            </a:r>
            <a:r>
              <a:rPr lang="da-DK"/>
              <a:t> to encrypt password</a:t>
            </a:r>
          </a:p>
          <a:p>
            <a:pPr lvl="1"/>
            <a:r>
              <a:rPr lang="da-DK"/>
              <a:t>When </a:t>
            </a:r>
            <a:r>
              <a:rPr lang="da-DK" u="sng"/>
              <a:t>verifying</a:t>
            </a:r>
            <a:r>
              <a:rPr lang="da-DK"/>
              <a:t> an entered password, use </a:t>
            </a:r>
            <a:r>
              <a:rPr lang="da-DK" b="1"/>
              <a:t>VerifyHashedPassword</a:t>
            </a:r>
            <a:r>
              <a:rPr lang="da-DK"/>
              <a:t> to see if entered password encrypts to stored encrypted password</a:t>
            </a:r>
          </a:p>
          <a:p>
            <a:r>
              <a:rPr lang="da-DK"/>
              <a:t>Can e.g. be implemented by updating </a:t>
            </a:r>
            <a:r>
              <a:rPr lang="da-DK" b="1"/>
              <a:t>UserDataService</a:t>
            </a:r>
          </a:p>
        </p:txBody>
      </p:sp>
    </p:spTree>
    <p:extLst>
      <p:ext uri="{BB962C8B-B14F-4D97-AF65-F5344CB8AC3E}">
        <p14:creationId xmlns:p14="http://schemas.microsoft.com/office/powerpoint/2010/main" val="21851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B6337-765A-CECF-42F4-060E1341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Password encryption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DCF1EAA-C7F7-42F4-4BF8-F434B809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9" y="2402244"/>
            <a:ext cx="5184218" cy="240829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36BCBBF-103F-6794-8029-906B60AB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18" y="1891530"/>
            <a:ext cx="5176937" cy="34297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D88A3A87-8484-EAB9-E0FF-F76F15B5C158}"/>
              </a:ext>
            </a:extLst>
          </p:cNvPr>
          <p:cNvSpPr/>
          <p:nvPr/>
        </p:nvSpPr>
        <p:spPr>
          <a:xfrm>
            <a:off x="5655152" y="3374846"/>
            <a:ext cx="867306" cy="463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4DFA3-9E47-B2A9-57E4-4123770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class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0C74B75-1C0A-931D-080A-8543A1CE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801123"/>
            <a:ext cx="8677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2F13B-48C2-2489-3B1A-04F167F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202EA2-2AAB-1DA0-C96E-CDED45DE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 </a:t>
            </a:r>
            <a:r>
              <a:rPr lang="da-DK" b="1"/>
              <a:t>User</a:t>
            </a:r>
            <a:r>
              <a:rPr lang="da-DK"/>
              <a:t> is ”just another class”, so we can use typical structures for CRUD (CRUD pages, User data service)</a:t>
            </a:r>
          </a:p>
          <a:p>
            <a:r>
              <a:rPr lang="da-DK"/>
              <a:t>Access to CRUD-functionality for </a:t>
            </a:r>
            <a:r>
              <a:rPr lang="da-DK" b="1"/>
              <a:t>User</a:t>
            </a:r>
            <a:r>
              <a:rPr lang="da-DK"/>
              <a:t> should be restricted, e.g. only allowed for </a:t>
            </a:r>
            <a:r>
              <a:rPr lang="da-DK" b="1"/>
              <a:t>Users</a:t>
            </a:r>
            <a:r>
              <a:rPr lang="da-DK"/>
              <a:t> with the role </a:t>
            </a:r>
            <a:r>
              <a:rPr lang="da-DK" b="1" i="1"/>
              <a:t>admin</a:t>
            </a:r>
            <a:r>
              <a:rPr lang="da-DK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3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68444" cy="4351338"/>
          </a:xfrm>
        </p:spPr>
        <p:txBody>
          <a:bodyPr/>
          <a:lstStyle/>
          <a:p>
            <a:r>
              <a:rPr lang="da-DK"/>
              <a:t>The </a:t>
            </a:r>
            <a:r>
              <a:rPr lang="da-DK" b="1"/>
              <a:t>Log-in</a:t>
            </a:r>
            <a:r>
              <a:rPr lang="da-DK"/>
              <a:t> process should</a:t>
            </a:r>
          </a:p>
          <a:p>
            <a:pPr lvl="1"/>
            <a:r>
              <a:rPr lang="da-DK"/>
              <a:t>Allow entering of a user name and password</a:t>
            </a:r>
          </a:p>
          <a:p>
            <a:pPr lvl="1"/>
            <a:r>
              <a:rPr lang="da-DK"/>
              <a:t>Verify that the entered user name and password match an existing user</a:t>
            </a:r>
          </a:p>
          <a:p>
            <a:pPr lvl="1"/>
            <a:r>
              <a:rPr lang="da-DK"/>
              <a:t>Perform the ”programmatic” log-in logic</a:t>
            </a:r>
          </a:p>
        </p:txBody>
      </p:sp>
    </p:spTree>
    <p:extLst>
      <p:ext uri="{BB962C8B-B14F-4D97-AF65-F5344CB8AC3E}">
        <p14:creationId xmlns:p14="http://schemas.microsoft.com/office/powerpoint/2010/main" val="39531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8935" cy="4351338"/>
          </a:xfrm>
        </p:spPr>
        <p:txBody>
          <a:bodyPr/>
          <a:lstStyle/>
          <a:p>
            <a:r>
              <a:rPr lang="da-DK"/>
              <a:t>Programmatic log-in uses the </a:t>
            </a:r>
            <a:r>
              <a:rPr lang="da-DK" b="1"/>
              <a:t>Microsoft.AspNetCore.Authentication </a:t>
            </a:r>
            <a:r>
              <a:rPr lang="da-DK"/>
              <a:t>class library</a:t>
            </a:r>
          </a:p>
          <a:p>
            <a:r>
              <a:rPr lang="da-DK"/>
              <a:t>We call </a:t>
            </a:r>
            <a:r>
              <a:rPr lang="da-DK" b="1"/>
              <a:t>SignInAsync</a:t>
            </a:r>
            <a:r>
              <a:rPr lang="da-DK"/>
              <a:t> on the </a:t>
            </a:r>
            <a:r>
              <a:rPr lang="da-DK" b="1"/>
              <a:t>HTTPContext</a:t>
            </a:r>
            <a:r>
              <a:rPr lang="da-DK"/>
              <a:t> property (defined in the </a:t>
            </a:r>
            <a:r>
              <a:rPr lang="da-DK" b="1"/>
              <a:t>PageModel</a:t>
            </a:r>
            <a:r>
              <a:rPr lang="da-DK"/>
              <a:t> base class)</a:t>
            </a:r>
          </a:p>
          <a:p>
            <a:r>
              <a:rPr lang="da-DK"/>
              <a:t>Parameters</a:t>
            </a:r>
          </a:p>
          <a:p>
            <a:pPr lvl="1"/>
            <a:r>
              <a:rPr lang="da-DK"/>
              <a:t>Authentication scheme (</a:t>
            </a:r>
            <a:r>
              <a:rPr lang="da-DK" b="1"/>
              <a:t>string</a:t>
            </a:r>
            <a:r>
              <a:rPr lang="da-DK"/>
              <a:t>)</a:t>
            </a:r>
          </a:p>
          <a:p>
            <a:pPr lvl="1"/>
            <a:r>
              <a:rPr lang="da-DK"/>
              <a:t>Claims principal (</a:t>
            </a:r>
            <a:r>
              <a:rPr lang="da-DK" b="1"/>
              <a:t>ClaimsPrincipal</a:t>
            </a:r>
            <a:r>
              <a:rPr lang="da-DK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5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6258" cy="4351338"/>
          </a:xfrm>
        </p:spPr>
        <p:txBody>
          <a:bodyPr/>
          <a:lstStyle/>
          <a:p>
            <a:r>
              <a:rPr lang="da-DK"/>
              <a:t>A ”claims principal” is a list of </a:t>
            </a:r>
            <a:r>
              <a:rPr lang="da-DK" b="1"/>
              <a:t>Claim</a:t>
            </a:r>
            <a:r>
              <a:rPr lang="da-DK"/>
              <a:t> objects</a:t>
            </a:r>
          </a:p>
          <a:p>
            <a:r>
              <a:rPr lang="da-DK"/>
              <a:t>Each </a:t>
            </a:r>
            <a:r>
              <a:rPr lang="da-DK" b="1"/>
              <a:t>Claim</a:t>
            </a:r>
            <a:r>
              <a:rPr lang="da-DK"/>
              <a:t> object is essentially a statement about a User, e.g.</a:t>
            </a:r>
          </a:p>
          <a:p>
            <a:pPr lvl="1"/>
            <a:r>
              <a:rPr lang="da-DK"/>
              <a:t>The name of the User</a:t>
            </a:r>
          </a:p>
          <a:p>
            <a:pPr lvl="1"/>
            <a:r>
              <a:rPr lang="da-DK"/>
              <a:t>The role of the User</a:t>
            </a:r>
          </a:p>
          <a:p>
            <a:r>
              <a:rPr lang="da-DK" b="1"/>
              <a:t>NB</a:t>
            </a:r>
            <a:r>
              <a:rPr lang="da-DK"/>
              <a:t>: A </a:t>
            </a:r>
            <a:r>
              <a:rPr lang="da-DK" b="1"/>
              <a:t>Claim</a:t>
            </a:r>
            <a:r>
              <a:rPr lang="da-DK"/>
              <a:t> is in practice just a (</a:t>
            </a:r>
            <a:r>
              <a:rPr lang="da-DK" b="1"/>
              <a:t>string, string</a:t>
            </a:r>
            <a:r>
              <a:rPr lang="da-DK"/>
              <a:t>)</a:t>
            </a:r>
            <a:r>
              <a:rPr lang="da-DK" b="1"/>
              <a:t> </a:t>
            </a:r>
            <a:r>
              <a:rPr lang="da-DK"/>
              <a:t>pair, so any sort of claim can be made. However, a number of predefined ”claim types” exist, such as </a:t>
            </a:r>
            <a:r>
              <a:rPr lang="da-DK" b="1"/>
              <a:t>Name</a:t>
            </a:r>
            <a:r>
              <a:rPr lang="da-DK"/>
              <a:t>, </a:t>
            </a:r>
            <a:r>
              <a:rPr lang="da-DK" b="1"/>
              <a:t>Role</a:t>
            </a:r>
            <a:r>
              <a:rPr lang="da-DK"/>
              <a:t>, </a:t>
            </a:r>
            <a:r>
              <a:rPr lang="da-DK" b="1"/>
              <a:t>Country</a:t>
            </a:r>
            <a:r>
              <a:rPr lang="da-DK"/>
              <a:t>, etc..</a:t>
            </a:r>
          </a:p>
          <a:p>
            <a:r>
              <a:rPr lang="da-DK"/>
              <a:t>We only use </a:t>
            </a:r>
            <a:r>
              <a:rPr lang="da-DK" b="1"/>
              <a:t>Name</a:t>
            </a:r>
            <a:r>
              <a:rPr lang="da-DK"/>
              <a:t> and </a:t>
            </a:r>
            <a:r>
              <a:rPr lang="da-DK" b="1"/>
              <a:t>Role</a:t>
            </a:r>
            <a:r>
              <a:rPr lang="da-DK"/>
              <a:t> here </a:t>
            </a:r>
          </a:p>
        </p:txBody>
      </p:sp>
    </p:spTree>
    <p:extLst>
      <p:ext uri="{BB962C8B-B14F-4D97-AF65-F5344CB8AC3E}">
        <p14:creationId xmlns:p14="http://schemas.microsoft.com/office/powerpoint/2010/main" val="24883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AC18AD9-E9FB-1315-22B1-EB6ACEE3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49" y="1573709"/>
            <a:ext cx="4982102" cy="47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7F5947-6BF8-94CC-707B-4DF744B6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72" y="1690688"/>
            <a:ext cx="8130456" cy="46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702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Razor Pages </vt:lpstr>
      <vt:lpstr>Goals</vt:lpstr>
      <vt:lpstr>User class</vt:lpstr>
      <vt:lpstr>User class</vt:lpstr>
      <vt:lpstr>User Log-in</vt:lpstr>
      <vt:lpstr>User Log-in</vt:lpstr>
      <vt:lpstr>User Log-in</vt:lpstr>
      <vt:lpstr>User Log-in</vt:lpstr>
      <vt:lpstr>User Log-in</vt:lpstr>
      <vt:lpstr>User Log-in</vt:lpstr>
      <vt:lpstr>User Log-in</vt:lpstr>
      <vt:lpstr>User Log-in</vt:lpstr>
      <vt:lpstr>User Log-out</vt:lpstr>
      <vt:lpstr>PowerPoint-præsentation</vt:lpstr>
      <vt:lpstr>User Log-out</vt:lpstr>
      <vt:lpstr>Navigating to Login/Logout</vt:lpstr>
      <vt:lpstr>Navigating to Login/Logout</vt:lpstr>
      <vt:lpstr>Restricting Page Access</vt:lpstr>
      <vt:lpstr>Restricting Page Access – level 2</vt:lpstr>
      <vt:lpstr>Restricting Page Access – level 3</vt:lpstr>
      <vt:lpstr>Restricting Page Access</vt:lpstr>
      <vt:lpstr>PowerPoint-præsentation</vt:lpstr>
      <vt:lpstr>Restricting Page Access</vt:lpstr>
      <vt:lpstr>Password encryption</vt:lpstr>
      <vt:lpstr>Password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</dc:creator>
  <cp:lastModifiedBy>Per Storgård Laursen</cp:lastModifiedBy>
  <cp:revision>57</cp:revision>
  <dcterms:created xsi:type="dcterms:W3CDTF">2023-05-01T13:26:44Z</dcterms:created>
  <dcterms:modified xsi:type="dcterms:W3CDTF">2025-08-19T08:52:38Z</dcterms:modified>
</cp:coreProperties>
</file>