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6" r:id="rId3"/>
    <p:sldId id="317" r:id="rId4"/>
    <p:sldId id="336" r:id="rId5"/>
    <p:sldId id="337" r:id="rId6"/>
    <p:sldId id="320" r:id="rId7"/>
    <p:sldId id="338" r:id="rId8"/>
    <p:sldId id="322" r:id="rId9"/>
    <p:sldId id="339" r:id="rId10"/>
    <p:sldId id="330" r:id="rId11"/>
    <p:sldId id="335" r:id="rId12"/>
    <p:sldId id="340" r:id="rId13"/>
    <p:sldId id="341" r:id="rId14"/>
    <p:sldId id="343" r:id="rId15"/>
    <p:sldId id="345" r:id="rId16"/>
    <p:sldId id="346" r:id="rId17"/>
    <p:sldId id="347" r:id="rId18"/>
    <p:sldId id="348" r:id="rId19"/>
    <p:sldId id="349" r:id="rId20"/>
    <p:sldId id="344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5" r:id="rId32"/>
    <p:sldId id="360" r:id="rId33"/>
    <p:sldId id="361" r:id="rId34"/>
    <p:sldId id="362" r:id="rId35"/>
    <p:sldId id="363" r:id="rId36"/>
    <p:sldId id="364" r:id="rId37"/>
    <p:sldId id="367" r:id="rId38"/>
    <p:sldId id="368" r:id="rId39"/>
    <p:sldId id="369" r:id="rId40"/>
    <p:sldId id="372" r:id="rId41"/>
    <p:sldId id="371" r:id="rId42"/>
    <p:sldId id="370" r:id="rId4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529221"/>
          </a:xfrm>
        </p:spPr>
        <p:txBody>
          <a:bodyPr>
            <a:normAutofit/>
          </a:bodyPr>
          <a:lstStyle/>
          <a:p>
            <a:r>
              <a:rPr lang="da-DK" sz="9600"/>
              <a:t>Class Definition </a:t>
            </a:r>
          </a:p>
        </p:txBody>
      </p:sp>
    </p:spTree>
    <p:extLst>
      <p:ext uri="{BB962C8B-B14F-4D97-AF65-F5344CB8AC3E}">
        <p14:creationId xmlns:p14="http://schemas.microsoft.com/office/powerpoint/2010/main" val="243154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Class Definition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73800" cy="4351338"/>
          </a:xfrm>
        </p:spPr>
        <p:txBody>
          <a:bodyPr>
            <a:normAutofit/>
          </a:bodyPr>
          <a:lstStyle/>
          <a:p>
            <a:r>
              <a:rPr lang="da-DK" sz="3200" dirty="0" err="1"/>
              <a:t>Instance</a:t>
            </a:r>
            <a:r>
              <a:rPr lang="da-DK" sz="3200" dirty="0"/>
              <a:t> </a:t>
            </a:r>
            <a:r>
              <a:rPr lang="da-DK" sz="3200" dirty="0" err="1"/>
              <a:t>fields</a:t>
            </a:r>
            <a:endParaRPr lang="da-DK" sz="3200" dirty="0"/>
          </a:p>
          <a:p>
            <a:r>
              <a:rPr lang="da-DK" sz="3200" dirty="0"/>
              <a:t>Properties</a:t>
            </a:r>
          </a:p>
          <a:p>
            <a:r>
              <a:rPr lang="da-DK" sz="3200" dirty="0"/>
              <a:t>Methods</a:t>
            </a:r>
          </a:p>
          <a:p>
            <a:r>
              <a:rPr lang="da-DK" sz="3200" dirty="0" err="1"/>
              <a:t>Constructor</a:t>
            </a:r>
            <a:r>
              <a:rPr lang="da-DK" sz="3200" dirty="0"/>
              <a:t>(s)</a:t>
            </a:r>
          </a:p>
        </p:txBody>
      </p:sp>
      <p:pic>
        <p:nvPicPr>
          <p:cNvPr id="1026" name="Picture 2" descr="Billedresultat for house blue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86" y="1847147"/>
            <a:ext cx="4150652" cy="34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4800" b="1">
                <a:latin typeface="Consolas" panose="020B0609020204030204" pitchFamily="49" charset="0"/>
              </a:rPr>
              <a:t> Car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48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Instance fields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167436" cy="4351338"/>
          </a:xfrm>
        </p:spPr>
        <p:txBody>
          <a:bodyPr>
            <a:normAutofit/>
          </a:bodyPr>
          <a:lstStyle/>
          <a:p>
            <a:r>
              <a:rPr lang="da-DK" sz="3200"/>
              <a:t>Variables used for representing the </a:t>
            </a:r>
            <a:r>
              <a:rPr lang="da-DK" sz="3200" u="sng"/>
              <a:t>state</a:t>
            </a:r>
            <a:r>
              <a:rPr lang="da-DK" sz="3200"/>
              <a:t> of an object</a:t>
            </a:r>
          </a:p>
          <a:p>
            <a:r>
              <a:rPr lang="da-DK" sz="3200"/>
              <a:t>Each object has its own set of these variables</a:t>
            </a:r>
          </a:p>
          <a:p>
            <a:r>
              <a:rPr lang="da-DK" sz="3200"/>
              <a:t>The ”memory” of an object</a:t>
            </a:r>
          </a:p>
          <a:p>
            <a:r>
              <a:rPr lang="da-DK" sz="3200"/>
              <a:t>Are usually defined as </a:t>
            </a:r>
            <a:r>
              <a:rPr lang="da-DK" sz="3200" b="1"/>
              <a:t>private</a:t>
            </a:r>
          </a:p>
          <a:p>
            <a:r>
              <a:rPr lang="da-DK" sz="3200"/>
              <a:t>Naming convention: start with _ (underscore), followed by camelCase (e.g. </a:t>
            </a:r>
            <a:r>
              <a:rPr lang="da-DK" sz="3200" b="1"/>
              <a:t>_name</a:t>
            </a:r>
            <a:r>
              <a:rPr lang="da-DK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453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Car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2800" b="1">
                <a:latin typeface="Consolas" panose="020B0609020204030204" pitchFamily="49" charset="0"/>
              </a:rPr>
              <a:t>_price;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09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Properties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32132" cy="4351338"/>
          </a:xfrm>
        </p:spPr>
        <p:txBody>
          <a:bodyPr>
            <a:normAutofit/>
          </a:bodyPr>
          <a:lstStyle/>
          <a:p>
            <a:r>
              <a:rPr lang="da-DK" sz="3200"/>
              <a:t>Used for getting/setting a value relating to the </a:t>
            </a:r>
            <a:r>
              <a:rPr lang="da-DK" sz="3200" u="sng"/>
              <a:t>state</a:t>
            </a:r>
            <a:r>
              <a:rPr lang="da-DK" sz="3200"/>
              <a:t> on an object</a:t>
            </a:r>
          </a:p>
          <a:p>
            <a:r>
              <a:rPr lang="da-DK" sz="3200"/>
              <a:t>Is often – but </a:t>
            </a:r>
            <a:r>
              <a:rPr lang="da-DK" sz="3200" u="sng"/>
              <a:t>not</a:t>
            </a:r>
            <a:r>
              <a:rPr lang="da-DK" sz="3200"/>
              <a:t> always – closely associated with an instance field</a:t>
            </a:r>
          </a:p>
          <a:p>
            <a:r>
              <a:rPr lang="da-DK" sz="3200"/>
              <a:t>Naming convention: start with CAPITAL LETTER</a:t>
            </a:r>
          </a:p>
        </p:txBody>
      </p:sp>
    </p:spTree>
    <p:extLst>
      <p:ext uri="{BB962C8B-B14F-4D97-AF65-F5344CB8AC3E}">
        <p14:creationId xmlns:p14="http://schemas.microsoft.com/office/powerpoint/2010/main" val="385307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48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4800" b="1">
                <a:latin typeface="Consolas" panose="020B0609020204030204" pitchFamily="49" charset="0"/>
              </a:rPr>
              <a:t>{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48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4800" b="1">
                <a:latin typeface="Consolas" panose="020B0609020204030204" pitchFamily="49" charset="0"/>
              </a:rPr>
              <a:t>   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4800" b="1">
                <a:latin typeface="Consolas" panose="020B0609020204030204" pitchFamily="49" charset="0"/>
              </a:rPr>
              <a:t>{ _price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4800" b="1">
                <a:latin typeface="Consolas" panose="020B0609020204030204" pitchFamily="49" charset="0"/>
              </a:rPr>
              <a:t>; }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8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022015" y="674573"/>
            <a:ext cx="104855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3600" b="1">
                <a:latin typeface="Consolas" panose="020B0609020204030204" pitchFamily="49" charset="0"/>
              </a:rPr>
              <a:t>{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6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  <a:p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price = c.Price;</a:t>
            </a:r>
          </a:p>
          <a:p>
            <a:endParaRPr lang="da-DK" sz="3600" b="1">
              <a:latin typeface="Consolas" panose="020B0609020204030204" pitchFamily="49" charset="0"/>
            </a:endParaRPr>
          </a:p>
        </p:txBody>
      </p:sp>
      <p:cxnSp>
        <p:nvCxnSpPr>
          <p:cNvPr id="4" name="Lige pilforbindelse 3"/>
          <p:cNvCxnSpPr/>
          <p:nvPr/>
        </p:nvCxnSpPr>
        <p:spPr>
          <a:xfrm flipH="1">
            <a:off x="8047166" y="2121702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pilforbindelse 5"/>
          <p:cNvCxnSpPr/>
          <p:nvPr/>
        </p:nvCxnSpPr>
        <p:spPr>
          <a:xfrm flipH="1">
            <a:off x="6445272" y="4902155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2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022015" y="674573"/>
            <a:ext cx="104855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3600" b="1">
                <a:latin typeface="Consolas" panose="020B0609020204030204" pitchFamily="49" charset="0"/>
              </a:rPr>
              <a:t>{ _price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3600" b="1">
                <a:latin typeface="Consolas" panose="020B0609020204030204" pitchFamily="49" charset="0"/>
              </a:rPr>
              <a:t> ; }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  <a:p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3600" b="1">
                <a:latin typeface="Consolas" panose="020B0609020204030204" pitchFamily="49" charset="0"/>
              </a:rPr>
              <a:t>c.Price = 85000;</a:t>
            </a:r>
          </a:p>
          <a:p>
            <a:endParaRPr lang="da-DK" sz="3600" b="1">
              <a:latin typeface="Consolas" panose="020B0609020204030204" pitchFamily="49" charset="0"/>
            </a:endParaRPr>
          </a:p>
        </p:txBody>
      </p:sp>
      <p:cxnSp>
        <p:nvCxnSpPr>
          <p:cNvPr id="4" name="Lige pilforbindelse 3"/>
          <p:cNvCxnSpPr/>
          <p:nvPr/>
        </p:nvCxnSpPr>
        <p:spPr>
          <a:xfrm flipH="1">
            <a:off x="8399380" y="2670342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pilforbindelse 5"/>
          <p:cNvCxnSpPr/>
          <p:nvPr/>
        </p:nvCxnSpPr>
        <p:spPr>
          <a:xfrm flipH="1">
            <a:off x="6445272" y="4902155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1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public string</a:t>
            </a:r>
            <a:r>
              <a:rPr lang="da-DK" sz="4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4000" b="1">
                <a:latin typeface="Consolas" panose="020B0609020204030204" pitchFamily="49" charset="0"/>
              </a:rPr>
              <a:t>{</a:t>
            </a:r>
          </a:p>
          <a:p>
            <a:r>
              <a:rPr lang="da-DK" sz="4000" b="1">
                <a:latin typeface="Consolas" panose="020B0609020204030204" pitchFamily="49" charset="0"/>
              </a:rPr>
              <a:t>    </a:t>
            </a:r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4000" b="1">
                <a:latin typeface="Consolas" panose="020B0609020204030204" pitchFamily="49" charset="0"/>
              </a:rPr>
              <a:t>{ </a:t>
            </a:r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4000" b="1">
                <a:latin typeface="Consolas" panose="020B0609020204030204" pitchFamily="49" charset="0"/>
              </a:rPr>
              <a:t> _licensePlate; }</a:t>
            </a:r>
          </a:p>
          <a:p>
            <a:r>
              <a:rPr lang="da-DK" sz="4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59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Calculated (aggregated) property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double</a:t>
            </a:r>
            <a:r>
              <a:rPr lang="da-DK" sz="2800" b="1">
                <a:latin typeface="Consolas" panose="020B0609020204030204" pitchFamily="49" charset="0"/>
              </a:rPr>
              <a:t> BMI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2800" b="1">
                <a:latin typeface="Consolas" panose="020B0609020204030204" pitchFamily="49" charset="0"/>
              </a:rPr>
              <a:t>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en-US" sz="2800" b="1">
                <a:latin typeface="Consolas" panose="020B0609020204030204" pitchFamily="49" charset="0"/>
              </a:rPr>
              <a:t>_weight/(_height * _height);</a:t>
            </a:r>
            <a:r>
              <a:rPr lang="da-DK" sz="2800" b="1">
                <a:latin typeface="Consolas" panose="020B0609020204030204" pitchFamily="49" charset="0"/>
              </a:rPr>
              <a:t> }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90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Class</a:t>
            </a:r>
            <a:r>
              <a:rPr lang="da-DK"/>
              <a:t> types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</a:t>
            </a:r>
          </a:p>
        </p:txBody>
      </p:sp>
    </p:spTree>
    <p:extLst>
      <p:ext uri="{BB962C8B-B14F-4D97-AF65-F5344CB8AC3E}">
        <p14:creationId xmlns:p14="http://schemas.microsoft.com/office/powerpoint/2010/main" val="369365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b="1">
                <a:latin typeface="Consolas" panose="020B0609020204030204" pitchFamily="49" charset="0"/>
              </a:rPr>
              <a:t> Car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>
                <a:latin typeface="Consolas" panose="020B0609020204030204" pitchFamily="49" charset="0"/>
              </a:rPr>
              <a:t>_brand;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>
                <a:latin typeface="Consolas" panose="020B0609020204030204" pitchFamily="49" charset="0"/>
              </a:rPr>
              <a:t>_model;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b="1">
                <a:latin typeface="Consolas" panose="020B0609020204030204" pitchFamily="49" charset="0"/>
              </a:rPr>
              <a:t>_price;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b="1">
                <a:latin typeface="Consolas" panose="020B0609020204030204" pitchFamily="49" charset="0"/>
              </a:rPr>
              <a:t> Price</a:t>
            </a:r>
          </a:p>
          <a:p>
            <a:r>
              <a:rPr lang="da-DK" b="1">
                <a:latin typeface="Consolas" panose="020B0609020204030204" pitchFamily="49" charset="0"/>
              </a:rPr>
              <a:t>    {</a:t>
            </a:r>
          </a:p>
          <a:p>
            <a:r>
              <a:rPr lang="da-DK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_price; }</a:t>
            </a:r>
          </a:p>
          <a:p>
            <a:r>
              <a:rPr lang="da-DK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b="1">
                <a:latin typeface="Consolas" panose="020B0609020204030204" pitchFamily="49" charset="0"/>
              </a:rPr>
              <a:t>{ _price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b="1">
                <a:latin typeface="Consolas" panose="020B0609020204030204" pitchFamily="49" charset="0"/>
              </a:rPr>
              <a:t>    {</a:t>
            </a:r>
          </a:p>
          <a:p>
            <a:r>
              <a:rPr lang="da-DK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b="1">
                <a:latin typeface="Consolas" panose="020B0609020204030204" pitchFamily="49" charset="0"/>
              </a:rPr>
              <a:t>    }</a:t>
            </a:r>
          </a:p>
          <a:p>
            <a:r>
              <a:rPr lang="da-DK" b="1">
                <a:latin typeface="Consolas" panose="020B0609020204030204" pitchFamily="49" charset="0"/>
              </a:rPr>
              <a:t>    …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96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Methods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32132" cy="4351338"/>
          </a:xfrm>
        </p:spPr>
        <p:txBody>
          <a:bodyPr>
            <a:normAutofit/>
          </a:bodyPr>
          <a:lstStyle/>
          <a:p>
            <a:r>
              <a:rPr lang="da-DK" sz="3200"/>
              <a:t>Used for invoking a </a:t>
            </a:r>
            <a:r>
              <a:rPr lang="da-DK" sz="3200" u="sng"/>
              <a:t>behavior</a:t>
            </a:r>
            <a:r>
              <a:rPr lang="da-DK" sz="3200"/>
              <a:t> for an object</a:t>
            </a:r>
          </a:p>
          <a:p>
            <a:r>
              <a:rPr lang="da-DK" sz="3200"/>
              <a:t>Definition always contains</a:t>
            </a:r>
          </a:p>
          <a:p>
            <a:pPr lvl="1"/>
            <a:r>
              <a:rPr lang="da-DK" sz="2800"/>
              <a:t>Access specifier (public / private)</a:t>
            </a:r>
          </a:p>
          <a:p>
            <a:pPr lvl="1"/>
            <a:r>
              <a:rPr lang="da-DK" sz="2800"/>
              <a:t>Return type</a:t>
            </a:r>
          </a:p>
          <a:p>
            <a:pPr lvl="1"/>
            <a:r>
              <a:rPr lang="da-DK" sz="2800"/>
              <a:t>Method name</a:t>
            </a:r>
          </a:p>
          <a:p>
            <a:pPr lvl="1"/>
            <a:r>
              <a:rPr lang="da-DK" sz="2800"/>
              <a:t>Parameter list</a:t>
            </a:r>
          </a:p>
          <a:p>
            <a:pPr lvl="1"/>
            <a:r>
              <a:rPr lang="da-DK" sz="2800"/>
              <a:t>Method body</a:t>
            </a:r>
          </a:p>
          <a:p>
            <a:r>
              <a:rPr lang="da-DK" sz="3200"/>
              <a:t>Naming convention: start with CAPITAL LETTER</a:t>
            </a:r>
          </a:p>
        </p:txBody>
      </p:sp>
    </p:spTree>
    <p:extLst>
      <p:ext uri="{BB962C8B-B14F-4D97-AF65-F5344CB8AC3E}">
        <p14:creationId xmlns:p14="http://schemas.microsoft.com/office/powerpoint/2010/main" val="55843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45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778933" y="618158"/>
            <a:ext cx="1578186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538133" y="4504266"/>
            <a:ext cx="3842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Access specifier</a:t>
            </a:r>
          </a:p>
        </p:txBody>
      </p:sp>
    </p:spTree>
    <p:extLst>
      <p:ext uri="{BB962C8B-B14F-4D97-AF65-F5344CB8AC3E}">
        <p14:creationId xmlns:p14="http://schemas.microsoft.com/office/powerpoint/2010/main" val="26237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998133" y="604611"/>
            <a:ext cx="1578186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2302933" y="4768426"/>
            <a:ext cx="8325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Return type </a:t>
            </a:r>
            <a:r>
              <a:rPr lang="da-DK" sz="4400">
                <a:solidFill>
                  <a:srgbClr val="FF0000"/>
                </a:solidFill>
              </a:rPr>
              <a:t>(void: no return value)</a:t>
            </a:r>
          </a:p>
        </p:txBody>
      </p:sp>
    </p:spTree>
    <p:extLst>
      <p:ext uri="{BB962C8B-B14F-4D97-AF65-F5344CB8AC3E}">
        <p14:creationId xmlns:p14="http://schemas.microsoft.com/office/powerpoint/2010/main" val="257984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3224105" y="647036"/>
            <a:ext cx="2594187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515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Method name</a:t>
            </a:r>
          </a:p>
        </p:txBody>
      </p:sp>
    </p:spTree>
    <p:extLst>
      <p:ext uri="{BB962C8B-B14F-4D97-AF65-F5344CB8AC3E}">
        <p14:creationId xmlns:p14="http://schemas.microsoft.com/office/powerpoint/2010/main" val="218716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5669278" y="606396"/>
            <a:ext cx="3190242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447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Parameter list</a:t>
            </a:r>
          </a:p>
        </p:txBody>
      </p:sp>
    </p:spTree>
    <p:extLst>
      <p:ext uri="{BB962C8B-B14F-4D97-AF65-F5344CB8AC3E}">
        <p14:creationId xmlns:p14="http://schemas.microsoft.com/office/powerpoint/2010/main" val="345781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920415" y="1114396"/>
            <a:ext cx="7363372" cy="303765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367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Method body</a:t>
            </a:r>
          </a:p>
        </p:txBody>
      </p:sp>
    </p:spTree>
    <p:extLst>
      <p:ext uri="{BB962C8B-B14F-4D97-AF65-F5344CB8AC3E}">
        <p14:creationId xmlns:p14="http://schemas.microsoft.com/office/powerpoint/2010/main" val="8042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200" b="1">
                <a:latin typeface="Consolas" panose="020B0609020204030204" pitchFamily="49" charset="0"/>
              </a:rPr>
              <a:t> Car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2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2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2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200" b="1">
                <a:latin typeface="Consolas" panose="020B0609020204030204" pitchFamily="49" charset="0"/>
              </a:rPr>
              <a:t>_price;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2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200" b="1">
                <a:latin typeface="Consolas" panose="020B0609020204030204" pitchFamily="49" charset="0"/>
              </a:rPr>
              <a:t>{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200" b="1">
                <a:latin typeface="Consolas" panose="020B0609020204030204" pitchFamily="49" charset="0"/>
              </a:rPr>
              <a:t>{ _price =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b="1">
                <a:latin typeface="Consolas" panose="020B0609020204030204" pitchFamily="49" charset="0"/>
              </a:rPr>
              <a:t>; }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}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2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200" b="1">
                <a:latin typeface="Consolas" panose="020B0609020204030204" pitchFamily="49" charset="0"/>
              </a:rPr>
              <a:t>{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}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    …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200" b="1">
                <a:latin typeface="Consolas" panose="020B0609020204030204" pitchFamily="49" charset="0"/>
              </a:rPr>
              <a:t> PrintSummary(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}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21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Constructor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872308" cy="4351338"/>
          </a:xfrm>
        </p:spPr>
        <p:txBody>
          <a:bodyPr>
            <a:normAutofit/>
          </a:bodyPr>
          <a:lstStyle/>
          <a:p>
            <a:r>
              <a:rPr lang="da-DK" sz="3200" dirty="0" err="1"/>
              <a:t>Ensures</a:t>
            </a:r>
            <a:r>
              <a:rPr lang="da-DK" sz="3200" dirty="0"/>
              <a:t> </a:t>
            </a:r>
            <a:r>
              <a:rPr lang="da-DK" sz="3200" dirty="0" err="1"/>
              <a:t>that</a:t>
            </a:r>
            <a:r>
              <a:rPr lang="da-DK" sz="3200" dirty="0"/>
              <a:t> </a:t>
            </a:r>
            <a:r>
              <a:rPr lang="da-DK" sz="3200" dirty="0" err="1"/>
              <a:t>object</a:t>
            </a:r>
            <a:r>
              <a:rPr lang="da-DK" sz="3200" dirty="0"/>
              <a:t> is in a </a:t>
            </a:r>
            <a:r>
              <a:rPr lang="da-DK" sz="3200" dirty="0" err="1"/>
              <a:t>meaningful</a:t>
            </a:r>
            <a:r>
              <a:rPr lang="da-DK" sz="3200" dirty="0"/>
              <a:t> </a:t>
            </a:r>
            <a:r>
              <a:rPr lang="da-DK" sz="3200" dirty="0" err="1"/>
              <a:t>state</a:t>
            </a:r>
            <a:r>
              <a:rPr lang="da-DK" sz="3200" dirty="0"/>
              <a:t> from </a:t>
            </a:r>
            <a:r>
              <a:rPr lang="da-DK" sz="3200" dirty="0" err="1"/>
              <a:t>creation</a:t>
            </a:r>
            <a:endParaRPr lang="da-DK" sz="3200" dirty="0"/>
          </a:p>
          <a:p>
            <a:r>
              <a:rPr lang="da-DK" sz="3200" dirty="0"/>
              <a:t>Looks like a </a:t>
            </a:r>
            <a:r>
              <a:rPr lang="da-DK" sz="3200" dirty="0" err="1"/>
              <a:t>method</a:t>
            </a:r>
            <a:r>
              <a:rPr lang="da-DK" sz="3200" dirty="0"/>
              <a:t>, </a:t>
            </a:r>
            <a:r>
              <a:rPr lang="da-DK" sz="3200" dirty="0" err="1"/>
              <a:t>except</a:t>
            </a:r>
            <a:r>
              <a:rPr lang="da-DK" sz="3200" dirty="0"/>
              <a:t>:</a:t>
            </a:r>
          </a:p>
          <a:p>
            <a:pPr lvl="1"/>
            <a:r>
              <a:rPr lang="da-DK" sz="2800" dirty="0"/>
              <a:t>No return type</a:t>
            </a:r>
          </a:p>
          <a:p>
            <a:pPr lvl="1"/>
            <a:r>
              <a:rPr lang="da-DK" sz="2800" dirty="0"/>
              <a:t>Same </a:t>
            </a:r>
            <a:r>
              <a:rPr lang="da-DK" sz="2800" dirty="0" err="1"/>
              <a:t>name</a:t>
            </a:r>
            <a:r>
              <a:rPr lang="da-DK" sz="2800" dirty="0"/>
              <a:t> as class</a:t>
            </a:r>
          </a:p>
          <a:p>
            <a:r>
              <a:rPr lang="da-DK" sz="3200" dirty="0"/>
              <a:t>May </a:t>
            </a:r>
            <a:r>
              <a:rPr lang="da-DK" sz="3200" dirty="0" err="1"/>
              <a:t>take</a:t>
            </a:r>
            <a:r>
              <a:rPr lang="da-DK" sz="3200" dirty="0"/>
              <a:t> parameters</a:t>
            </a:r>
          </a:p>
          <a:p>
            <a:r>
              <a:rPr lang="da-DK" sz="3200" dirty="0" err="1"/>
              <a:t>You</a:t>
            </a:r>
            <a:r>
              <a:rPr lang="da-DK" sz="3200" dirty="0"/>
              <a:t> </a:t>
            </a:r>
            <a:r>
              <a:rPr lang="da-DK" sz="3200" dirty="0" err="1"/>
              <a:t>can</a:t>
            </a:r>
            <a:r>
              <a:rPr lang="da-DK" sz="3200" dirty="0"/>
              <a:t> </a:t>
            </a:r>
            <a:r>
              <a:rPr lang="da-DK" sz="3200" dirty="0" err="1"/>
              <a:t>define</a:t>
            </a:r>
            <a:r>
              <a:rPr lang="da-DK" sz="3200" dirty="0"/>
              <a:t> </a:t>
            </a:r>
            <a:r>
              <a:rPr lang="da-DK" sz="3200" dirty="0" err="1"/>
              <a:t>define</a:t>
            </a:r>
            <a:r>
              <a:rPr lang="da-DK" sz="3200" dirty="0"/>
              <a:t> </a:t>
            </a:r>
            <a:r>
              <a:rPr lang="da-DK" sz="3200" dirty="0" err="1"/>
              <a:t>several</a:t>
            </a:r>
            <a:r>
              <a:rPr lang="da-DK" sz="3200" dirty="0"/>
              <a:t> </a:t>
            </a:r>
            <a:r>
              <a:rPr lang="da-DK" sz="3200" dirty="0" err="1"/>
              <a:t>constructors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538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51974"/>
            <a:ext cx="10515600" cy="54249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   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Physical entity</a:t>
            </a: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 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Conceptual entity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Process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Software entity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2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latin typeface="Consolas" panose="020B0609020204030204" pitchFamily="49" charset="0"/>
              </a:rPr>
              <a:t>Car(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licensePlate,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brand,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 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model,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_licensePlate = 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_brand = brand;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_model = model;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_price = price;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85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latin typeface="Consolas" panose="020B0609020204030204" pitchFamily="49" charset="0"/>
              </a:rPr>
              <a:t>Car(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licensePlate,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brand,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 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model,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_licensePlate = 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_brand = brand;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_model = model;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_price = price;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_noOfShows = 0;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4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5413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700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70390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920415" y="900854"/>
            <a:ext cx="2567852" cy="87376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3540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dirty="0" err="1">
                <a:solidFill>
                  <a:srgbClr val="FF0000"/>
                </a:solidFill>
              </a:rPr>
              <a:t>Instance</a:t>
            </a:r>
            <a:r>
              <a:rPr lang="da-DK" sz="4400" b="1" dirty="0">
                <a:solidFill>
                  <a:srgbClr val="FF0000"/>
                </a:solidFill>
              </a:rPr>
              <a:t> </a:t>
            </a:r>
            <a:r>
              <a:rPr lang="da-DK" sz="4400" b="1" dirty="0" err="1">
                <a:solidFill>
                  <a:srgbClr val="FF0000"/>
                </a:solidFill>
              </a:rPr>
              <a:t>fields</a:t>
            </a:r>
            <a:endParaRPr lang="da-DK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9477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137160" y="1720427"/>
            <a:ext cx="5182359" cy="119210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2934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26758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9477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015241" y="2946400"/>
            <a:ext cx="3150360" cy="195749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2609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6873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9477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103294" y="4680374"/>
            <a:ext cx="3150360" cy="11717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2287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dirty="0">
                <a:solidFill>
                  <a:srgbClr val="FF0000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78702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72575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3600" b="1" dirty="0">
                <a:latin typeface="Consolas" panose="020B0609020204030204" pitchFamily="49" charset="0"/>
              </a:rPr>
              <a:t>_</a:t>
            </a:r>
            <a:r>
              <a:rPr lang="da-DK" sz="3600" b="1" dirty="0" err="1">
                <a:latin typeface="Consolas" panose="020B0609020204030204" pitchFamily="49" charset="0"/>
              </a:rPr>
              <a:t>price</a:t>
            </a:r>
            <a:r>
              <a:rPr lang="da-DK" sz="36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dirty="0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    </a:t>
            </a:r>
            <a:r>
              <a:rPr lang="da-DK" sz="3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3600" b="1" dirty="0">
                <a:latin typeface="Consolas" panose="020B0609020204030204" pitchFamily="49" charset="0"/>
              </a:rPr>
              <a:t>{ </a:t>
            </a:r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600" b="1" dirty="0">
                <a:latin typeface="Consolas" panose="020B0609020204030204" pitchFamily="49" charset="0"/>
              </a:rPr>
              <a:t> _</a:t>
            </a:r>
            <a:r>
              <a:rPr lang="da-DK" sz="3600" b="1" dirty="0" err="1">
                <a:latin typeface="Consolas" panose="020B0609020204030204" pitchFamily="49" charset="0"/>
              </a:rPr>
              <a:t>price</a:t>
            </a:r>
            <a:r>
              <a:rPr lang="da-DK" sz="3600" b="1" dirty="0">
                <a:latin typeface="Consolas" panose="020B0609020204030204" pitchFamily="49" charset="0"/>
              </a:rPr>
              <a:t>; }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    </a:t>
            </a:r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3600" b="1" dirty="0">
                <a:latin typeface="Consolas" panose="020B0609020204030204" pitchFamily="49" charset="0"/>
              </a:rPr>
              <a:t>{ _</a:t>
            </a:r>
            <a:r>
              <a:rPr lang="da-DK" sz="3600" b="1" dirty="0" err="1">
                <a:latin typeface="Consolas" panose="020B0609020204030204" pitchFamily="49" charset="0"/>
              </a:rPr>
              <a:t>price</a:t>
            </a:r>
            <a:r>
              <a:rPr lang="da-DK" sz="3600" b="1" dirty="0">
                <a:latin typeface="Consolas" panose="020B0609020204030204" pitchFamily="49" charset="0"/>
              </a:rPr>
              <a:t> = </a:t>
            </a:r>
            <a:r>
              <a:rPr lang="da-DK" sz="3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3600" b="1" dirty="0">
                <a:latin typeface="Consolas" panose="020B0609020204030204" pitchFamily="49" charset="0"/>
              </a:rPr>
              <a:t>; }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201645D4-035F-55FB-4D6A-408415A1066E}"/>
              </a:ext>
            </a:extLst>
          </p:cNvPr>
          <p:cNvSpPr txBox="1"/>
          <p:nvPr/>
        </p:nvSpPr>
        <p:spPr>
          <a:xfrm>
            <a:off x="8576395" y="770981"/>
            <a:ext cx="33128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rgbClr val="FF0000"/>
                </a:solidFill>
              </a:rPr>
              <a:t>”Default” case for </a:t>
            </a:r>
          </a:p>
          <a:p>
            <a:r>
              <a:rPr lang="da-DK" sz="3200" b="1" dirty="0">
                <a:solidFill>
                  <a:srgbClr val="FF0000"/>
                </a:solidFill>
              </a:rPr>
              <a:t>a </a:t>
            </a:r>
            <a:r>
              <a:rPr lang="da-DK" sz="3200" b="1" dirty="0" err="1">
                <a:solidFill>
                  <a:srgbClr val="FF0000"/>
                </a:solidFill>
              </a:rPr>
              <a:t>property</a:t>
            </a:r>
            <a:endParaRPr lang="da-DK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47391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dirty="0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    </a:t>
            </a:r>
            <a:r>
              <a:rPr lang="da-DK" sz="3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    </a:t>
            </a:r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36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201645D4-035F-55FB-4D6A-408415A1066E}"/>
              </a:ext>
            </a:extLst>
          </p:cNvPr>
          <p:cNvSpPr txBox="1"/>
          <p:nvPr/>
        </p:nvSpPr>
        <p:spPr>
          <a:xfrm>
            <a:off x="6852328" y="787094"/>
            <a:ext cx="41849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b="1" dirty="0">
                <a:solidFill>
                  <a:srgbClr val="FF0000"/>
                </a:solidFill>
              </a:rPr>
              <a:t>Auto-</a:t>
            </a:r>
            <a:r>
              <a:rPr lang="da-DK" sz="4400" b="1" dirty="0" err="1">
                <a:solidFill>
                  <a:srgbClr val="FF0000"/>
                </a:solidFill>
              </a:rPr>
              <a:t>property</a:t>
            </a:r>
            <a:r>
              <a:rPr lang="da-DK" sz="4400" b="1" dirty="0">
                <a:solidFill>
                  <a:srgbClr val="FF0000"/>
                </a:solidFill>
              </a:rPr>
              <a:t>!</a:t>
            </a:r>
          </a:p>
          <a:p>
            <a:endParaRPr lang="da-DK" sz="3200" b="1" dirty="0">
              <a:solidFill>
                <a:srgbClr val="FF0000"/>
              </a:solidFill>
            </a:endParaRPr>
          </a:p>
          <a:p>
            <a:r>
              <a:rPr lang="da-DK" sz="3200" b="1" dirty="0" err="1">
                <a:solidFill>
                  <a:srgbClr val="FF0000"/>
                </a:solidFill>
              </a:rPr>
              <a:t>Simpler</a:t>
            </a:r>
            <a:r>
              <a:rPr lang="da-DK" sz="3200" b="1" dirty="0">
                <a:solidFill>
                  <a:srgbClr val="FF0000"/>
                </a:solidFill>
              </a:rPr>
              <a:t> </a:t>
            </a:r>
            <a:r>
              <a:rPr lang="da-DK" sz="3200" b="1" dirty="0" err="1">
                <a:solidFill>
                  <a:srgbClr val="FF0000"/>
                </a:solidFill>
              </a:rPr>
              <a:t>syntax</a:t>
            </a:r>
            <a:endParaRPr lang="da-DK" sz="3200" b="1" dirty="0">
              <a:solidFill>
                <a:srgbClr val="FF0000"/>
              </a:solidFill>
            </a:endParaRPr>
          </a:p>
          <a:p>
            <a:endParaRPr lang="da-DK" sz="3200" b="1" dirty="0">
              <a:solidFill>
                <a:srgbClr val="FF0000"/>
              </a:solidFill>
            </a:endParaRPr>
          </a:p>
          <a:p>
            <a:r>
              <a:rPr lang="da-DK" sz="3200" b="1" dirty="0">
                <a:solidFill>
                  <a:srgbClr val="FF0000"/>
                </a:solidFill>
              </a:rPr>
              <a:t>Same </a:t>
            </a:r>
            <a:r>
              <a:rPr lang="da-DK" sz="3200" b="1" dirty="0" err="1">
                <a:solidFill>
                  <a:srgbClr val="FF0000"/>
                </a:solidFill>
              </a:rPr>
              <a:t>logic</a:t>
            </a:r>
            <a:r>
              <a:rPr lang="da-DK" sz="3200" b="1" dirty="0">
                <a:solidFill>
                  <a:srgbClr val="FF0000"/>
                </a:solidFill>
              </a:rPr>
              <a:t> as </a:t>
            </a:r>
          </a:p>
          <a:p>
            <a:r>
              <a:rPr lang="da-DK" sz="3200" b="1" dirty="0" err="1">
                <a:solidFill>
                  <a:srgbClr val="FF0000"/>
                </a:solidFill>
              </a:rPr>
              <a:t>before</a:t>
            </a:r>
            <a:r>
              <a:rPr lang="da-DK" sz="3200" b="1" dirty="0">
                <a:solidFill>
                  <a:srgbClr val="FF0000"/>
                </a:solidFill>
              </a:rPr>
              <a:t>!</a:t>
            </a:r>
          </a:p>
          <a:p>
            <a:endParaRPr lang="da-DK" sz="3200" b="1" dirty="0">
              <a:solidFill>
                <a:srgbClr val="FF0000"/>
              </a:solidFill>
            </a:endParaRPr>
          </a:p>
          <a:p>
            <a:r>
              <a:rPr lang="da-DK" sz="3200" b="1" dirty="0" err="1">
                <a:solidFill>
                  <a:srgbClr val="FF0000"/>
                </a:solidFill>
              </a:rPr>
              <a:t>Cannot</a:t>
            </a:r>
            <a:r>
              <a:rPr lang="da-DK" sz="3200" b="1" dirty="0">
                <a:solidFill>
                  <a:srgbClr val="FF0000"/>
                </a:solidFill>
              </a:rPr>
              <a:t> </a:t>
            </a:r>
            <a:r>
              <a:rPr lang="da-DK" sz="3200" b="1" dirty="0" err="1">
                <a:solidFill>
                  <a:srgbClr val="FF0000"/>
                </a:solidFill>
              </a:rPr>
              <a:t>access</a:t>
            </a:r>
            <a:r>
              <a:rPr lang="da-DK" sz="3200" b="1" dirty="0">
                <a:solidFill>
                  <a:srgbClr val="FF0000"/>
                </a:solidFill>
              </a:rPr>
              <a:t> </a:t>
            </a:r>
          </a:p>
          <a:p>
            <a:r>
              <a:rPr lang="da-DK" sz="3200" b="1" dirty="0" err="1">
                <a:solidFill>
                  <a:srgbClr val="FF0000"/>
                </a:solidFill>
              </a:rPr>
              <a:t>Instance</a:t>
            </a:r>
            <a:r>
              <a:rPr lang="da-DK" sz="3200" b="1" dirty="0">
                <a:solidFill>
                  <a:srgbClr val="FF0000"/>
                </a:solidFill>
              </a:rPr>
              <a:t> </a:t>
            </a:r>
            <a:r>
              <a:rPr lang="da-DK" sz="3200" b="1" dirty="0" err="1">
                <a:solidFill>
                  <a:srgbClr val="FF0000"/>
                </a:solidFill>
              </a:rPr>
              <a:t>field</a:t>
            </a:r>
            <a:r>
              <a:rPr lang="da-DK" sz="3200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00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7957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dirty="0">
                <a:latin typeface="Consolas" panose="020B0609020204030204" pitchFamily="49" charset="0"/>
              </a:rPr>
              <a:t> Price { </a:t>
            </a:r>
            <a:r>
              <a:rPr lang="da-DK" sz="3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 dirty="0">
                <a:latin typeface="Consolas" panose="020B0609020204030204" pitchFamily="49" charset="0"/>
              </a:rPr>
              <a:t>; </a:t>
            </a:r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3600" b="1" dirty="0"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9477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Logic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15910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5413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099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98496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400" b="1" dirty="0">
                <a:latin typeface="Consolas" panose="020B0609020204030204" pitchFamily="49" charset="0"/>
              </a:rPr>
              <a:t> Car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 dirty="0">
                <a:latin typeface="Consolas" panose="020B0609020204030204" pitchFamily="49" charset="0"/>
              </a:rPr>
              <a:t>Car(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licensePlate</a:t>
            </a:r>
            <a:r>
              <a:rPr lang="da-DK" sz="1400" b="1" dirty="0">
                <a:latin typeface="Consolas" panose="020B0609020204030204" pitchFamily="49" charset="0"/>
              </a:rPr>
              <a:t>,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 brand,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 model, </a:t>
            </a:r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price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    </a:t>
            </a:r>
            <a:r>
              <a:rPr lang="da-DK" sz="1400" b="1" dirty="0" err="1">
                <a:latin typeface="Consolas" panose="020B0609020204030204" pitchFamily="49" charset="0"/>
              </a:rPr>
              <a:t>LicensePlate</a:t>
            </a:r>
            <a:r>
              <a:rPr lang="da-DK" sz="1400" b="1" dirty="0">
                <a:latin typeface="Consolas" panose="020B0609020204030204" pitchFamily="49" charset="0"/>
              </a:rPr>
              <a:t> = </a:t>
            </a:r>
            <a:r>
              <a:rPr lang="da-DK" sz="1400" b="1" dirty="0" err="1">
                <a:latin typeface="Consolas" panose="020B0609020204030204" pitchFamily="49" charset="0"/>
              </a:rPr>
              <a:t>licensePlate</a:t>
            </a:r>
            <a:r>
              <a:rPr lang="da-DK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    Brand = brand;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    Model = model;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    Price = </a:t>
            </a:r>
            <a:r>
              <a:rPr lang="da-DK" sz="1400" b="1" dirty="0" err="1">
                <a:latin typeface="Consolas" panose="020B0609020204030204" pitchFamily="49" charset="0"/>
              </a:rPr>
              <a:t>price</a:t>
            </a:r>
            <a:r>
              <a:rPr lang="da-DK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endParaRPr lang="da-DK" sz="1400" b="1" dirty="0">
              <a:latin typeface="Consolas" panose="020B0609020204030204" pitchFamily="49" charset="0"/>
            </a:endParaRPr>
          </a:p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LicensePlate</a:t>
            </a:r>
            <a:r>
              <a:rPr lang="da-DK" sz="1400" b="1" dirty="0">
                <a:latin typeface="Consolas" panose="020B0609020204030204" pitchFamily="49" charset="0"/>
              </a:rPr>
              <a:t> {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}</a:t>
            </a:r>
          </a:p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400" b="1" dirty="0">
                <a:latin typeface="Consolas" panose="020B0609020204030204" pitchFamily="49" charset="0"/>
              </a:rPr>
              <a:t> Brand {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}</a:t>
            </a:r>
          </a:p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400" b="1" dirty="0">
                <a:latin typeface="Consolas" panose="020B0609020204030204" pitchFamily="49" charset="0"/>
              </a:rPr>
              <a:t> Model {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}</a:t>
            </a:r>
          </a:p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400" b="1" dirty="0">
                <a:latin typeface="Consolas" panose="020B0609020204030204" pitchFamily="49" charset="0"/>
              </a:rPr>
              <a:t> Price {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</a:t>
            </a:r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400" b="1" dirty="0">
                <a:latin typeface="Consolas" panose="020B0609020204030204" pitchFamily="49" charset="0"/>
              </a:rPr>
              <a:t>;</a:t>
            </a:r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  <a:p>
            <a:endParaRPr lang="da-DK" sz="1400" b="1" dirty="0">
              <a:latin typeface="Consolas" panose="020B0609020204030204" pitchFamily="49" charset="0"/>
            </a:endParaRPr>
          </a:p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PrintSummary</a:t>
            </a:r>
            <a:r>
              <a:rPr lang="da-DK" sz="1400" b="1" dirty="0">
                <a:latin typeface="Consolas" panose="020B0609020204030204" pitchFamily="49" charset="0"/>
              </a:rPr>
              <a:t>(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 header)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    …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endParaRPr lang="da-DK" sz="1400" b="1" dirty="0">
              <a:latin typeface="Consolas" panose="020B0609020204030204" pitchFamily="49" charset="0"/>
            </a:endParaRPr>
          </a:p>
          <a:p>
            <a:r>
              <a:rPr lang="da-DK" sz="14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17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57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dirty="0">
                <a:latin typeface="Consolas" panose="020B0609020204030204" pitchFamily="49" charset="0"/>
              </a:rPr>
              <a:t> Price { </a:t>
            </a:r>
            <a:r>
              <a:rPr lang="da-DK" sz="3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 dirty="0">
                <a:latin typeface="Consolas" panose="020B0609020204030204" pitchFamily="49" charset="0"/>
              </a:rPr>
              <a:t>; </a:t>
            </a:r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set</a:t>
            </a:r>
            <a:r>
              <a:rPr lang="da-DK" sz="3600" b="1" dirty="0"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2984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Behavior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22090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public</a:t>
            </a:r>
          </a:p>
        </p:txBody>
      </p:sp>
      <p:sp>
        <p:nvSpPr>
          <p:cNvPr id="17" name="Rektangel 16"/>
          <p:cNvSpPr/>
          <p:nvPr/>
        </p:nvSpPr>
        <p:spPr>
          <a:xfrm>
            <a:off x="7746504" y="1273389"/>
            <a:ext cx="3524323" cy="50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private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4135653" y="2319495"/>
            <a:ext cx="2542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/>
              <a:t> </a:t>
            </a:r>
            <a:r>
              <a:rPr lang="da-DK" sz="3600" b="1">
                <a:solidFill>
                  <a:srgbClr val="FFFF00"/>
                </a:solidFill>
              </a:rPr>
              <a:t>Constructor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1" name="Tekstfelt 20"/>
          <p:cNvSpPr txBox="1"/>
          <p:nvPr/>
        </p:nvSpPr>
        <p:spPr>
          <a:xfrm>
            <a:off x="4254271" y="3191022"/>
            <a:ext cx="217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FFFF00"/>
                </a:solidFill>
              </a:rPr>
              <a:t>Properties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2" name="Tekstfelt 21"/>
          <p:cNvSpPr txBox="1"/>
          <p:nvPr/>
        </p:nvSpPr>
        <p:spPr>
          <a:xfrm>
            <a:off x="4254271" y="4062549"/>
            <a:ext cx="190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FFFF00"/>
                </a:solidFill>
                <a:sym typeface="Wingdings" panose="05000000000000000000" pitchFamily="2" charset="2"/>
              </a:rPr>
              <a:t>M</a:t>
            </a:r>
            <a:r>
              <a:rPr lang="da-DK" sz="3600" b="1">
                <a:solidFill>
                  <a:srgbClr val="FFFF00"/>
                </a:solidFill>
              </a:rPr>
              <a:t>ethods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9191173" y="2732765"/>
            <a:ext cx="1429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60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72567" y="1660358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6870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3281179" y="1273388"/>
            <a:ext cx="2439834" cy="5032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/>
              <a:t>public</a:t>
            </a:r>
          </a:p>
        </p:txBody>
      </p:sp>
      <p:sp>
        <p:nvSpPr>
          <p:cNvPr id="17" name="Rektangel 16"/>
          <p:cNvSpPr/>
          <p:nvPr/>
        </p:nvSpPr>
        <p:spPr>
          <a:xfrm>
            <a:off x="5721013" y="1273390"/>
            <a:ext cx="2451395" cy="50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/>
              <a:t>private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370407" y="2713502"/>
            <a:ext cx="1544320" cy="1524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047509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3407740" y="2319495"/>
            <a:ext cx="1686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Constructor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21" name="Tekstfelt 20"/>
          <p:cNvSpPr txBox="1"/>
          <p:nvPr/>
        </p:nvSpPr>
        <p:spPr>
          <a:xfrm>
            <a:off x="3432720" y="3210374"/>
            <a:ext cx="150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Properties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22" name="Tekstfelt 21"/>
          <p:cNvSpPr txBox="1"/>
          <p:nvPr/>
        </p:nvSpPr>
        <p:spPr>
          <a:xfrm>
            <a:off x="3432720" y="4081901"/>
            <a:ext cx="13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Methods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329331" y="1780674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Client</a:t>
            </a:r>
          </a:p>
        </p:txBody>
      </p:sp>
      <p:sp>
        <p:nvSpPr>
          <p:cNvPr id="12" name="Smilende ansigt 11"/>
          <p:cNvSpPr/>
          <p:nvPr/>
        </p:nvSpPr>
        <p:spPr>
          <a:xfrm>
            <a:off x="9666811" y="2713502"/>
            <a:ext cx="1544320" cy="152400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/>
          <p:cNvSpPr txBox="1"/>
          <p:nvPr/>
        </p:nvSpPr>
        <p:spPr>
          <a:xfrm>
            <a:off x="9410805" y="1780674"/>
            <a:ext cx="205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Creator</a:t>
            </a:r>
          </a:p>
        </p:txBody>
      </p:sp>
      <p:sp>
        <p:nvSpPr>
          <p:cNvPr id="14" name="Højre-venstrepil 13"/>
          <p:cNvSpPr/>
          <p:nvPr/>
        </p:nvSpPr>
        <p:spPr>
          <a:xfrm>
            <a:off x="8441871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kstfelt 14"/>
          <p:cNvSpPr txBox="1"/>
          <p:nvPr/>
        </p:nvSpPr>
        <p:spPr>
          <a:xfrm>
            <a:off x="6031553" y="3210374"/>
            <a:ext cx="150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Properties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6009045" y="4081900"/>
            <a:ext cx="13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Methods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9" name="Tekstfelt 18"/>
          <p:cNvSpPr txBox="1"/>
          <p:nvPr/>
        </p:nvSpPr>
        <p:spPr>
          <a:xfrm>
            <a:off x="6040283" y="4953426"/>
            <a:ext cx="2018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Instance fields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F9D8E8C8-B661-7865-4D46-2F1B586DB5CE}"/>
              </a:ext>
            </a:extLst>
          </p:cNvPr>
          <p:cNvSpPr txBox="1"/>
          <p:nvPr/>
        </p:nvSpPr>
        <p:spPr>
          <a:xfrm>
            <a:off x="6009045" y="2380838"/>
            <a:ext cx="1686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Constructor</a:t>
            </a:r>
            <a:endParaRPr lang="da-DK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8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Black Box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4111588" y="2409732"/>
            <a:ext cx="1686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Constructor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4136568" y="3300611"/>
            <a:ext cx="150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Properties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4136568" y="4172138"/>
            <a:ext cx="13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Methods</a:t>
            </a:r>
            <a:endParaRPr lang="da-DK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>
                <a:solidFill>
                  <a:schemeClr val="tx1"/>
                </a:solidFill>
              </a:rPr>
              <a:t>White Box</a:t>
            </a:r>
          </a:p>
        </p:txBody>
      </p:sp>
      <p:sp>
        <p:nvSpPr>
          <p:cNvPr id="5" name="Smilende ansigt 4"/>
          <p:cNvSpPr/>
          <p:nvPr/>
        </p:nvSpPr>
        <p:spPr>
          <a:xfrm>
            <a:off x="9666811" y="2713502"/>
            <a:ext cx="1544320" cy="152400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felt 7"/>
          <p:cNvSpPr txBox="1"/>
          <p:nvPr/>
        </p:nvSpPr>
        <p:spPr>
          <a:xfrm>
            <a:off x="9410805" y="1780674"/>
            <a:ext cx="205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Creator</a:t>
            </a:r>
          </a:p>
        </p:txBody>
      </p:sp>
      <p:sp>
        <p:nvSpPr>
          <p:cNvPr id="9" name="Højre-venstrepil 8"/>
          <p:cNvSpPr/>
          <p:nvPr/>
        </p:nvSpPr>
        <p:spPr>
          <a:xfrm>
            <a:off x="8441871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4135653" y="2319495"/>
            <a:ext cx="243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C00000"/>
                </a:solidFill>
              </a:rPr>
              <a:t>Constructor</a:t>
            </a:r>
            <a:endParaRPr lang="da-DK" sz="3600">
              <a:solidFill>
                <a:srgbClr val="C000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4135653" y="3191022"/>
            <a:ext cx="217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C00000"/>
                </a:solidFill>
                <a:sym typeface="Wingdings" panose="05000000000000000000" pitchFamily="2" charset="2"/>
              </a:rPr>
              <a:t>Properties</a:t>
            </a:r>
            <a:endParaRPr lang="da-DK" sz="3600" b="1">
              <a:solidFill>
                <a:srgbClr val="C00000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4135653" y="4062549"/>
            <a:ext cx="190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C00000"/>
                </a:solidFill>
                <a:sym typeface="Wingdings" panose="05000000000000000000" pitchFamily="2" charset="2"/>
              </a:rPr>
              <a:t>Methods</a:t>
            </a:r>
            <a:endParaRPr lang="da-DK" sz="3600" b="1">
              <a:solidFill>
                <a:srgbClr val="C00000"/>
              </a:solidFill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4135653" y="4934076"/>
            <a:ext cx="3041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C00000"/>
                </a:solidFill>
                <a:sym typeface="Wingdings" panose="05000000000000000000" pitchFamily="2" charset="2"/>
              </a:rPr>
              <a:t>Instance fields </a:t>
            </a:r>
            <a:endParaRPr lang="da-DK" sz="3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7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1878</Words>
  <Application>Microsoft Office PowerPoint</Application>
  <PresentationFormat>Widescreen</PresentationFormat>
  <Paragraphs>493</Paragraphs>
  <Slides>42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Wingdings</vt:lpstr>
      <vt:lpstr>Office-tema</vt:lpstr>
      <vt:lpstr>Class Definition </vt:lpstr>
      <vt:lpstr>Class types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Class Definition</vt:lpstr>
      <vt:lpstr>PowerPoint-præsentation</vt:lpstr>
      <vt:lpstr>Instance fields</vt:lpstr>
      <vt:lpstr>PowerPoint-præsentation</vt:lpstr>
      <vt:lpstr>Properties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Methods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Constructor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83</cp:revision>
  <dcterms:created xsi:type="dcterms:W3CDTF">2017-09-05T14:00:27Z</dcterms:created>
  <dcterms:modified xsi:type="dcterms:W3CDTF">2025-07-25T12:27:25Z</dcterms:modified>
</cp:coreProperties>
</file>