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14" r:id="rId2"/>
    <p:sldId id="374" r:id="rId3"/>
    <p:sldId id="375" r:id="rId4"/>
    <p:sldId id="376" r:id="rId5"/>
    <p:sldId id="377" r:id="rId6"/>
    <p:sldId id="369" r:id="rId7"/>
    <p:sldId id="378" r:id="rId8"/>
    <p:sldId id="379" r:id="rId9"/>
    <p:sldId id="380" r:id="rId10"/>
    <p:sldId id="381" r:id="rId11"/>
    <p:sldId id="382" r:id="rId12"/>
    <p:sldId id="389" r:id="rId13"/>
    <p:sldId id="383" r:id="rId14"/>
    <p:sldId id="390" r:id="rId15"/>
    <p:sldId id="391" r:id="rId16"/>
    <p:sldId id="392" r:id="rId17"/>
    <p:sldId id="393" r:id="rId18"/>
    <p:sldId id="384" r:id="rId19"/>
    <p:sldId id="385" r:id="rId20"/>
    <p:sldId id="386" r:id="rId21"/>
    <p:sldId id="388" r:id="rId22"/>
    <p:sldId id="387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25-07-2025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28599" y="1122362"/>
            <a:ext cx="11688679" cy="3648159"/>
          </a:xfrm>
        </p:spPr>
        <p:txBody>
          <a:bodyPr>
            <a:normAutofit/>
          </a:bodyPr>
          <a:lstStyle/>
          <a:p>
            <a:r>
              <a:rPr lang="da-DK" sz="14400"/>
              <a:t>Static</a:t>
            </a:r>
            <a:br>
              <a:rPr lang="da-DK" sz="9600"/>
            </a:br>
            <a:br>
              <a:rPr lang="da-DK" sz="5300"/>
            </a:br>
            <a:r>
              <a:rPr lang="da-DK" sz="5300"/>
              <a:t>(no object needed)</a:t>
            </a:r>
          </a:p>
        </p:txBody>
      </p:sp>
    </p:spTree>
    <p:extLst>
      <p:ext uri="{BB962C8B-B14F-4D97-AF65-F5344CB8AC3E}">
        <p14:creationId xmlns:p14="http://schemas.microsoft.com/office/powerpoint/2010/main" val="243154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808256" y="1493566"/>
            <a:ext cx="103941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6000" b="1">
                <a:latin typeface="Consolas" panose="020B0609020204030204" pitchFamily="49" charset="0"/>
              </a:rPr>
              <a:t> v =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>
                <a:latin typeface="Consolas" panose="020B0609020204030204" pitchFamily="49" charset="0"/>
              </a:rPr>
              <a:t>.Add(9, 13);</a:t>
            </a:r>
          </a:p>
        </p:txBody>
      </p:sp>
      <p:sp>
        <p:nvSpPr>
          <p:cNvPr id="3" name="Rektangulær billedforklaring 2"/>
          <p:cNvSpPr/>
          <p:nvPr/>
        </p:nvSpPr>
        <p:spPr>
          <a:xfrm>
            <a:off x="5317334" y="3458500"/>
            <a:ext cx="3208599" cy="1221873"/>
          </a:xfrm>
          <a:prstGeom prst="wedgeRectCallout">
            <a:avLst>
              <a:gd name="adj1" fmla="val -49543"/>
              <a:gd name="adj2" fmla="val -1389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3200"/>
              <a:t>Class name, NOT name of variable!</a:t>
            </a:r>
          </a:p>
        </p:txBody>
      </p:sp>
    </p:spTree>
    <p:extLst>
      <p:ext uri="{BB962C8B-B14F-4D97-AF65-F5344CB8AC3E}">
        <p14:creationId xmlns:p14="http://schemas.microsoft.com/office/powerpoint/2010/main" val="148415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2800" b="1">
                <a:latin typeface="Consolas" panose="020B0609020204030204" pitchFamily="49" charset="0"/>
              </a:rPr>
              <a:t>LicensePlate 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800" b="1">
                <a:latin typeface="Consolas" panose="020B0609020204030204" pitchFamily="49" charset="0"/>
              </a:rPr>
              <a:t>; 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2800" b="1">
                <a:latin typeface="Consolas" panose="020B0609020204030204" pitchFamily="49" charset="0"/>
              </a:rPr>
              <a:t>Price 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800" b="1">
                <a:latin typeface="Consolas" panose="020B0609020204030204" pitchFamily="49" charset="0"/>
              </a:rPr>
              <a:t>;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2800" b="1">
                <a:latin typeface="Consolas" panose="020B0609020204030204" pitchFamily="49" charset="0"/>
              </a:rPr>
              <a:t>;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static int </a:t>
            </a:r>
            <a:r>
              <a:rPr lang="da-DK" sz="2800" b="1">
                <a:latin typeface="Consolas" panose="020B0609020204030204" pitchFamily="49" charset="0"/>
              </a:rPr>
              <a:t>_noOfCarsCreated;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33274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49206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</a:t>
            </a:r>
          </a:p>
        </p:txBody>
      </p:sp>
      <p:sp>
        <p:nvSpPr>
          <p:cNvPr id="6" name="Sky 5"/>
          <p:cNvSpPr/>
          <p:nvPr/>
        </p:nvSpPr>
        <p:spPr>
          <a:xfrm>
            <a:off x="7984111" y="3150677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400634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latin typeface="Consolas" panose="020B0609020204030204" pitchFamily="49" charset="0"/>
              </a:rPr>
              <a:t>Car(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800" b="1">
                <a:latin typeface="Consolas" panose="020B0609020204030204" pitchFamily="49" charset="0"/>
              </a:rPr>
              <a:t> licensePlate,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price)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LicensePlate = licensePlate;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Price = price;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_noOfCarsCreated = _noOfCarsCreated + 1;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  <a:p>
            <a:endParaRPr lang="da-DK" sz="28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96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 = 0</a:t>
            </a:r>
          </a:p>
        </p:txBody>
      </p:sp>
    </p:spTree>
    <p:extLst>
      <p:ext uri="{BB962C8B-B14F-4D97-AF65-F5344CB8AC3E}">
        <p14:creationId xmlns:p14="http://schemas.microsoft.com/office/powerpoint/2010/main" val="344799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 = 1</a:t>
            </a: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72477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 = 2</a:t>
            </a: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36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013691" y="162228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718169" y="452788"/>
            <a:ext cx="60691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>
                <a:latin typeface="Consolas" panose="020B0609020204030204" pitchFamily="49" charset="0"/>
              </a:rPr>
              <a:t>_noOfCarsCreated = 3</a:t>
            </a:r>
          </a:p>
        </p:txBody>
      </p:sp>
      <p:sp>
        <p:nvSpPr>
          <p:cNvPr id="6" name="Sky 5"/>
          <p:cNvSpPr/>
          <p:nvPr/>
        </p:nvSpPr>
        <p:spPr>
          <a:xfrm>
            <a:off x="7984111" y="3150677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  <p:sp>
        <p:nvSpPr>
          <p:cNvPr id="7" name="Sky 6"/>
          <p:cNvSpPr/>
          <p:nvPr/>
        </p:nvSpPr>
        <p:spPr>
          <a:xfrm>
            <a:off x="718169" y="3804794"/>
            <a:ext cx="3582248" cy="2375829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2800"/>
              <a:t>LicensePlate</a:t>
            </a:r>
          </a:p>
          <a:p>
            <a:r>
              <a:rPr lang="da-DK" sz="2800"/>
              <a:t>Price</a:t>
            </a:r>
          </a:p>
        </p:txBody>
      </p:sp>
    </p:spTree>
    <p:extLst>
      <p:ext uri="{BB962C8B-B14F-4D97-AF65-F5344CB8AC3E}">
        <p14:creationId xmlns:p14="http://schemas.microsoft.com/office/powerpoint/2010/main" val="954261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static int</a:t>
            </a:r>
            <a:r>
              <a:rPr lang="da-DK" sz="2800" b="1">
                <a:latin typeface="Consolas" panose="020B0609020204030204" pitchFamily="49" charset="0"/>
              </a:rPr>
              <a:t> NoOfCarsCreated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 </a:t>
            </a:r>
            <a:r>
              <a:rPr lang="da-DK" sz="2800" b="1">
                <a:latin typeface="Consolas" panose="020B0609020204030204" pitchFamily="49" charset="0"/>
              </a:rPr>
              <a:t>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en-US" sz="2800" b="1">
                <a:latin typeface="Consolas" panose="020B0609020204030204" pitchFamily="49" charset="0"/>
              </a:rPr>
              <a:t>_noOfCarsCreated;</a:t>
            </a:r>
            <a:r>
              <a:rPr lang="da-DK" sz="2800" b="1">
                <a:latin typeface="Consolas" panose="020B0609020204030204" pitchFamily="49" charset="0"/>
              </a:rPr>
              <a:t> }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01519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string </a:t>
            </a:r>
            <a:r>
              <a:rPr lang="da-DK" sz="2800" b="1">
                <a:latin typeface="Consolas" panose="020B0609020204030204" pitchFamily="49" charset="0"/>
              </a:rPr>
              <a:t>LicensePlate 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800" b="1">
                <a:latin typeface="Consolas" panose="020B0609020204030204" pitchFamily="49" charset="0"/>
              </a:rPr>
              <a:t>; 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 </a:t>
            </a:r>
            <a:r>
              <a:rPr lang="da-DK" sz="2800" b="1">
                <a:latin typeface="Consolas" panose="020B0609020204030204" pitchFamily="49" charset="0"/>
              </a:rPr>
              <a:t>Price 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800" b="1">
                <a:latin typeface="Consolas" panose="020B0609020204030204" pitchFamily="49" charset="0"/>
              </a:rPr>
              <a:t>;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2800" b="1">
                <a:latin typeface="Consolas" panose="020B0609020204030204" pitchFamily="49" charset="0"/>
              </a:rPr>
              <a:t>; }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private static int </a:t>
            </a:r>
            <a:r>
              <a:rPr lang="da-DK" sz="2800" b="1">
                <a:latin typeface="Consolas" panose="020B0609020204030204" pitchFamily="49" charset="0"/>
              </a:rPr>
              <a:t>_noOfCarsCreated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 = 0</a:t>
            </a:r>
            <a:r>
              <a:rPr lang="da-DK" sz="2800" b="1">
                <a:latin typeface="Consolas" panose="020B0609020204030204" pitchFamily="49" charset="0"/>
              </a:rPr>
              <a:t>;</a:t>
            </a:r>
          </a:p>
          <a:p>
            <a:endParaRPr lang="da-DK" sz="2800" b="1">
              <a:latin typeface="Consolas" panose="020B0609020204030204" pitchFamily="49" charset="0"/>
            </a:endParaRP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583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9328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20415" y="672345"/>
            <a:ext cx="1048552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>
                <a:latin typeface="Consolas" panose="020B0609020204030204" pitchFamily="49" charset="0"/>
              </a:rPr>
              <a:t>Car()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_noOfCarsCreated = 0;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983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00096" y="685892"/>
            <a:ext cx="10214944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 dirty="0">
                <a:latin typeface="Consolas" panose="020B0609020204030204" pitchFamily="49" charset="0"/>
              </a:rPr>
              <a:t> </a:t>
            </a:r>
            <a:r>
              <a:rPr lang="da-DK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CardDeck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dirty="0">
                <a:latin typeface="Consolas" panose="020B0609020204030204" pitchFamily="49" charset="0"/>
              </a:rPr>
              <a:t>{</a:t>
            </a:r>
          </a:p>
          <a:p>
            <a:r>
              <a:rPr lang="da-DK" sz="2800" b="1" dirty="0">
                <a:latin typeface="Consolas" panose="020B0609020204030204" pitchFamily="49" charset="0"/>
              </a:rPr>
              <a:t>    </a:t>
            </a:r>
            <a:r>
              <a:rPr lang="da-DK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Constants </a:t>
            </a:r>
            <a:r>
              <a:rPr lang="da-DK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are</a:t>
            </a:r>
            <a:r>
              <a:rPr lang="da-DK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by definition </a:t>
            </a:r>
            <a:r>
              <a:rPr lang="da-DK" sz="2800" b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static</a:t>
            </a:r>
            <a:endParaRPr lang="da-DK" sz="28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da-DK" sz="2800" b="1" dirty="0">
                <a:latin typeface="Consolas" panose="020B0609020204030204" pitchFamily="49" charset="0"/>
              </a:rPr>
              <a:t>    </a:t>
            </a:r>
            <a:r>
              <a:rPr lang="da-DK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const</a:t>
            </a:r>
            <a:r>
              <a:rPr lang="da-DK" sz="2800" b="1" dirty="0">
                <a:solidFill>
                  <a:srgbClr val="0070C0"/>
                </a:solidFill>
                <a:latin typeface="Consolas" panose="020B0609020204030204" pitchFamily="49" charset="0"/>
              </a:rPr>
              <a:t> int </a:t>
            </a:r>
            <a:r>
              <a:rPr lang="da-DK" sz="2800" b="1" dirty="0" err="1">
                <a:latin typeface="Consolas" panose="020B0609020204030204" pitchFamily="49" charset="0"/>
              </a:rPr>
              <a:t>CardsInDeck</a:t>
            </a:r>
            <a:r>
              <a:rPr lang="da-DK" sz="2800" b="1" dirty="0">
                <a:latin typeface="Consolas" panose="020B0609020204030204" pitchFamily="49" charset="0"/>
              </a:rPr>
              <a:t> = 52;</a:t>
            </a:r>
          </a:p>
          <a:p>
            <a:endParaRPr lang="da-DK" sz="2800" b="1" dirty="0">
              <a:latin typeface="Consolas" panose="020B0609020204030204" pitchFamily="49" charset="0"/>
            </a:endParaRPr>
          </a:p>
          <a:p>
            <a:r>
              <a:rPr lang="da-DK" sz="2800" b="1" dirty="0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62504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b="1"/>
              <a:t>Static summary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1" y="1825625"/>
            <a:ext cx="5941906" cy="4351338"/>
          </a:xfrm>
        </p:spPr>
        <p:txBody>
          <a:bodyPr/>
          <a:lstStyle/>
          <a:p>
            <a:r>
              <a:rPr lang="da-DK"/>
              <a:t>A </a:t>
            </a:r>
            <a:r>
              <a:rPr lang="da-DK" u="sng"/>
              <a:t>static</a:t>
            </a:r>
            <a:r>
              <a:rPr lang="da-DK"/>
              <a:t> element in a class definition: an element which is not part of – or depends on – the state of individual objects</a:t>
            </a:r>
          </a:p>
          <a:p>
            <a:r>
              <a:rPr lang="da-DK"/>
              <a:t>All elements in a class definition can be declared as static</a:t>
            </a:r>
          </a:p>
          <a:p>
            <a:r>
              <a:rPr lang="da-DK"/>
              <a:t>Classes can contain a mix of static and non-static elements </a:t>
            </a:r>
          </a:p>
          <a:p>
            <a:r>
              <a:rPr lang="da-DK"/>
              <a:t>Constants are by definition static</a:t>
            </a:r>
          </a:p>
        </p:txBody>
      </p:sp>
      <p:pic>
        <p:nvPicPr>
          <p:cNvPr id="1026" name="Picture 2" descr="Billedresultat for 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0293" y="0"/>
            <a:ext cx="434170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973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5373258" y="2847883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object (Car)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3361105" y="39259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c =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2081642" y="1513886"/>
            <a:ext cx="82782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 c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Car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4091281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 sz="4800"/>
              <a:t>”AX 23 429”</a:t>
            </a:r>
          </a:p>
          <a:p>
            <a:r>
              <a:rPr lang="da-DK" sz="4800"/>
              <a:t>65000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c =</a:t>
            </a:r>
          </a:p>
        </p:txBody>
      </p:sp>
    </p:spTree>
    <p:extLst>
      <p:ext uri="{BB962C8B-B14F-4D97-AF65-F5344CB8AC3E}">
        <p14:creationId xmlns:p14="http://schemas.microsoft.com/office/powerpoint/2010/main" val="1208474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5373258" y="2847883"/>
            <a:ext cx="4455898" cy="298704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4800"/>
              <a:t>object (Math)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3361105" y="39259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 =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2081642" y="1513886"/>
            <a:ext cx="912461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b="1"/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>
                <a:latin typeface="Consolas" panose="020B0609020204030204" pitchFamily="49" charset="0"/>
              </a:rPr>
              <a:t> m = 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  <a:r>
              <a:rPr lang="da-DK" sz="6000" b="1">
                <a:latin typeface="Consolas" panose="020B0609020204030204" pitchFamily="49" charset="0"/>
              </a:rPr>
              <a:t>(…);</a:t>
            </a:r>
          </a:p>
        </p:txBody>
      </p:sp>
    </p:spTree>
    <p:extLst>
      <p:ext uri="{BB962C8B-B14F-4D97-AF65-F5344CB8AC3E}">
        <p14:creationId xmlns:p14="http://schemas.microsoft.com/office/powerpoint/2010/main" val="4217627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62525" y="666330"/>
            <a:ext cx="10545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2800" b="1">
                <a:latin typeface="Consolas" panose="020B0609020204030204" pitchFamily="49" charset="0"/>
              </a:rPr>
              <a:t> 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2800" b="1">
                <a:latin typeface="Consolas" panose="020B0609020204030204" pitchFamily="49" charset="0"/>
              </a:rPr>
              <a:t> Subtract(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da-DK" sz="2800" b="1">
                <a:latin typeface="Consolas" panose="020B0609020204030204" pitchFamily="49" charset="0"/>
              </a:rPr>
              <a:t> Multiply(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bool</a:t>
            </a:r>
            <a:r>
              <a:rPr lang="da-DK" sz="2800" b="1">
                <a:latin typeface="Consolas" panose="020B0609020204030204" pitchFamily="49" charset="0"/>
              </a:rPr>
              <a:t> IsPrime(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4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/>
              <a:t>???</a:t>
            </a:r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 =</a:t>
            </a:r>
          </a:p>
        </p:txBody>
      </p:sp>
    </p:spTree>
    <p:extLst>
      <p:ext uri="{BB962C8B-B14F-4D97-AF65-F5344CB8AC3E}">
        <p14:creationId xmlns:p14="http://schemas.microsoft.com/office/powerpoint/2010/main" val="97926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ky 3"/>
          <p:cNvSpPr/>
          <p:nvPr/>
        </p:nvSpPr>
        <p:spPr>
          <a:xfrm>
            <a:off x="4182131" y="808529"/>
            <a:ext cx="6255263" cy="4244733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 sz="9600"/>
          </a:p>
        </p:txBody>
      </p:sp>
      <p:sp>
        <p:nvSpPr>
          <p:cNvPr id="5" name="Tekstfelt 4"/>
          <p:cNvSpPr txBox="1"/>
          <p:nvPr/>
        </p:nvSpPr>
        <p:spPr>
          <a:xfrm>
            <a:off x="2145916" y="2554304"/>
            <a:ext cx="15080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6000" b="1">
                <a:latin typeface="Consolas" panose="020B0609020204030204" pitchFamily="49" charset="0"/>
              </a:rPr>
              <a:t>m =</a:t>
            </a:r>
          </a:p>
        </p:txBody>
      </p:sp>
      <p:sp>
        <p:nvSpPr>
          <p:cNvPr id="6" name="Forbudstavle 5"/>
          <p:cNvSpPr>
            <a:spLocks noChangeAspect="1"/>
          </p:cNvSpPr>
          <p:nvPr/>
        </p:nvSpPr>
        <p:spPr>
          <a:xfrm>
            <a:off x="5587830" y="976971"/>
            <a:ext cx="3600000" cy="36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567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/>
          <p:cNvSpPr txBox="1"/>
          <p:nvPr/>
        </p:nvSpPr>
        <p:spPr>
          <a:xfrm>
            <a:off x="962525" y="666330"/>
            <a:ext cx="10545367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</a:t>
            </a:r>
            <a:r>
              <a:rPr lang="da-DK" sz="2800" b="1">
                <a:latin typeface="Consolas" panose="020B0609020204030204" pitchFamily="49" charset="0"/>
              </a:rPr>
              <a:t>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Math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int</a:t>
            </a:r>
            <a:r>
              <a:rPr lang="da-DK" sz="2800" b="1">
                <a:latin typeface="Consolas" panose="020B0609020204030204" pitchFamily="49" charset="0"/>
              </a:rPr>
              <a:t> 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Subtract(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Multiply(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a,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b)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static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bool</a:t>
            </a:r>
            <a:r>
              <a:rPr lang="da-DK" sz="2800" b="1">
                <a:latin typeface="Consolas" panose="020B0609020204030204" pitchFamily="49" charset="0"/>
              </a:rPr>
              <a:t> IsPrime(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2800" b="1">
                <a:latin typeface="Consolas" panose="020B0609020204030204" pitchFamily="49" charset="0"/>
              </a:rPr>
              <a:t> a) {…}</a:t>
            </a:r>
          </a:p>
          <a:p>
            <a:r>
              <a:rPr lang="da-DK" sz="2800" b="1">
                <a:latin typeface="Consolas" panose="020B0609020204030204" pitchFamily="49" charset="0"/>
              </a:rPr>
              <a:t>    …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20293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414</Words>
  <Application>Microsoft Office PowerPoint</Application>
  <PresentationFormat>Widescreen</PresentationFormat>
  <Paragraphs>100</Paragraphs>
  <Slides>22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Office-tema</vt:lpstr>
      <vt:lpstr>Static  (no object needed)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Static summary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100</cp:revision>
  <dcterms:created xsi:type="dcterms:W3CDTF">2017-09-05T14:00:27Z</dcterms:created>
  <dcterms:modified xsi:type="dcterms:W3CDTF">2025-07-25T12:30:11Z</dcterms:modified>
</cp:coreProperties>
</file>