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8" r:id="rId3"/>
    <p:sldId id="256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h1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h2 = 7.0;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r2 = 17.3;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v1 = CylinderVolume(h1, r1);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v2 = CylinderVolume(h2, r2);</a:t>
            </a:r>
          </a:p>
        </p:txBody>
      </p:sp>
    </p:spTree>
    <p:extLst>
      <p:ext uri="{BB962C8B-B14F-4D97-AF65-F5344CB8AC3E}">
        <p14:creationId xmlns:p14="http://schemas.microsoft.com/office/powerpoint/2010/main" val="2249106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3600" b="1">
              <a:latin typeface="Consolas" panose="020B0609020204030204" pitchFamily="49" charset="0"/>
            </a:endParaRPr>
          </a:p>
          <a:p>
            <a:endParaRPr lang="da-DK" sz="3600" b="1">
              <a:latin typeface="Consolas" panose="020B0609020204030204" pitchFamily="49" charset="0"/>
            </a:endParaRP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v1 = CylinderVolume(12.5, 8.2);</a:t>
            </a:r>
          </a:p>
          <a:p>
            <a:r>
              <a:rPr lang="da-DK" sz="36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3600" b="1">
                <a:latin typeface="Consolas" panose="020B0609020204030204" pitchFamily="49" charset="0"/>
              </a:rPr>
              <a:t> v2 = CylinderVolume(7.0, 17.3);</a:t>
            </a:r>
          </a:p>
        </p:txBody>
      </p:sp>
    </p:spTree>
    <p:extLst>
      <p:ext uri="{BB962C8B-B14F-4D97-AF65-F5344CB8AC3E}">
        <p14:creationId xmlns:p14="http://schemas.microsoft.com/office/powerpoint/2010/main" val="42635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cylinder volume formu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97" y="968291"/>
            <a:ext cx="9245730" cy="447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2499" y="577516"/>
            <a:ext cx="1015866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 = 8.2;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 * r * h;</a:t>
            </a:r>
          </a:p>
          <a:p>
            <a:endParaRPr lang="da-DK" sz="4800" b="1">
              <a:latin typeface="Consolas" panose="020B0609020204030204" pitchFamily="49" charset="0"/>
            </a:endParaRPr>
          </a:p>
        </p:txBody>
      </p:sp>
      <p:pic>
        <p:nvPicPr>
          <p:cNvPr id="2" name="Picture 2" descr="Billedresultat for cylinder volume formula">
            <a:extLst>
              <a:ext uri="{FF2B5EF4-FFF2-40B4-BE49-F238E27FC236}">
                <a16:creationId xmlns:a16="http://schemas.microsoft.com/office/drawing/2014/main" id="{7CF7EFF9-E8A7-248F-00F2-886A0E9C8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976" y="3934861"/>
            <a:ext cx="4330821" cy="2096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h1 = 12.5;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r1 = 8.2;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h2 = 7.0;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r2 = 17.3;</a:t>
            </a:r>
          </a:p>
          <a:p>
            <a:endParaRPr lang="da-DK" sz="4000" b="1">
              <a:latin typeface="Consolas" panose="020B0609020204030204" pitchFamily="49" charset="0"/>
            </a:endParaRP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v1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r1 * r1 * h1;</a:t>
            </a:r>
          </a:p>
          <a:p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4000" b="1">
                <a:latin typeface="Consolas" panose="020B0609020204030204" pitchFamily="49" charset="0"/>
              </a:rPr>
              <a:t> v2 =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4000" b="1">
                <a:latin typeface="Consolas" panose="020B0609020204030204" pitchFamily="49" charset="0"/>
              </a:rPr>
              <a:t>.PI * r2 * r2 * h2;</a:t>
            </a:r>
          </a:p>
        </p:txBody>
      </p:sp>
    </p:spTree>
    <p:extLst>
      <p:ext uri="{BB962C8B-B14F-4D97-AF65-F5344CB8AC3E}">
        <p14:creationId xmlns:p14="http://schemas.microsoft.com/office/powerpoint/2010/main" val="37281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6" y="565484"/>
            <a:ext cx="3474008" cy="553452"/>
          </a:xfrm>
          <a:prstGeom prst="wedgeRectCallout">
            <a:avLst>
              <a:gd name="adj1" fmla="val -44101"/>
              <a:gd name="adj2" fmla="val 1387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Name </a:t>
            </a:r>
            <a:r>
              <a:rPr lang="da-DK" sz="2400">
                <a:solidFill>
                  <a:schemeClr val="tx1"/>
                </a:solidFill>
              </a:rPr>
              <a:t>(chosen by you)</a:t>
            </a:r>
          </a:p>
        </p:txBody>
      </p:sp>
    </p:spTree>
    <p:extLst>
      <p:ext uri="{BB962C8B-B14F-4D97-AF65-F5344CB8AC3E}">
        <p14:creationId xmlns:p14="http://schemas.microsoft.com/office/powerpoint/2010/main" val="2583907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05725" y="565484"/>
            <a:ext cx="5119437" cy="553452"/>
          </a:xfrm>
          <a:prstGeom prst="wedgeRectCallout">
            <a:avLst>
              <a:gd name="adj1" fmla="val 32280"/>
              <a:gd name="adj2" fmla="val 15183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Parameters </a:t>
            </a:r>
            <a:r>
              <a:rPr lang="da-DK" sz="2400">
                <a:solidFill>
                  <a:schemeClr val="tx1"/>
                </a:solidFill>
              </a:rPr>
              <a:t>(</a:t>
            </a:r>
            <a:r>
              <a:rPr lang="da-DK" sz="2400" i="1">
                <a:solidFill>
                  <a:schemeClr val="tx1"/>
                </a:solidFill>
              </a:rPr>
              <a:t>type</a:t>
            </a:r>
            <a:r>
              <a:rPr lang="da-DK" sz="2400">
                <a:solidFill>
                  <a:schemeClr val="tx1"/>
                </a:solidFill>
              </a:rPr>
              <a:t> name, </a:t>
            </a:r>
            <a:r>
              <a:rPr lang="da-DK" sz="2400" i="1">
                <a:solidFill>
                  <a:schemeClr val="tx1"/>
                </a:solidFill>
              </a:rPr>
              <a:t>type</a:t>
            </a:r>
            <a:r>
              <a:rPr lang="da-DK" sz="2400">
                <a:solidFill>
                  <a:schemeClr val="tx1"/>
                </a:solidFill>
              </a:rPr>
              <a:t> name)</a:t>
            </a:r>
          </a:p>
        </p:txBody>
      </p:sp>
    </p:spTree>
    <p:extLst>
      <p:ext uri="{BB962C8B-B14F-4D97-AF65-F5344CB8AC3E}">
        <p14:creationId xmlns:p14="http://schemas.microsoft.com/office/powerpoint/2010/main" val="4151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>
              <a:latin typeface="Consolas" panose="020B0609020204030204" pitchFamily="49" charset="0"/>
            </a:endParaRPr>
          </a:p>
          <a:p>
            <a:endParaRPr lang="fr-FR" sz="32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CylinderVolume(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h, </a:t>
            </a:r>
            <a:r>
              <a:rPr lang="fr-F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pt-BR" sz="3200" b="1">
                <a:latin typeface="Consolas" panose="020B0609020204030204" pitchFamily="49" charset="0"/>
              </a:rPr>
              <a:t>	</a:t>
            </a:r>
            <a:r>
              <a:rPr lang="pt-BR" sz="32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>
                <a:latin typeface="Consolas" panose="020B0609020204030204" pitchFamily="49" charset="0"/>
              </a:rPr>
              <a:t> v = </a:t>
            </a:r>
            <a:r>
              <a:rPr lang="pt-BR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9531836" y="3669582"/>
            <a:ext cx="1134840" cy="553452"/>
          </a:xfrm>
          <a:prstGeom prst="wedgeRectCallout">
            <a:avLst>
              <a:gd name="adj1" fmla="val -99113"/>
              <a:gd name="adj2" fmla="val -18335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Logic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0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/>
          <p:cNvSpPr txBox="1"/>
          <p:nvPr/>
        </p:nvSpPr>
        <p:spPr>
          <a:xfrm>
            <a:off x="958515" y="613611"/>
            <a:ext cx="101586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sz="3200" b="1" dirty="0">
              <a:latin typeface="Consolas" panose="020B0609020204030204" pitchFamily="49" charset="0"/>
            </a:endParaRPr>
          </a:p>
          <a:p>
            <a:endParaRPr lang="fr-FR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CylinderVolume(</a:t>
            </a:r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h, </a:t>
            </a:r>
            <a:r>
              <a:rPr lang="fr-F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fr-FR" sz="3200" b="1" dirty="0">
                <a:latin typeface="Consolas" panose="020B0609020204030204" pitchFamily="49" charset="0"/>
              </a:rPr>
              <a:t> r)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{</a:t>
            </a:r>
          </a:p>
          <a:p>
            <a:r>
              <a:rPr lang="pt-BR" sz="3200" b="1" dirty="0">
                <a:latin typeface="Consolas" panose="020B0609020204030204" pitchFamily="49" charset="0"/>
              </a:rPr>
              <a:t>	</a:t>
            </a:r>
            <a:r>
              <a:rPr lang="pt-BR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pt-BR" sz="3200" b="1" dirty="0">
                <a:latin typeface="Consolas" panose="020B0609020204030204" pitchFamily="49" charset="0"/>
              </a:rPr>
              <a:t> v = 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pt-BR" sz="3200" b="1" dirty="0">
                <a:latin typeface="Consolas" panose="020B0609020204030204" pitchFamily="49" charset="0"/>
              </a:rPr>
              <a:t>.PI * r * r * h;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	</a:t>
            </a:r>
            <a:r>
              <a:rPr lang="da-DK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3200" b="1" dirty="0">
                <a:latin typeface="Consolas" panose="020B0609020204030204" pitchFamily="49" charset="0"/>
              </a:rPr>
              <a:t> v;</a:t>
            </a:r>
          </a:p>
          <a:p>
            <a:r>
              <a:rPr lang="da-DK" sz="3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3747837" y="4547936"/>
            <a:ext cx="2290009" cy="553452"/>
          </a:xfrm>
          <a:prstGeom prst="wedgeRectCallout">
            <a:avLst>
              <a:gd name="adj1" fmla="val -54104"/>
              <a:gd name="adj2" fmla="val -23374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Return value</a:t>
            </a:r>
            <a:endParaRPr lang="da-DK" sz="2400">
              <a:solidFill>
                <a:schemeClr val="tx1"/>
              </a:solidFill>
            </a:endParaRPr>
          </a:p>
        </p:txBody>
      </p:sp>
      <p:sp>
        <p:nvSpPr>
          <p:cNvPr id="4" name="Rektangulær billedforklaring 3"/>
          <p:cNvSpPr/>
          <p:nvPr/>
        </p:nvSpPr>
        <p:spPr>
          <a:xfrm>
            <a:off x="2546684" y="477251"/>
            <a:ext cx="2290009" cy="553452"/>
          </a:xfrm>
          <a:prstGeom prst="wedgeRectCallout">
            <a:avLst>
              <a:gd name="adj1" fmla="val -81529"/>
              <a:gd name="adj2" fmla="val 16596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b="1">
                <a:solidFill>
                  <a:schemeClr val="tx1"/>
                </a:solidFill>
              </a:rPr>
              <a:t>Return type</a:t>
            </a:r>
            <a:endParaRPr lang="da-DK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28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290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Office-tema</vt:lpstr>
      <vt:lpstr>Functions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33</cp:revision>
  <dcterms:created xsi:type="dcterms:W3CDTF">2017-09-05T14:00:27Z</dcterms:created>
  <dcterms:modified xsi:type="dcterms:W3CDTF">2025-07-25T11:23:12Z</dcterms:modified>
</cp:coreProperties>
</file>