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307" r:id="rId4"/>
    <p:sldId id="308" r:id="rId5"/>
    <p:sldId id="309" r:id="rId6"/>
    <p:sldId id="310" r:id="rId7"/>
    <p:sldId id="311" r:id="rId8"/>
    <p:sldId id="312" r:id="rId9"/>
    <p:sldId id="257" r:id="rId10"/>
    <p:sldId id="299" r:id="rId11"/>
    <p:sldId id="300" r:id="rId12"/>
    <p:sldId id="301" r:id="rId13"/>
    <p:sldId id="313" r:id="rId14"/>
    <p:sldId id="298" r:id="rId15"/>
    <p:sldId id="302" r:id="rId16"/>
    <p:sldId id="303" r:id="rId17"/>
    <p:sldId id="304" r:id="rId18"/>
    <p:sldId id="314" r:id="rId19"/>
    <p:sldId id="305" r:id="rId20"/>
    <p:sldId id="306" r:id="rId21"/>
    <p:sldId id="315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/>
              <a:t>Boolean Logic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/>
              <a:t>&amp;&amp;</a:t>
            </a:r>
            <a:r>
              <a:rPr lang="da-DK" sz="7200">
                <a:solidFill>
                  <a:srgbClr val="FF0000"/>
                </a:solidFill>
              </a:rPr>
              <a:t> B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0428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FF0000"/>
                </a:solidFill>
              </a:rPr>
              <a:t>A </a:t>
            </a:r>
            <a:r>
              <a:rPr lang="da-DK" sz="7200"/>
              <a:t>&amp;&amp;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002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/>
              <a:t>&amp;&amp;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73940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832184" y="1515979"/>
            <a:ext cx="97770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000">
                <a:latin typeface="Consolas" panose="020B0609020204030204" pitchFamily="49" charset="0"/>
              </a:rPr>
              <a:t> age = 14;</a:t>
            </a:r>
          </a:p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000">
                <a:latin typeface="Consolas" panose="020B0609020204030204" pitchFamily="49" charset="0"/>
              </a:rPr>
              <a:t> below13 = (age &lt; 13);</a:t>
            </a:r>
          </a:p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000">
                <a:latin typeface="Consolas" panose="020B0609020204030204" pitchFamily="49" charset="0"/>
              </a:rPr>
              <a:t> above19 = (age &gt; 19);</a:t>
            </a:r>
          </a:p>
          <a:p>
            <a:r>
              <a:rPr lang="da-DK" sz="4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000">
                <a:latin typeface="Consolas" panose="020B0609020204030204" pitchFamily="49" charset="0"/>
              </a:rPr>
              <a:t> notTeen = below13 </a:t>
            </a:r>
            <a:r>
              <a:rPr lang="da-DK" sz="4000" b="1">
                <a:latin typeface="Consolas" panose="020B0609020204030204" pitchFamily="49" charset="0"/>
              </a:rPr>
              <a:t>||</a:t>
            </a:r>
            <a:r>
              <a:rPr lang="da-DK" sz="4000">
                <a:latin typeface="Consolas" panose="020B0609020204030204" pitchFamily="49" charset="0"/>
              </a:rPr>
              <a:t> above19;</a:t>
            </a:r>
          </a:p>
        </p:txBody>
      </p:sp>
    </p:spTree>
    <p:extLst>
      <p:ext uri="{BB962C8B-B14F-4D97-AF65-F5344CB8AC3E}">
        <p14:creationId xmlns:p14="http://schemas.microsoft.com/office/powerpoint/2010/main" val="294698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FF0000"/>
                </a:solidFill>
              </a:rPr>
              <a:t>A </a:t>
            </a:r>
            <a:r>
              <a:rPr lang="da-DK" sz="7200"/>
              <a:t>||</a:t>
            </a:r>
            <a:r>
              <a:rPr lang="da-DK" sz="7200">
                <a:solidFill>
                  <a:srgbClr val="FF0000"/>
                </a:solidFill>
              </a:rPr>
              <a:t> B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kstfelt 1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84694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/>
              <a:t>||</a:t>
            </a:r>
            <a:r>
              <a:rPr lang="da-DK" sz="7200">
                <a:solidFill>
                  <a:srgbClr val="FF0000"/>
                </a:solidFill>
              </a:rPr>
              <a:t> B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80138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FF0000"/>
                </a:solidFill>
              </a:rPr>
              <a:t>A </a:t>
            </a:r>
            <a:r>
              <a:rPr lang="da-DK" sz="7200"/>
              <a:t>||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96618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H="1" flipV="1">
            <a:off x="4656223" y="2051384"/>
            <a:ext cx="6014" cy="117025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3260556"/>
            <a:ext cx="0" cy="124727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4276169" y="851055"/>
            <a:ext cx="2486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/>
              <a:t>||</a:t>
            </a:r>
            <a:r>
              <a:rPr lang="da-DK" sz="7200">
                <a:solidFill>
                  <a:srgbClr val="FF0000"/>
                </a:solidFill>
              </a:rPr>
              <a:t> 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4656223" y="3275778"/>
            <a:ext cx="216769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milende ansigt 14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kstfelt 11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4572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832184" y="1515979"/>
            <a:ext cx="106699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>
                <a:latin typeface="Consolas" panose="020B0609020204030204" pitchFamily="49" charset="0"/>
              </a:rPr>
              <a:t> age = 14;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above12 = (age &gt; 12);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below20 = (age &lt; 20);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teen = above12 &amp;&amp; below20;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notTeen = </a:t>
            </a:r>
            <a:r>
              <a:rPr lang="da-DK" sz="4800" b="1">
                <a:latin typeface="Consolas" panose="020B0609020204030204" pitchFamily="49" charset="0"/>
              </a:rPr>
              <a:t>!</a:t>
            </a:r>
            <a:r>
              <a:rPr lang="da-DK" sz="4800">
                <a:latin typeface="Consolas" panose="020B0609020204030204" pitchFamily="49" charset="0"/>
              </a:rPr>
              <a:t>teen;</a:t>
            </a:r>
          </a:p>
        </p:txBody>
      </p:sp>
    </p:spTree>
    <p:extLst>
      <p:ext uri="{BB962C8B-B14F-4D97-AF65-F5344CB8AC3E}">
        <p14:creationId xmlns:p14="http://schemas.microsoft.com/office/powerpoint/2010/main" val="26365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!</a:t>
            </a:r>
            <a:r>
              <a:rPr lang="da-DK" sz="7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68644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82729"/>
              </p:ext>
            </p:extLst>
          </p:nvPr>
        </p:nvGraphicFramePr>
        <p:xfrm>
          <a:off x="2310062" y="1182881"/>
          <a:ext cx="7561848" cy="4207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231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3060256990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328836194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56318183"/>
                    </a:ext>
                  </a:extLst>
                </a:gridCol>
                <a:gridCol w="945231">
                  <a:extLst>
                    <a:ext uri="{9D8B030D-6E8A-4147-A177-3AD203B41FA5}">
                      <a16:colId xmlns:a16="http://schemas.microsoft.com/office/drawing/2014/main" val="1893003832"/>
                    </a:ext>
                  </a:extLst>
                </a:gridCol>
              </a:tblGrid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124640"/>
                  </a:ext>
                </a:extLst>
              </a:tr>
              <a:tr h="525908"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33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5636798" y="2003256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5108831" y="820978"/>
            <a:ext cx="1019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!</a:t>
            </a:r>
            <a:r>
              <a:rPr lang="da-DK" sz="720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128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16266"/>
              </p:ext>
            </p:extLst>
          </p:nvPr>
        </p:nvGraphicFramePr>
        <p:xfrm>
          <a:off x="2272632" y="2349944"/>
          <a:ext cx="8128000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177862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11476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735577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61012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12866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!A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3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33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461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6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363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2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3709852" y="875212"/>
            <a:ext cx="40495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  <a:p>
            <a:r>
              <a:rPr lang="da-DK" sz="16000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1682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57826" y="2207795"/>
            <a:ext cx="9331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7200">
                <a:latin typeface="Consolas" panose="020B0609020204030204" pitchFamily="49" charset="0"/>
              </a:rPr>
              <a:t> alive = </a:t>
            </a:r>
            <a:r>
              <a:rPr lang="da-DK" sz="720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da-DK" sz="720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85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09700" y="1209174"/>
            <a:ext cx="90717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a = 12;</a:t>
            </a: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b = 10;</a:t>
            </a:r>
            <a:endParaRPr lang="da-DK" sz="6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6000">
                <a:latin typeface="Consolas" panose="020B0609020204030204" pitchFamily="49" charset="0"/>
              </a:rPr>
              <a:t> same = (a == b);</a:t>
            </a:r>
          </a:p>
        </p:txBody>
      </p:sp>
    </p:spTree>
    <p:extLst>
      <p:ext uri="{BB962C8B-B14F-4D97-AF65-F5344CB8AC3E}">
        <p14:creationId xmlns:p14="http://schemas.microsoft.com/office/powerpoint/2010/main" val="1331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409700" y="1209174"/>
            <a:ext cx="99181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a = 12;</a:t>
            </a: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>
                <a:latin typeface="Consolas" panose="020B0609020204030204" pitchFamily="49" charset="0"/>
              </a:rPr>
              <a:t> b = 10;</a:t>
            </a:r>
            <a:endParaRPr lang="da-DK" sz="60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60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6000">
                <a:latin typeface="Consolas" panose="020B0609020204030204" pitchFamily="49" charset="0"/>
              </a:rPr>
              <a:t> greater = (a &gt; b);</a:t>
            </a:r>
          </a:p>
        </p:txBody>
      </p:sp>
    </p:spTree>
    <p:extLst>
      <p:ext uri="{BB962C8B-B14F-4D97-AF65-F5344CB8AC3E}">
        <p14:creationId xmlns:p14="http://schemas.microsoft.com/office/powerpoint/2010/main" val="70799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28135"/>
              </p:ext>
            </p:extLst>
          </p:nvPr>
        </p:nvGraphicFramePr>
        <p:xfrm>
          <a:off x="1344796" y="867469"/>
          <a:ext cx="9447529" cy="46369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34301">
                  <a:extLst>
                    <a:ext uri="{9D8B030D-6E8A-4147-A177-3AD203B41FA5}">
                      <a16:colId xmlns:a16="http://schemas.microsoft.com/office/drawing/2014/main" val="3226110471"/>
                    </a:ext>
                  </a:extLst>
                </a:gridCol>
                <a:gridCol w="6513228">
                  <a:extLst>
                    <a:ext uri="{9D8B030D-6E8A-4147-A177-3AD203B41FA5}">
                      <a16:colId xmlns:a16="http://schemas.microsoft.com/office/drawing/2014/main" val="904143746"/>
                    </a:ext>
                  </a:extLst>
                </a:gridCol>
              </a:tblGrid>
              <a:tr h="7548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Operator</a:t>
                      </a:r>
                      <a:endParaRPr lang="da-DK" sz="3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>
                          <a:effectLst/>
                        </a:rPr>
                        <a:t>Meaning</a:t>
                      </a:r>
                      <a:endParaRPr lang="da-DK" sz="3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181945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dirty="0">
                          <a:solidFill>
                            <a:srgbClr val="0070C0"/>
                          </a:solidFill>
                          <a:effectLst/>
                        </a:rPr>
                        <a:t>==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3200" dirty="0">
                          <a:effectLst/>
                        </a:rPr>
                        <a:t> to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392126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</a:t>
                      </a:r>
                      <a:r>
                        <a:rPr lang="en-US" sz="3200" dirty="0">
                          <a:effectLst/>
                        </a:rPr>
                        <a:t>to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99426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32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greater </a:t>
                      </a:r>
                      <a:r>
                        <a:rPr lang="en-US" sz="3200" dirty="0">
                          <a:effectLst/>
                        </a:rPr>
                        <a:t>than b 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746762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</a:t>
                      </a:r>
                      <a:r>
                        <a:rPr lang="en-US" sz="3200" dirty="0">
                          <a:effectLst/>
                        </a:rPr>
                        <a:t>to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439399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smaller </a:t>
                      </a:r>
                      <a:r>
                        <a:rPr lang="en-US" sz="3200" dirty="0">
                          <a:effectLst/>
                        </a:rPr>
                        <a:t>than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869641"/>
                  </a:ext>
                </a:extLst>
              </a:tr>
              <a:tr h="6470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r>
                        <a:rPr lang="en-US" sz="3200" dirty="0">
                          <a:effectLst/>
                        </a:rPr>
                        <a:t>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 is </a:t>
                      </a:r>
                      <a:r>
                        <a:rPr lang="en-US" sz="3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 than or equal </a:t>
                      </a:r>
                      <a:r>
                        <a:rPr lang="en-US" sz="3200" dirty="0">
                          <a:effectLst/>
                        </a:rPr>
                        <a:t>to b</a:t>
                      </a:r>
                      <a:endParaRPr lang="da-DK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578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93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832184" y="1515979"/>
            <a:ext cx="106699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>
                <a:latin typeface="Consolas" panose="020B0609020204030204" pitchFamily="49" charset="0"/>
              </a:rPr>
              <a:t> age = 14;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above12 = (age &gt; 12);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below20 = (age &lt; 20);</a:t>
            </a:r>
          </a:p>
          <a:p>
            <a:r>
              <a:rPr lang="da-DK" sz="480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4800">
                <a:latin typeface="Consolas" panose="020B0609020204030204" pitchFamily="49" charset="0"/>
              </a:rPr>
              <a:t> teen = above12 </a:t>
            </a:r>
            <a:r>
              <a:rPr lang="da-DK" sz="4800" b="1">
                <a:latin typeface="Consolas" panose="020B0609020204030204" pitchFamily="49" charset="0"/>
              </a:rPr>
              <a:t>&amp;&amp;</a:t>
            </a:r>
            <a:r>
              <a:rPr lang="da-DK" sz="4800">
                <a:latin typeface="Consolas" panose="020B0609020204030204" pitchFamily="49" charset="0"/>
              </a:rPr>
              <a:t> below20;</a:t>
            </a:r>
          </a:p>
        </p:txBody>
      </p:sp>
    </p:spTree>
    <p:extLst>
      <p:ext uri="{BB962C8B-B14F-4D97-AF65-F5344CB8AC3E}">
        <p14:creationId xmlns:p14="http://schemas.microsoft.com/office/powerpoint/2010/main" val="391482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ge forbindelse 5"/>
          <p:cNvCxnSpPr/>
          <p:nvPr/>
        </p:nvCxnSpPr>
        <p:spPr>
          <a:xfrm>
            <a:off x="2671010" y="2021307"/>
            <a:ext cx="5895474" cy="352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forbindelse 8"/>
          <p:cNvCxnSpPr/>
          <p:nvPr/>
        </p:nvCxnSpPr>
        <p:spPr>
          <a:xfrm>
            <a:off x="2671009" y="4537912"/>
            <a:ext cx="6009775" cy="10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/>
          <p:cNvCxnSpPr/>
          <p:nvPr/>
        </p:nvCxnSpPr>
        <p:spPr>
          <a:xfrm flipV="1">
            <a:off x="4632160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forbindelse 12"/>
          <p:cNvCxnSpPr/>
          <p:nvPr/>
        </p:nvCxnSpPr>
        <p:spPr>
          <a:xfrm flipV="1">
            <a:off x="6823913" y="2051384"/>
            <a:ext cx="0" cy="2516605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>
            <a:off x="7534721" y="2389501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chemeClr val="accent4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4276169" y="851055"/>
            <a:ext cx="2896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>
                <a:solidFill>
                  <a:srgbClr val="FF0000"/>
                </a:solidFill>
              </a:rPr>
              <a:t>A </a:t>
            </a:r>
            <a:r>
              <a:rPr lang="da-DK" sz="7200"/>
              <a:t>&amp;&amp;</a:t>
            </a:r>
            <a:r>
              <a:rPr lang="da-DK" sz="7200">
                <a:solidFill>
                  <a:srgbClr val="FF0000"/>
                </a:solidFill>
              </a:rPr>
              <a:t> B</a:t>
            </a:r>
          </a:p>
        </p:txBody>
      </p:sp>
      <p:sp>
        <p:nvSpPr>
          <p:cNvPr id="17" name="Smilende ansigt 16"/>
          <p:cNvSpPr/>
          <p:nvPr/>
        </p:nvSpPr>
        <p:spPr>
          <a:xfrm>
            <a:off x="2671009" y="2743200"/>
            <a:ext cx="1094875" cy="1082841"/>
          </a:xfrm>
          <a:prstGeom prst="smileyFac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1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326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Office-tema</vt:lpstr>
      <vt:lpstr>Boolean Logic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35</cp:revision>
  <dcterms:created xsi:type="dcterms:W3CDTF">2017-09-05T14:00:27Z</dcterms:created>
  <dcterms:modified xsi:type="dcterms:W3CDTF">2025-07-25T11:21:23Z</dcterms:modified>
</cp:coreProperties>
</file>