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97" r:id="rId3"/>
    <p:sldId id="452" r:id="rId4"/>
    <p:sldId id="453" r:id="rId5"/>
    <p:sldId id="454" r:id="rId6"/>
    <p:sldId id="455" r:id="rId7"/>
    <p:sldId id="456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68" r:id="rId18"/>
    <p:sldId id="469" r:id="rId19"/>
    <p:sldId id="470" r:id="rId20"/>
    <p:sldId id="471" r:id="rId21"/>
    <p:sldId id="472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27-07-2025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78021"/>
            <a:ext cx="9144000" cy="2047959"/>
          </a:xfrm>
        </p:spPr>
        <p:txBody>
          <a:bodyPr>
            <a:noAutofit/>
          </a:bodyPr>
          <a:lstStyle/>
          <a:p>
            <a:r>
              <a:rPr lang="da-DK" sz="9600" dirty="0"/>
              <a:t>Dictionary </a:t>
            </a:r>
            <a:endParaRPr lang="da-DK" sz="96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2459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102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…</a:t>
            </a:r>
          </a:p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 s = 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694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students.Add(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en-US" sz="2000" b="1">
                <a:latin typeface="Consolas" panose="020B0609020204030204" pitchFamily="49" charset="0"/>
              </a:rPr>
              <a:t>,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(…));</a:t>
            </a:r>
          </a:p>
          <a:p>
            <a:endParaRPr lang="da-DK" sz="2000" b="1">
              <a:latin typeface="Consolas" panose="020B0609020204030204" pitchFamily="49" charset="0"/>
            </a:endParaRP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59213" y="847895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440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 students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Dictionary</a:t>
            </a:r>
            <a:r>
              <a:rPr lang="da-DK" sz="2000" b="1">
                <a:latin typeface="Consolas" panose="020B0609020204030204" pitchFamily="49" charset="0"/>
              </a:rPr>
              <a:t>&lt;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sz="2000" b="1">
                <a:latin typeface="Consolas" panose="020B0609020204030204" pitchFamily="49" charset="0"/>
              </a:rPr>
              <a:t>,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&gt;(); 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  <a:p>
            <a:r>
              <a:rPr lang="da-DK" sz="2000" b="1">
                <a:latin typeface="Consolas" panose="020B0609020204030204" pitchFamily="49" charset="0"/>
              </a:rPr>
              <a:t>students[</a:t>
            </a:r>
            <a:r>
              <a:rPr lang="en-US" sz="20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000" b="1">
                <a:latin typeface="Consolas" panose="020B0609020204030204" pitchFamily="49" charset="0"/>
              </a:rPr>
              <a:t>] = </a:t>
            </a:r>
            <a:r>
              <a:rPr lang="da-DK" sz="20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000" b="1">
                <a:latin typeface="Consolas" panose="020B0609020204030204" pitchFamily="49" charset="0"/>
              </a:rPr>
              <a:t>(…);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520" y="963042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ktangel 19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302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true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students.Remove(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);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= </a:t>
            </a:r>
            <a:r>
              <a:rPr lang="da-DK" sz="2800" b="1">
                <a:solidFill>
                  <a:srgbClr val="FF0000"/>
                </a:solidFill>
                <a:latin typeface="Consolas" panose="020B0609020204030204" pitchFamily="49" charset="0"/>
              </a:rPr>
              <a:t>false</a:t>
            </a:r>
          </a:p>
        </p:txBody>
      </p:sp>
      <p:pic>
        <p:nvPicPr>
          <p:cNvPr id="20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7779" y="424456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49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2006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"040489-1191"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pic>
        <p:nvPicPr>
          <p:cNvPr id="2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5973" y="831453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19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1" y="424456"/>
            <a:ext cx="571870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sz="2400" b="1">
                <a:latin typeface="Consolas" panose="020B0609020204030204" pitchFamily="49" charset="0"/>
              </a:rPr>
              <a:t> (students.ContainsKey(cpr))</a:t>
            </a:r>
          </a:p>
          <a:p>
            <a:r>
              <a:rPr lang="da-DK" sz="2400" b="1">
                <a:latin typeface="Consolas" panose="020B0609020204030204" pitchFamily="49" charset="0"/>
              </a:rPr>
              <a:t>{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Student</a:t>
            </a:r>
            <a:r>
              <a:rPr lang="da-DK" sz="2400" b="1">
                <a:latin typeface="Consolas" panose="020B0609020204030204" pitchFamily="49" charset="0"/>
              </a:rPr>
              <a:t> s = students[cpr];</a:t>
            </a:r>
          </a:p>
          <a:p>
            <a:r>
              <a:rPr lang="da-DK" sz="2400" b="1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7407" y="561453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029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cxnSp>
        <p:nvCxnSpPr>
          <p:cNvPr id="29" name="Lige pilforbindelse 28"/>
          <p:cNvCxnSpPr/>
          <p:nvPr/>
        </p:nvCxnSpPr>
        <p:spPr>
          <a:xfrm>
            <a:off x="3223039" y="3105574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/>
          <p:cNvCxnSpPr/>
          <p:nvPr/>
        </p:nvCxnSpPr>
        <p:spPr>
          <a:xfrm>
            <a:off x="500433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Lige pilforbindelse 30"/>
          <p:cNvCxnSpPr/>
          <p:nvPr/>
        </p:nvCxnSpPr>
        <p:spPr>
          <a:xfrm>
            <a:off x="6865663" y="3095410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Lige pilforbindelse 31"/>
          <p:cNvCxnSpPr/>
          <p:nvPr/>
        </p:nvCxnSpPr>
        <p:spPr>
          <a:xfrm>
            <a:off x="8729004" y="3105573"/>
            <a:ext cx="13547" cy="167301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4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Student?</a:t>
            </a:r>
            <a:r>
              <a:rPr lang="da-DK" sz="2400" b="1" dirty="0">
                <a:latin typeface="Consolas" panose="020B0609020204030204" pitchFamily="49" charset="0"/>
              </a:rPr>
              <a:t> s = </a:t>
            </a:r>
            <a:r>
              <a:rPr lang="da-DK" sz="2400" b="1" dirty="0" err="1">
                <a:latin typeface="Consolas" panose="020B0609020204030204" pitchFamily="49" charset="0"/>
              </a:rPr>
              <a:t>students.ContainsKey</a:t>
            </a:r>
            <a:r>
              <a:rPr lang="da-DK" sz="2400" b="1" dirty="0">
                <a:latin typeface="Consolas" panose="020B0609020204030204" pitchFamily="49" charset="0"/>
              </a:rPr>
              <a:t>(cpr) ? students[cpr] : </a:t>
            </a:r>
            <a:r>
              <a:rPr lang="da-DK" sz="2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sz="2400" b="1" dirty="0">
                <a:latin typeface="Consolas" panose="020B0609020204030204" pitchFamily="49" charset="0"/>
              </a:rPr>
              <a:t>;</a:t>
            </a:r>
          </a:p>
        </p:txBody>
      </p:sp>
      <p:pic>
        <p:nvPicPr>
          <p:cNvPr id="2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6591" y="941601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393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ktangel 12"/>
          <p:cNvSpPr/>
          <p:nvPr/>
        </p:nvSpPr>
        <p:spPr>
          <a:xfrm>
            <a:off x="2254948" y="2282614"/>
            <a:ext cx="7566386" cy="1194851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15" name="Rektangel 14"/>
          <p:cNvSpPr/>
          <p:nvPr/>
        </p:nvSpPr>
        <p:spPr>
          <a:xfrm>
            <a:off x="24744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17" name="Rektangel 16"/>
          <p:cNvSpPr/>
          <p:nvPr/>
        </p:nvSpPr>
        <p:spPr>
          <a:xfrm>
            <a:off x="4289302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19" name="Rektangel 18"/>
          <p:cNvSpPr/>
          <p:nvPr/>
        </p:nvSpPr>
        <p:spPr>
          <a:xfrm>
            <a:off x="6147868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21" name="Rektangel 20"/>
          <p:cNvSpPr/>
          <p:nvPr/>
        </p:nvSpPr>
        <p:spPr>
          <a:xfrm>
            <a:off x="8006434" y="2641601"/>
            <a:ext cx="1443612" cy="55815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3" name="Titel 1"/>
          <p:cNvSpPr txBox="1">
            <a:spLocks/>
          </p:cNvSpPr>
          <p:nvPr/>
        </p:nvSpPr>
        <p:spPr>
          <a:xfrm>
            <a:off x="284980" y="2466231"/>
            <a:ext cx="1699038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rgbClr val="FF0000"/>
                </a:solidFill>
              </a:rPr>
              <a:t>Keys</a:t>
            </a:r>
            <a:endParaRPr lang="da-DK" sz="4000" b="1"/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rgbClr val="FF0000"/>
                </a:solidFill>
                <a:latin typeface="Consolas" panose="020B0609020204030204" pitchFamily="49" charset="0"/>
              </a:rPr>
              <a:t>Keys</a:t>
            </a:r>
          </a:p>
        </p:txBody>
      </p:sp>
    </p:spTree>
    <p:extLst>
      <p:ext uri="{BB962C8B-B14F-4D97-AF65-F5344CB8AC3E}">
        <p14:creationId xmlns:p14="http://schemas.microsoft.com/office/powerpoint/2010/main" val="321987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kstfelt 10"/>
          <p:cNvSpPr txBox="1"/>
          <p:nvPr/>
        </p:nvSpPr>
        <p:spPr>
          <a:xfrm>
            <a:off x="925057" y="668956"/>
            <a:ext cx="9572496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</a:p>
          <a:p>
            <a:r>
              <a:rPr lang="da-DK" sz="2800" b="1">
                <a:latin typeface="Consolas" panose="020B0609020204030204" pitchFamily="49" charset="0"/>
              </a:rPr>
              <a:t>{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string</a:t>
            </a:r>
            <a:r>
              <a:rPr lang="da-DK" sz="2800" b="1">
                <a:latin typeface="Consolas" panose="020B0609020204030204" pitchFamily="49" charset="0"/>
              </a:rPr>
              <a:t> Name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   public string</a:t>
            </a:r>
            <a:r>
              <a:rPr lang="da-DK" sz="2800" b="1">
                <a:latin typeface="Consolas" panose="020B0609020204030204" pitchFamily="49" charset="0"/>
              </a:rPr>
              <a:t> CPR {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da-DK" sz="2800" b="1">
                <a:latin typeface="Consolas" panose="020B0609020204030204" pitchFamily="49" charset="0"/>
              </a:rPr>
              <a:t>; }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 // ...</a:t>
            </a:r>
          </a:p>
          <a:p>
            <a:r>
              <a:rPr lang="da-DK" sz="28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120662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011494-2284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072291-0811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937820" y="424456"/>
            <a:ext cx="106704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4800" b="1">
                <a:latin typeface="Consolas" panose="020B0609020204030204" pitchFamily="49" charset="0"/>
              </a:rPr>
              <a:t>students.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86692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2254948" y="4219787"/>
            <a:ext cx="7566386" cy="17407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endParaRPr lang="da-DK" sz="3600"/>
          </a:p>
        </p:txBody>
      </p:sp>
      <p:sp>
        <p:nvSpPr>
          <p:cNvPr id="5" name="Rektangel 4"/>
          <p:cNvSpPr/>
          <p:nvPr/>
        </p:nvSpPr>
        <p:spPr>
          <a:xfrm>
            <a:off x="2498469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7" name="Rektangel 6"/>
          <p:cNvSpPr/>
          <p:nvPr/>
        </p:nvSpPr>
        <p:spPr>
          <a:xfrm>
            <a:off x="4357035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9" name="Rektangel 8"/>
          <p:cNvSpPr/>
          <p:nvPr/>
        </p:nvSpPr>
        <p:spPr>
          <a:xfrm>
            <a:off x="6215601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2" name="Rektangel 11"/>
          <p:cNvSpPr/>
          <p:nvPr/>
        </p:nvSpPr>
        <p:spPr>
          <a:xfrm>
            <a:off x="8074167" y="447717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Jan Hansen</a:t>
            </a:r>
          </a:p>
          <a:p>
            <a:r>
              <a:rPr lang="da-DK">
                <a:solidFill>
                  <a:srgbClr val="FFFF00"/>
                </a:solidFill>
              </a:rPr>
              <a:t>220791-0811</a:t>
            </a:r>
          </a:p>
        </p:txBody>
      </p:sp>
      <p:sp>
        <p:nvSpPr>
          <p:cNvPr id="34" name="Titel 1"/>
          <p:cNvSpPr txBox="1">
            <a:spLocks/>
          </p:cNvSpPr>
          <p:nvPr/>
        </p:nvSpPr>
        <p:spPr>
          <a:xfrm>
            <a:off x="284481" y="4584541"/>
            <a:ext cx="1910434" cy="101123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sz="40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endParaRPr lang="da-DK" sz="4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ekstfelt 17"/>
          <p:cNvSpPr txBox="1"/>
          <p:nvPr/>
        </p:nvSpPr>
        <p:spPr>
          <a:xfrm>
            <a:off x="880395" y="409216"/>
            <a:ext cx="1067041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foreach </a:t>
            </a:r>
            <a:r>
              <a:rPr lang="en-US" sz="3200" b="1">
                <a:latin typeface="Consolas" panose="020B0609020204030204" pitchFamily="49" charset="0"/>
              </a:rPr>
              <a:t>(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en-US" sz="3200" b="1">
                <a:latin typeface="Consolas" panose="020B0609020204030204" pitchFamily="49" charset="0"/>
              </a:rPr>
              <a:t> s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en-US" sz="3200" b="1">
                <a:latin typeface="Consolas" panose="020B0609020204030204" pitchFamily="49" charset="0"/>
              </a:rPr>
              <a:t> students.Values)</a:t>
            </a:r>
          </a:p>
          <a:p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Console</a:t>
            </a:r>
            <a:r>
              <a:rPr lang="da-DK" sz="3200" b="1">
                <a:latin typeface="Consolas" panose="020B0609020204030204" pitchFamily="49" charset="0"/>
              </a:rPr>
              <a:t>.WriteLine(s.Name);</a:t>
            </a:r>
          </a:p>
          <a:p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48348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1190194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833703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Student?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 err="1">
                <a:latin typeface="Consolas" panose="020B0609020204030204" pitchFamily="49" charset="0"/>
              </a:rPr>
              <a:t>Lookup</a:t>
            </a:r>
            <a:r>
              <a:rPr lang="da-DK" b="1" dirty="0">
                <a:latin typeface="Consolas" panose="020B0609020204030204" pitchFamily="49" charset="0"/>
              </a:rPr>
              <a:t>(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string</a:t>
            </a:r>
            <a:r>
              <a:rPr lang="da-DK" b="1" dirty="0">
                <a:latin typeface="Consolas" panose="020B0609020204030204" pitchFamily="49" charset="0"/>
              </a:rPr>
              <a:t> cpr)</a:t>
            </a:r>
          </a:p>
          <a:p>
            <a:r>
              <a:rPr lang="da-DK" b="1" dirty="0">
                <a:latin typeface="Consolas" panose="020B0609020204030204" pitchFamily="49" charset="0"/>
              </a:rPr>
              <a:t>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foreach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b="1" dirty="0">
                <a:latin typeface="Consolas" panose="020B0609020204030204" pitchFamily="49" charset="0"/>
              </a:rPr>
              <a:t> s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in</a:t>
            </a:r>
            <a:r>
              <a:rPr lang="da-DK" b="1" dirty="0">
                <a:latin typeface="Consolas" panose="020B0609020204030204" pitchFamily="49" charset="0"/>
              </a:rPr>
              <a:t> students)</a:t>
            </a:r>
          </a:p>
          <a:p>
            <a:r>
              <a:rPr lang="da-DK" b="1" dirty="0">
                <a:latin typeface="Consolas" panose="020B0609020204030204" pitchFamily="49" charset="0"/>
              </a:rPr>
              <a:t>   {</a:t>
            </a:r>
          </a:p>
          <a:p>
            <a:r>
              <a:rPr lang="da-DK" b="1" dirty="0">
                <a:latin typeface="Consolas" panose="020B0609020204030204" pitchFamily="49" charset="0"/>
              </a:rPr>
              <a:t>     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da-DK" b="1" dirty="0">
                <a:latin typeface="Consolas" panose="020B0609020204030204" pitchFamily="49" charset="0"/>
              </a:rPr>
              <a:t> (</a:t>
            </a:r>
            <a:r>
              <a:rPr lang="da-DK" b="1" dirty="0" err="1">
                <a:latin typeface="Consolas" panose="020B0609020204030204" pitchFamily="49" charset="0"/>
              </a:rPr>
              <a:t>s.CPR</a:t>
            </a:r>
            <a:r>
              <a:rPr lang="da-DK" b="1" dirty="0">
                <a:latin typeface="Consolas" panose="020B0609020204030204" pitchFamily="49" charset="0"/>
              </a:rPr>
              <a:t> == cpr)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dirty="0">
                <a:latin typeface="Consolas" panose="020B0609020204030204" pitchFamily="49" charset="0"/>
              </a:rPr>
              <a:t>s;</a:t>
            </a:r>
          </a:p>
          <a:p>
            <a:r>
              <a:rPr lang="da-DK" b="1" dirty="0">
                <a:latin typeface="Consolas" panose="020B0609020204030204" pitchFamily="49" charset="0"/>
              </a:rPr>
              <a:t>   }</a:t>
            </a:r>
          </a:p>
          <a:p>
            <a:endParaRPr lang="da-DK" b="1" dirty="0">
              <a:latin typeface="Consolas" panose="020B0609020204030204" pitchFamily="49" charset="0"/>
            </a:endParaRPr>
          </a:p>
          <a:p>
            <a:r>
              <a:rPr lang="da-DK" b="1" dirty="0">
                <a:latin typeface="Consolas" panose="020B0609020204030204" pitchFamily="49" charset="0"/>
              </a:rPr>
              <a:t>   </a:t>
            </a:r>
            <a:r>
              <a:rPr lang="da-DK" b="1" dirty="0">
                <a:solidFill>
                  <a:srgbClr val="0070C0"/>
                </a:solidFill>
                <a:latin typeface="Consolas" panose="020B0609020204030204" pitchFamily="49" charset="0"/>
              </a:rPr>
              <a:t>return </a:t>
            </a:r>
            <a:r>
              <a:rPr lang="da-DK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null</a:t>
            </a:r>
            <a:r>
              <a:rPr lang="da-DK" b="1" dirty="0">
                <a:latin typeface="Consolas" panose="020B0609020204030204" pitchFamily="49" charset="0"/>
              </a:rPr>
              <a:t>;</a:t>
            </a:r>
          </a:p>
          <a:p>
            <a:r>
              <a:rPr lang="da-DK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940799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4538131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</p:spTree>
    <p:extLst>
      <p:ext uri="{BB962C8B-B14F-4D97-AF65-F5344CB8AC3E}">
        <p14:creationId xmlns:p14="http://schemas.microsoft.com/office/powerpoint/2010/main" val="2730777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/>
          <p:cNvSpPr/>
          <p:nvPr/>
        </p:nvSpPr>
        <p:spPr>
          <a:xfrm>
            <a:off x="859641" y="3210559"/>
            <a:ext cx="8297334" cy="21877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Ins="360000" rtlCol="0" anchor="ctr"/>
          <a:lstStyle/>
          <a:p>
            <a:pPr algn="r"/>
            <a:r>
              <a:rPr lang="da-DK" sz="3600"/>
              <a:t>Count = 3</a:t>
            </a:r>
          </a:p>
        </p:txBody>
      </p:sp>
      <p:sp>
        <p:nvSpPr>
          <p:cNvPr id="11" name="Tekstfelt 10"/>
          <p:cNvSpPr txBox="1"/>
          <p:nvPr/>
        </p:nvSpPr>
        <p:spPr>
          <a:xfrm>
            <a:off x="859641" y="754158"/>
            <a:ext cx="921230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 students = 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2800" b="1">
                <a:latin typeface="Consolas" panose="020B0609020204030204" pitchFamily="49" charset="0"/>
              </a:rPr>
              <a:t>&lt;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800" b="1">
                <a:latin typeface="Consolas" panose="020B0609020204030204" pitchFamily="49" charset="0"/>
              </a:rPr>
              <a:t>students.Add(</a:t>
            </a:r>
            <a:r>
              <a:rPr lang="da-DK" sz="2800" b="1">
                <a:solidFill>
                  <a:srgbClr val="0070C0"/>
                </a:solidFill>
                <a:latin typeface="Consolas" panose="020B0609020204030204" pitchFamily="49" charset="0"/>
              </a:rPr>
              <a:t>new </a:t>
            </a:r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(…));</a:t>
            </a:r>
          </a:p>
          <a:p>
            <a:r>
              <a:rPr lang="da-DK" sz="2800" b="1">
                <a:latin typeface="Consolas" panose="020B0609020204030204" pitchFamily="49" charset="0"/>
              </a:rPr>
              <a:t>…</a:t>
            </a:r>
          </a:p>
          <a:p>
            <a:r>
              <a:rPr lang="da-DK" sz="2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Student</a:t>
            </a:r>
            <a:r>
              <a:rPr lang="da-DK" sz="2800" b="1">
                <a:latin typeface="Consolas" panose="020B0609020204030204" pitchFamily="49" charset="0"/>
              </a:rPr>
              <a:t> s = students[</a:t>
            </a:r>
            <a:r>
              <a:rPr lang="en-US" sz="2800" b="1">
                <a:solidFill>
                  <a:srgbClr val="C00000"/>
                </a:solidFill>
                <a:latin typeface="Consolas" panose="020B0609020204030204" pitchFamily="49" charset="0"/>
              </a:rPr>
              <a:t>"030388-1090"</a:t>
            </a:r>
            <a:r>
              <a:rPr lang="da-DK" sz="2800" b="1">
                <a:latin typeface="Consolas" panose="020B0609020204030204" pitchFamily="49" charset="0"/>
              </a:rPr>
              <a:t>];</a:t>
            </a:r>
          </a:p>
        </p:txBody>
      </p:sp>
      <p:sp>
        <p:nvSpPr>
          <p:cNvPr id="4" name="Rektangel 3"/>
          <p:cNvSpPr/>
          <p:nvPr/>
        </p:nvSpPr>
        <p:spPr>
          <a:xfrm>
            <a:off x="997284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0</a:t>
            </a:r>
          </a:p>
        </p:txBody>
      </p:sp>
      <p:sp>
        <p:nvSpPr>
          <p:cNvPr id="5" name="Rektangel 4"/>
          <p:cNvSpPr/>
          <p:nvPr/>
        </p:nvSpPr>
        <p:spPr>
          <a:xfrm>
            <a:off x="1130255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Peter Larsen</a:t>
            </a:r>
          </a:p>
          <a:p>
            <a:r>
              <a:rPr lang="da-DK">
                <a:solidFill>
                  <a:srgbClr val="FFFF00"/>
                </a:solidFill>
              </a:rPr>
              <a:t>120892-1205</a:t>
            </a:r>
          </a:p>
        </p:txBody>
      </p:sp>
      <p:sp>
        <p:nvSpPr>
          <p:cNvPr id="6" name="Rektangel 5"/>
          <p:cNvSpPr/>
          <p:nvPr/>
        </p:nvSpPr>
        <p:spPr>
          <a:xfrm>
            <a:off x="2855850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1</a:t>
            </a:r>
          </a:p>
        </p:txBody>
      </p:sp>
      <p:sp>
        <p:nvSpPr>
          <p:cNvPr id="7" name="Rektangel 6"/>
          <p:cNvSpPr/>
          <p:nvPr/>
        </p:nvSpPr>
        <p:spPr>
          <a:xfrm>
            <a:off x="2988821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Mia Olsen</a:t>
            </a:r>
          </a:p>
          <a:p>
            <a:r>
              <a:rPr lang="da-DK">
                <a:solidFill>
                  <a:srgbClr val="FFFF00"/>
                </a:solidFill>
              </a:rPr>
              <a:t>140194-2284</a:t>
            </a:r>
          </a:p>
        </p:txBody>
      </p:sp>
      <p:sp>
        <p:nvSpPr>
          <p:cNvPr id="8" name="Rektangel 7"/>
          <p:cNvSpPr/>
          <p:nvPr/>
        </p:nvSpPr>
        <p:spPr>
          <a:xfrm>
            <a:off x="4714416" y="3317655"/>
            <a:ext cx="1725595" cy="197231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/>
              <a:t>2</a:t>
            </a:r>
          </a:p>
        </p:txBody>
      </p:sp>
      <p:sp>
        <p:nvSpPr>
          <p:cNvPr id="9" name="Rektangel 8"/>
          <p:cNvSpPr/>
          <p:nvPr/>
        </p:nvSpPr>
        <p:spPr>
          <a:xfrm>
            <a:off x="4847387" y="3914987"/>
            <a:ext cx="1443612" cy="125306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da-DK">
                <a:solidFill>
                  <a:srgbClr val="FFFF00"/>
                </a:solidFill>
              </a:rPr>
              <a:t>Lene Ipsen</a:t>
            </a:r>
          </a:p>
          <a:p>
            <a:r>
              <a:rPr lang="da-DK">
                <a:solidFill>
                  <a:srgbClr val="FFFF00"/>
                </a:solidFill>
              </a:rPr>
              <a:t>030388-1090</a:t>
            </a:r>
          </a:p>
        </p:txBody>
      </p:sp>
      <p:sp>
        <p:nvSpPr>
          <p:cNvPr id="10" name="Forbudstavle 9"/>
          <p:cNvSpPr/>
          <p:nvPr/>
        </p:nvSpPr>
        <p:spPr>
          <a:xfrm>
            <a:off x="8084510" y="1371036"/>
            <a:ext cx="1620000" cy="162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266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44837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endParaRPr lang="da-DK" sz="480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942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FF0000"/>
                </a:solidFill>
              </a:rPr>
              <a:t>K</a:t>
            </a:r>
            <a:r>
              <a:rPr lang="da-DK" sz="9600" b="1"/>
              <a:t>,</a:t>
            </a:r>
            <a:r>
              <a:rPr lang="da-DK" sz="9600" b="1">
                <a:solidFill>
                  <a:schemeClr val="accent6">
                    <a:lumMod val="75000"/>
                  </a:schemeClr>
                </a:solidFill>
              </a:rPr>
              <a:t>V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FF0000"/>
                </a:solidFill>
              </a:rPr>
              <a:t>K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04046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9600" b="1"/>
              <a:t>Dictionary&lt;</a:t>
            </a:r>
            <a:r>
              <a:rPr lang="da-DK" sz="9600" b="1">
                <a:solidFill>
                  <a:srgbClr val="0070C0"/>
                </a:solidFill>
              </a:rPr>
              <a:t>int</a:t>
            </a:r>
            <a:r>
              <a:rPr lang="da-DK" sz="9600" b="1"/>
              <a:t>,</a:t>
            </a:r>
            <a:r>
              <a:rPr lang="da-DK" sz="9600" b="1">
                <a:solidFill>
                  <a:srgbClr val="0070C0"/>
                </a:solidFill>
              </a:rPr>
              <a:t>bool</a:t>
            </a:r>
            <a:r>
              <a:rPr lang="da-DK" sz="96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int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bool</a:t>
            </a:r>
          </a:p>
        </p:txBody>
      </p:sp>
    </p:spTree>
    <p:extLst>
      <p:ext uri="{BB962C8B-B14F-4D97-AF65-F5344CB8AC3E}">
        <p14:creationId xmlns:p14="http://schemas.microsoft.com/office/powerpoint/2010/main" val="79372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34721" y="1122362"/>
            <a:ext cx="10451252" cy="4465638"/>
          </a:xfrm>
        </p:spPr>
        <p:txBody>
          <a:bodyPr>
            <a:noAutofit/>
          </a:bodyPr>
          <a:lstStyle/>
          <a:p>
            <a:r>
              <a:rPr lang="da-DK" sz="7200" b="1"/>
              <a:t>Dictionary&lt;</a:t>
            </a:r>
            <a:r>
              <a:rPr lang="da-DK" sz="7200" b="1">
                <a:solidFill>
                  <a:srgbClr val="0070C0"/>
                </a:solidFill>
              </a:rPr>
              <a:t>string</a:t>
            </a:r>
            <a:r>
              <a:rPr lang="da-DK" sz="7200" b="1"/>
              <a:t>, </a:t>
            </a:r>
            <a:r>
              <a:rPr lang="da-DK" sz="72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  <a:r>
              <a:rPr lang="da-DK" sz="7200" b="1"/>
              <a:t>&gt;</a:t>
            </a:r>
            <a:br>
              <a:rPr lang="da-DK" sz="9600"/>
            </a:br>
            <a:r>
              <a:rPr lang="da-DK" sz="4800" b="1"/>
              <a:t>a </a:t>
            </a:r>
            <a:r>
              <a:rPr lang="da-DK" sz="4800" b="1" i="1"/>
              <a:t>dictionary</a:t>
            </a:r>
            <a:r>
              <a:rPr lang="da-DK" sz="4800" b="1"/>
              <a:t> between</a:t>
            </a:r>
            <a:br>
              <a:rPr lang="da-DK" sz="4800" b="1"/>
            </a:br>
            <a:r>
              <a:rPr lang="da-DK" sz="4800" b="1">
                <a:solidFill>
                  <a:srgbClr val="FF0000"/>
                </a:solidFill>
              </a:rPr>
              <a:t>keys</a:t>
            </a:r>
            <a:r>
              <a:rPr lang="da-DK" sz="4800" b="1"/>
              <a:t> of type </a:t>
            </a:r>
            <a:r>
              <a:rPr lang="da-DK" sz="4800" b="1">
                <a:solidFill>
                  <a:srgbClr val="0070C0"/>
                </a:solidFill>
              </a:rPr>
              <a:t>string</a:t>
            </a:r>
            <a:r>
              <a:rPr lang="da-DK" sz="4800" b="1"/>
              <a:t>, and</a:t>
            </a:r>
            <a:br>
              <a:rPr lang="da-DK" sz="4800" b="1"/>
            </a:b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values</a:t>
            </a:r>
            <a:r>
              <a:rPr lang="da-DK" sz="4800" b="1"/>
              <a:t> of type (references to)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</a:rPr>
              <a:t>Student</a:t>
            </a:r>
          </a:p>
        </p:txBody>
      </p:sp>
    </p:spTree>
    <p:extLst>
      <p:ext uri="{BB962C8B-B14F-4D97-AF65-F5344CB8AC3E}">
        <p14:creationId xmlns:p14="http://schemas.microsoft.com/office/powerpoint/2010/main" val="3098076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</TotalTime>
  <Words>670</Words>
  <Application>Microsoft Office PowerPoint</Application>
  <PresentationFormat>Widescreen</PresentationFormat>
  <Paragraphs>236</Paragraphs>
  <Slides>21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Consolas</vt:lpstr>
      <vt:lpstr>Office-tema</vt:lpstr>
      <vt:lpstr>Dictionary </vt:lpstr>
      <vt:lpstr>PowerPoint-præsentation</vt:lpstr>
      <vt:lpstr>PowerPoint-præsentation</vt:lpstr>
      <vt:lpstr>PowerPoint-præsentation</vt:lpstr>
      <vt:lpstr>PowerPoint-præsentation</vt:lpstr>
      <vt:lpstr>Dictionary&lt;K,V&gt; </vt:lpstr>
      <vt:lpstr>Dictionary&lt;K,V&gt; a dictionary between keys of type K, and values of type V</vt:lpstr>
      <vt:lpstr>Dictionary&lt;int,bool&gt; a dictionary between keys of type int, and values of type bool</vt:lpstr>
      <vt:lpstr>Dictionary&lt;string, Student&gt; a dictionary between keys of type string, and values of type (references to) Student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93</cp:revision>
  <dcterms:created xsi:type="dcterms:W3CDTF">2017-09-05T14:00:27Z</dcterms:created>
  <dcterms:modified xsi:type="dcterms:W3CDTF">2025-07-27T13:35:24Z</dcterms:modified>
</cp:coreProperties>
</file>