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396" r:id="rId4"/>
    <p:sldId id="398" r:id="rId5"/>
    <p:sldId id="438" r:id="rId6"/>
    <p:sldId id="399" r:id="rId7"/>
    <p:sldId id="445" r:id="rId8"/>
    <p:sldId id="446" r:id="rId9"/>
    <p:sldId id="448" r:id="rId10"/>
    <p:sldId id="449" r:id="rId11"/>
    <p:sldId id="450" r:id="rId12"/>
    <p:sldId id="451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4" r:id="rId27"/>
    <p:sldId id="413" r:id="rId28"/>
    <p:sldId id="415" r:id="rId29"/>
    <p:sldId id="440" r:id="rId30"/>
    <p:sldId id="441" r:id="rId31"/>
    <p:sldId id="442" r:id="rId32"/>
    <p:sldId id="443" r:id="rId33"/>
    <p:sldId id="444" r:id="rId34"/>
    <p:sldId id="452" r:id="rId35"/>
    <p:sldId id="416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1" r:id="rId49"/>
    <p:sldId id="432" r:id="rId50"/>
    <p:sldId id="434" r:id="rId51"/>
    <p:sldId id="433" r:id="rId52"/>
    <p:sldId id="436" r:id="rId53"/>
    <p:sldId id="437" r:id="rId5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/>
              <a:t>List </a:t>
            </a:r>
            <a:br>
              <a:rPr lang="da-DK" sz="9600"/>
            </a:br>
            <a:r>
              <a:rPr lang="da-DK" sz="9600">
                <a:solidFill>
                  <a:schemeClr val="bg1">
                    <a:lumMod val="75000"/>
                  </a:schemeClr>
                </a:solidFill>
              </a:rPr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6063" y="1122362"/>
            <a:ext cx="10668000" cy="3144837"/>
          </a:xfrm>
        </p:spPr>
        <p:txBody>
          <a:bodyPr>
            <a:noAutofit/>
          </a:bodyPr>
          <a:lstStyle/>
          <a:p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[ ] …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[3]</a:t>
            </a:r>
            <a:br>
              <a:rPr lang="da-DK" sz="9600"/>
            </a:br>
            <a:r>
              <a:rPr lang="da-DK" sz="4800" b="1"/>
              <a:t>an array of 3 elements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965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02369" y="1122362"/>
            <a:ext cx="10256920" cy="3144837"/>
          </a:xfrm>
        </p:spPr>
        <p:txBody>
          <a:bodyPr>
            <a:noAutofit/>
          </a:bodyPr>
          <a:lstStyle/>
          <a:p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/>
              <a:t>[ ] … = </a:t>
            </a:r>
            <a:r>
              <a:rPr lang="da-DK" sz="7200" b="1">
                <a:solidFill>
                  <a:srgbClr val="0070C0"/>
                </a:solidFill>
              </a:rPr>
              <a:t>new</a:t>
            </a:r>
            <a:r>
              <a:rPr lang="da-DK" sz="7200" b="1"/>
              <a:t>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7200" b="1"/>
              <a:t>[3]</a:t>
            </a:r>
            <a:br>
              <a:rPr lang="da-DK" sz="9600"/>
            </a:br>
            <a:r>
              <a:rPr lang="da-DK" sz="4000" b="1"/>
              <a:t>an array of 3 (references to) objects of type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631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374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ages[1] = 23;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899574" y="2187786"/>
            <a:ext cx="1964267" cy="1096003"/>
          </a:xfrm>
          <a:prstGeom prst="wedgeRoundRectCallout">
            <a:avLst>
              <a:gd name="adj1" fmla="val -89778"/>
              <a:gd name="adj2" fmla="val 7880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Index</a:t>
            </a:r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4597979" y="5098051"/>
            <a:ext cx="1964267" cy="1096003"/>
          </a:xfrm>
          <a:prstGeom prst="wedgeRoundRectCallout">
            <a:avLst>
              <a:gd name="adj1" fmla="val -91157"/>
              <a:gd name="adj2" fmla="val -94858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1996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ages[2] = ages[1] + 12;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9341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[]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ages[0] = 17;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318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[]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[3];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ages[1] = 23;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ages[2] = ages[1] + 12;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ages[0] = 17;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OK!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ages[3] = 31;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// Error!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Rektangel 9"/>
          <p:cNvSpPr/>
          <p:nvPr/>
        </p:nvSpPr>
        <p:spPr>
          <a:xfrm>
            <a:off x="6354993" y="3955627"/>
            <a:ext cx="1187606" cy="73934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0567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3;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6577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Rektangel 9"/>
          <p:cNvSpPr/>
          <p:nvPr/>
        </p:nvSpPr>
        <p:spPr>
          <a:xfrm>
            <a:off x="6354993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6481190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953500" y="335829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4" name="Rektangel 13"/>
          <p:cNvSpPr/>
          <p:nvPr/>
        </p:nvSpPr>
        <p:spPr>
          <a:xfrm>
            <a:off x="8079697" y="395562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4929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 &lt; 3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pic>
        <p:nvPicPr>
          <p:cNvPr id="102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275" y="335829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_die2;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...etc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Length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212000" y="1419449"/>
            <a:ext cx="1042068" cy="731520"/>
          </a:xfrm>
          <a:prstGeom prst="wedgeRoundRectCallout">
            <a:avLst>
              <a:gd name="adj1" fmla="val -185157"/>
              <a:gd name="adj2" fmla="val -729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4166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Length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371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latin typeface="Consolas" panose="020B0609020204030204" pitchFamily="49" charset="0"/>
              </a:rPr>
              <a:t>foreach (</a:t>
            </a:r>
            <a:r>
              <a:rPr lang="da-DK" sz="3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 dirty="0">
                <a:latin typeface="Consolas" panose="020B0609020204030204" pitchFamily="49" charset="0"/>
              </a:rPr>
              <a:t> age </a:t>
            </a:r>
            <a:r>
              <a:rPr lang="da-DK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 dirty="0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   </a:t>
            </a:r>
            <a:r>
              <a:rPr lang="da-DK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 dirty="0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295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07626" y="1783705"/>
            <a:ext cx="1052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foreach (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arrayName</a:t>
            </a:r>
            <a:r>
              <a:rPr lang="da-DK" sz="3600" b="1">
                <a:latin typeface="Consolas" panose="020B0609020204030204" pitchFamily="49" charset="0"/>
              </a:rPr>
              <a:t>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</a:t>
            </a:r>
            <a:r>
              <a:rPr lang="da-DK" sz="3600" b="1" i="1">
                <a:solidFill>
                  <a:srgbClr val="FF0000"/>
                </a:solidFill>
                <a:latin typeface="Consolas" panose="020B0609020204030204" pitchFamily="49" charset="0"/>
              </a:rPr>
              <a:t>variableName</a:t>
            </a:r>
            <a:r>
              <a:rPr lang="da-DK" sz="3600" b="1">
                <a:latin typeface="Consolas" panose="020B0609020204030204" pitchFamily="49" charset="0"/>
              </a:rPr>
              <a:t>);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Fixed</a:t>
            </a:r>
            <a:r>
              <a:rPr lang="da-DK" sz="3600" dirty="0"/>
              <a:t> </a:t>
            </a:r>
            <a:r>
              <a:rPr lang="da-DK" sz="3600" dirty="0" err="1"/>
              <a:t>size</a:t>
            </a:r>
            <a:endParaRPr lang="da-DK" sz="3600" dirty="0"/>
          </a:p>
          <a:p>
            <a:r>
              <a:rPr lang="da-DK" sz="3600" dirty="0" err="1"/>
              <a:t>When</a:t>
            </a:r>
            <a:r>
              <a:rPr lang="da-DK" sz="3600" dirty="0"/>
              <a:t> is an array element ”</a:t>
            </a:r>
            <a:r>
              <a:rPr lang="da-DK" sz="3600" dirty="0" err="1"/>
              <a:t>empty</a:t>
            </a:r>
            <a:r>
              <a:rPr lang="da-DK" sz="3600" dirty="0"/>
              <a:t>”?</a:t>
            </a:r>
          </a:p>
          <a:p>
            <a:r>
              <a:rPr lang="da-DK" sz="3600" dirty="0" err="1"/>
              <a:t>Easy</a:t>
            </a:r>
            <a:r>
              <a:rPr lang="da-DK" sz="3600" dirty="0"/>
              <a:t> to index </a:t>
            </a:r>
            <a:r>
              <a:rPr lang="da-DK" sz="3600" i="1" dirty="0"/>
              <a:t>out-of-range</a:t>
            </a:r>
          </a:p>
        </p:txBody>
      </p:sp>
    </p:spTree>
    <p:extLst>
      <p:ext uri="{BB962C8B-B14F-4D97-AF65-F5344CB8AC3E}">
        <p14:creationId xmlns:p14="http://schemas.microsoft.com/office/powerpoint/2010/main" val="14798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Fixed size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</a:t>
            </a:r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5778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60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Empty (?) element</a:t>
            </a:r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3279899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6" name="Rektangel 5"/>
          <p:cNvSpPr/>
          <p:nvPr/>
        </p:nvSpPr>
        <p:spPr>
          <a:xfrm>
            <a:off x="4878406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6476913" y="287061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8" name="Rektangel 7"/>
          <p:cNvSpPr/>
          <p:nvPr/>
        </p:nvSpPr>
        <p:spPr>
          <a:xfrm>
            <a:off x="5004603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9" name="Rektangel 8"/>
          <p:cNvSpPr/>
          <p:nvPr/>
        </p:nvSpPr>
        <p:spPr>
          <a:xfrm>
            <a:off x="6603110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10" name="Rektangel 9"/>
          <p:cNvSpPr/>
          <p:nvPr/>
        </p:nvSpPr>
        <p:spPr>
          <a:xfrm>
            <a:off x="3406096" y="346794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3" name="Afrundet rektangulær billedforklaring 2"/>
          <p:cNvSpPr/>
          <p:nvPr/>
        </p:nvSpPr>
        <p:spPr>
          <a:xfrm>
            <a:off x="5737014" y="4639733"/>
            <a:ext cx="3100181" cy="1456267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Actual value, or  ”empty”…?</a:t>
            </a:r>
          </a:p>
        </p:txBody>
      </p:sp>
    </p:spTree>
    <p:extLst>
      <p:ext uri="{BB962C8B-B14F-4D97-AF65-F5344CB8AC3E}">
        <p14:creationId xmlns:p14="http://schemas.microsoft.com/office/powerpoint/2010/main" val="11383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Array drawbacks – Invalid index</a:t>
            </a:r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38200" y="2657465"/>
            <a:ext cx="765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</a:t>
            </a:r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-2</a:t>
            </a:r>
            <a:r>
              <a:rPr lang="da-DK" sz="3600" b="1"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9937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List&lt;T&gt;</a:t>
            </a:r>
            <a:endParaRPr lang="da-DK" sz="12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4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DiceGame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_die2;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_die3;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  <a:r>
              <a:rPr lang="da-DK" sz="2800" b="1">
                <a:latin typeface="Consolas" panose="020B0609020204030204" pitchFamily="49" charset="0"/>
              </a:rPr>
              <a:t> _die4;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...etc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udstavle 1"/>
          <p:cNvSpPr/>
          <p:nvPr/>
        </p:nvSpPr>
        <p:spPr>
          <a:xfrm>
            <a:off x="6593305" y="1628423"/>
            <a:ext cx="2021305" cy="205138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List&lt;T&gt;</a:t>
            </a:r>
            <a:br>
              <a:rPr lang="da-DK" sz="9600"/>
            </a:br>
            <a:r>
              <a:rPr lang="da-DK" sz="4800" b="1"/>
              <a:t>a list of items of type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rgbClr val="0070C0"/>
                </a:solidFill>
              </a:rPr>
              <a:t>int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items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1945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rgbClr val="0070C0"/>
                </a:solidFill>
              </a:rPr>
              <a:t>string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items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93957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853" y="1122362"/>
            <a:ext cx="11474027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</a:t>
            </a:r>
            <a:r>
              <a:rPr lang="da-DK" sz="12000" b="1">
                <a:solidFill>
                  <a:schemeClr val="accent6">
                    <a:lumMod val="75000"/>
                  </a:schemeClr>
                </a:solidFill>
              </a:rPr>
              <a:t>Car</a:t>
            </a:r>
            <a:r>
              <a:rPr lang="da-DK" sz="12000" b="1"/>
              <a:t>&gt;</a:t>
            </a:r>
            <a:br>
              <a:rPr lang="da-DK" sz="9600"/>
            </a:br>
            <a:r>
              <a:rPr lang="da-DK" sz="4800" b="1"/>
              <a:t>a list of (referecens to) objects of type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35519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12000" b="1"/>
              <a:t>List&lt;List&lt;</a:t>
            </a:r>
            <a:r>
              <a:rPr lang="da-DK" sz="12000" b="1">
                <a:solidFill>
                  <a:srgbClr val="0070C0"/>
                </a:solidFill>
              </a:rPr>
              <a:t>int</a:t>
            </a:r>
            <a:r>
              <a:rPr lang="da-DK" sz="12000" b="1"/>
              <a:t>&gt;&gt;</a:t>
            </a:r>
            <a:br>
              <a:rPr lang="da-DK" sz="9600"/>
            </a:br>
            <a:r>
              <a:rPr lang="da-DK" sz="4800" b="1"/>
              <a:t>a list of lists of items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9104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0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8771467" y="1574004"/>
            <a:ext cx="1137919" cy="731520"/>
          </a:xfrm>
          <a:prstGeom prst="wedgeRoundRectCallout">
            <a:avLst>
              <a:gd name="adj1" fmla="val -50876"/>
              <a:gd name="adj2" fmla="val -98430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40264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1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65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3600" b="1">
                <a:latin typeface="Consolas" panose="020B0609020204030204" pitchFamily="49" charset="0"/>
              </a:rPr>
              <a:t>&lt;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3600" b="1">
                <a:latin typeface="Consolas" panose="020B0609020204030204" pitchFamily="49" charset="0"/>
              </a:rPr>
              <a:t>ages.Add(43);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106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ages.Add(9);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263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4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ages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8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ages.Insert(2,55);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6" name="Rektangel 5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43</a:t>
            </a:r>
          </a:p>
        </p:txBody>
      </p:sp>
      <p:sp>
        <p:nvSpPr>
          <p:cNvPr id="8" name="Rektangel 7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10" name="Rektangel 9"/>
          <p:cNvSpPr/>
          <p:nvPr/>
        </p:nvSpPr>
        <p:spPr>
          <a:xfrm>
            <a:off x="5634916" y="3317656"/>
            <a:ext cx="1440000" cy="144000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740793" y="3914987"/>
            <a:ext cx="1187606" cy="739340"/>
          </a:xfrm>
          <a:prstGeom prst="rect">
            <a:avLst/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5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>
                <a:latin typeface="Consolas" panose="020B0609020204030204" pitchFamily="49" charset="0"/>
              </a:rPr>
              <a:t>age = 12;</a:t>
            </a:r>
          </a:p>
        </p:txBody>
      </p:sp>
    </p:spTree>
    <p:extLst>
      <p:ext uri="{BB962C8B-B14F-4D97-AF65-F5344CB8AC3E}">
        <p14:creationId xmlns:p14="http://schemas.microsoft.com/office/powerpoint/2010/main" val="42306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ages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4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8" name="Rektangel 7"/>
          <p:cNvSpPr/>
          <p:nvPr/>
        </p:nvSpPr>
        <p:spPr>
          <a:xfrm>
            <a:off x="2543162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49039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10" name="Rektangel 9"/>
          <p:cNvSpPr/>
          <p:nvPr/>
        </p:nvSpPr>
        <p:spPr>
          <a:xfrm>
            <a:off x="408903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19491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0909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ages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ages.Add(26);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ages.Add(43);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ages.Add(9);</a:t>
            </a:r>
          </a:p>
          <a:p>
            <a:r>
              <a:rPr lang="da-DK" sz="2000" b="1">
                <a:latin typeface="Consolas" panose="020B0609020204030204" pitchFamily="49" charset="0"/>
              </a:rPr>
              <a:t>ages.Insert(2,55);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ages.RemoveAt(1);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ages.Remove(26);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3" name="Afrundet rektangulær billedforklaring 12"/>
          <p:cNvSpPr/>
          <p:nvPr/>
        </p:nvSpPr>
        <p:spPr>
          <a:xfrm>
            <a:off x="4005044" y="2166828"/>
            <a:ext cx="1041090" cy="731520"/>
          </a:xfrm>
          <a:prstGeom prst="wedgeRoundRectCallout">
            <a:avLst>
              <a:gd name="adj1" fmla="val -121114"/>
              <a:gd name="adj2" fmla="val 386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NB!</a:t>
            </a:r>
          </a:p>
        </p:txBody>
      </p:sp>
    </p:spTree>
    <p:extLst>
      <p:ext uri="{BB962C8B-B14F-4D97-AF65-F5344CB8AC3E}">
        <p14:creationId xmlns:p14="http://schemas.microsoft.com/office/powerpoint/2010/main" val="157890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ages.Clear();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9720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0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ages.Clear();</a:t>
            </a:r>
          </a:p>
        </p:txBody>
      </p:sp>
    </p:spTree>
    <p:extLst>
      <p:ext uri="{BB962C8B-B14F-4D97-AF65-F5344CB8AC3E}">
        <p14:creationId xmlns:p14="http://schemas.microsoft.com/office/powerpoint/2010/main" val="1953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0" y="754158"/>
            <a:ext cx="10332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ages.Contains(9);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4800" b="1">
                <a:latin typeface="Consolas" panose="020B0609020204030204" pitchFamily="49" charset="0"/>
              </a:rPr>
              <a:t>ages.Contains(24);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= false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803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2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ages.IndexOf(9);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1</a:t>
            </a:r>
          </a:p>
          <a:p>
            <a:r>
              <a:rPr lang="da-DK" sz="4800" b="1">
                <a:latin typeface="Consolas" panose="020B0609020204030204" pitchFamily="49" charset="0"/>
              </a:rPr>
              <a:t>ages.IndexOf(24);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// = -1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31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ages.Sort();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29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8388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ages.Sort();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29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1277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ages[3] = 38;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38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809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60"/>
            <a:ext cx="8982012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ages[1] = ages[4] - 15;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997285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03162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55</a:t>
            </a:r>
          </a:p>
        </p:txBody>
      </p:sp>
      <p:sp>
        <p:nvSpPr>
          <p:cNvPr id="8" name="Rektangel 7"/>
          <p:cNvSpPr/>
          <p:nvPr/>
        </p:nvSpPr>
        <p:spPr>
          <a:xfrm>
            <a:off x="2565043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9" name="Rektangel 8"/>
          <p:cNvSpPr/>
          <p:nvPr/>
        </p:nvSpPr>
        <p:spPr>
          <a:xfrm>
            <a:off x="2670920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26</a:t>
            </a:r>
          </a:p>
        </p:txBody>
      </p:sp>
      <p:sp>
        <p:nvSpPr>
          <p:cNvPr id="10" name="Rektangel 9"/>
          <p:cNvSpPr/>
          <p:nvPr/>
        </p:nvSpPr>
        <p:spPr>
          <a:xfrm>
            <a:off x="4132801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4238678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ktangel 12"/>
          <p:cNvSpPr/>
          <p:nvPr/>
        </p:nvSpPr>
        <p:spPr>
          <a:xfrm>
            <a:off x="5700559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3</a:t>
            </a:r>
          </a:p>
        </p:txBody>
      </p:sp>
      <p:sp>
        <p:nvSpPr>
          <p:cNvPr id="14" name="Rektangel 13"/>
          <p:cNvSpPr/>
          <p:nvPr/>
        </p:nvSpPr>
        <p:spPr>
          <a:xfrm>
            <a:off x="5806436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38</a:t>
            </a:r>
          </a:p>
        </p:txBody>
      </p:sp>
      <p:sp>
        <p:nvSpPr>
          <p:cNvPr id="15" name="Rektangel 14"/>
          <p:cNvSpPr/>
          <p:nvPr/>
        </p:nvSpPr>
        <p:spPr>
          <a:xfrm>
            <a:off x="7268317" y="3317656"/>
            <a:ext cx="1440000" cy="14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4</a:t>
            </a:r>
          </a:p>
        </p:txBody>
      </p:sp>
      <p:sp>
        <p:nvSpPr>
          <p:cNvPr id="16" name="Rektangel 15"/>
          <p:cNvSpPr/>
          <p:nvPr/>
        </p:nvSpPr>
        <p:spPr>
          <a:xfrm>
            <a:off x="7374194" y="391498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77847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2867" y="1390851"/>
            <a:ext cx="4747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>
                <a:latin typeface="Consolas" panose="020B0609020204030204" pitchFamily="49" charset="0"/>
              </a:rPr>
              <a:t>age = 12;</a:t>
            </a:r>
          </a:p>
        </p:txBody>
      </p:sp>
      <p:sp>
        <p:nvSpPr>
          <p:cNvPr id="2" name="Rektangel 1"/>
          <p:cNvSpPr/>
          <p:nvPr/>
        </p:nvSpPr>
        <p:spPr>
          <a:xfrm>
            <a:off x="8630832" y="906349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age</a:t>
            </a:r>
          </a:p>
        </p:txBody>
      </p:sp>
      <p:sp>
        <p:nvSpPr>
          <p:cNvPr id="4" name="Rektangel 3"/>
          <p:cNvSpPr/>
          <p:nvPr/>
        </p:nvSpPr>
        <p:spPr>
          <a:xfrm>
            <a:off x="8937029" y="1713654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968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i = 0; i &lt; ages.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da-DK" sz="3200" b="1">
                <a:latin typeface="Consolas" panose="020B0609020204030204" pitchFamily="49" charset="0"/>
              </a:rPr>
              <a:t>; i++)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.WriteLine(ages[i]);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193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1429173" y="3251200"/>
            <a:ext cx="8297334" cy="1632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latin typeface="Consolas" panose="020B0609020204030204" pitchFamily="49" charset="0"/>
              </a:rPr>
              <a:t>foreach (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sz="3200" b="1">
                <a:latin typeface="Consolas" panose="020B0609020204030204" pitchFamily="49" charset="0"/>
              </a:rPr>
              <a:t> age 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ages)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  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7" name="Rektangel 6"/>
          <p:cNvSpPr/>
          <p:nvPr/>
        </p:nvSpPr>
        <p:spPr>
          <a:xfrm>
            <a:off x="3284176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4882683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685669" y="3955627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33173" y="427155"/>
            <a:ext cx="3224106" cy="1456267"/>
          </a:xfrm>
          <a:prstGeom prst="wedgeRoundRectCallout">
            <a:avLst>
              <a:gd name="adj1" fmla="val -87851"/>
              <a:gd name="adj2" fmla="val 25291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Same syntax as for arrays</a:t>
            </a:r>
          </a:p>
        </p:txBody>
      </p:sp>
    </p:spTree>
    <p:extLst>
      <p:ext uri="{BB962C8B-B14F-4D97-AF65-F5344CB8AC3E}">
        <p14:creationId xmlns:p14="http://schemas.microsoft.com/office/powerpoint/2010/main" val="40421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latin typeface="Consolas" panose="020B0609020204030204" pitchFamily="49" charset="0"/>
              </a:rPr>
              <a:t>foreach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>
                <a:latin typeface="Consolas" panose="020B0609020204030204" pitchFamily="49" charset="0"/>
              </a:rPr>
              <a:t> ages)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Start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15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ky 2"/>
          <p:cNvSpPr/>
          <p:nvPr/>
        </p:nvSpPr>
        <p:spPr>
          <a:xfrm>
            <a:off x="433493" y="2816261"/>
            <a:ext cx="9150774" cy="3625179"/>
          </a:xfrm>
          <a:prstGeom prst="cloud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kstfelt 10"/>
          <p:cNvSpPr txBox="1"/>
          <p:nvPr/>
        </p:nvSpPr>
        <p:spPr>
          <a:xfrm>
            <a:off x="8256121" y="557731"/>
            <a:ext cx="366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latin typeface="Consolas" panose="020B0609020204030204" pitchFamily="49" charset="0"/>
              </a:rPr>
              <a:t>foreach 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da-DK" b="1">
                <a:latin typeface="Consolas" panose="020B0609020204030204" pitchFamily="49" charset="0"/>
              </a:rPr>
              <a:t> age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>
                <a:latin typeface="Consolas" panose="020B0609020204030204" pitchFamily="49" charset="0"/>
              </a:rPr>
              <a:t> ages)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.WriteLine(age);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ktangel 1"/>
          <p:cNvSpPr/>
          <p:nvPr/>
        </p:nvSpPr>
        <p:spPr>
          <a:xfrm>
            <a:off x="1624067" y="390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3847165" y="4620331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6" name="Rektangel 5"/>
          <p:cNvSpPr/>
          <p:nvPr/>
        </p:nvSpPr>
        <p:spPr>
          <a:xfrm>
            <a:off x="6619153" y="3438364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3600"/>
          </a:p>
        </p:txBody>
      </p:sp>
      <p:sp>
        <p:nvSpPr>
          <p:cNvPr id="7" name="Rektangel 6"/>
          <p:cNvSpPr/>
          <p:nvPr/>
        </p:nvSpPr>
        <p:spPr>
          <a:xfrm>
            <a:off x="3973362" y="521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23</a:t>
            </a:r>
          </a:p>
        </p:txBody>
      </p:sp>
      <p:sp>
        <p:nvSpPr>
          <p:cNvPr id="8" name="Rektangel 7"/>
          <p:cNvSpPr/>
          <p:nvPr/>
        </p:nvSpPr>
        <p:spPr>
          <a:xfrm>
            <a:off x="6745350" y="4035695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35</a:t>
            </a:r>
          </a:p>
        </p:txBody>
      </p:sp>
      <p:sp>
        <p:nvSpPr>
          <p:cNvPr id="9" name="Rektangel 8"/>
          <p:cNvSpPr/>
          <p:nvPr/>
        </p:nvSpPr>
        <p:spPr>
          <a:xfrm>
            <a:off x="1750264" y="4497662"/>
            <a:ext cx="1187606" cy="739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352622" y="2693733"/>
            <a:ext cx="2115801" cy="744631"/>
          </a:xfrm>
          <a:prstGeom prst="wedgeRoundRectCallout">
            <a:avLst>
              <a:gd name="adj1" fmla="val 54287"/>
              <a:gd name="adj2" fmla="val 106248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Start</a:t>
            </a:r>
          </a:p>
        </p:txBody>
      </p:sp>
      <p:sp>
        <p:nvSpPr>
          <p:cNvPr id="12" name="Afrundet rektangulær billedforklaring 11"/>
          <p:cNvSpPr/>
          <p:nvPr/>
        </p:nvSpPr>
        <p:spPr>
          <a:xfrm>
            <a:off x="8009589" y="5128151"/>
            <a:ext cx="2115801" cy="744631"/>
          </a:xfrm>
          <a:prstGeom prst="wedgeRoundRectCallout">
            <a:avLst>
              <a:gd name="adj1" fmla="val -73765"/>
              <a:gd name="adj2" fmla="val -78405"/>
              <a:gd name="adj3" fmla="val 1666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End</a:t>
            </a:r>
          </a:p>
        </p:txBody>
      </p:sp>
      <p:cxnSp>
        <p:nvCxnSpPr>
          <p:cNvPr id="13" name="Lige pilforbindelse 12"/>
          <p:cNvCxnSpPr>
            <a:stCxn id="2" idx="3"/>
            <a:endCxn id="5" idx="1"/>
          </p:cNvCxnSpPr>
          <p:nvPr/>
        </p:nvCxnSpPr>
        <p:spPr>
          <a:xfrm>
            <a:off x="3064067" y="4620331"/>
            <a:ext cx="783098" cy="72000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5" idx="3"/>
            <a:endCxn id="6" idx="1"/>
          </p:cNvCxnSpPr>
          <p:nvPr/>
        </p:nvCxnSpPr>
        <p:spPr>
          <a:xfrm flipV="1">
            <a:off x="5287165" y="4158364"/>
            <a:ext cx="1331988" cy="118196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0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26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[] ages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600" b="1">
                <a:latin typeface="Consolas" panose="020B0609020204030204" pitchFamily="49" charset="0"/>
              </a:rPr>
              <a:t>[3];</a:t>
            </a:r>
          </a:p>
        </p:txBody>
      </p:sp>
      <p:sp>
        <p:nvSpPr>
          <p:cNvPr id="2" name="Rektangel 1"/>
          <p:cNvSpPr/>
          <p:nvPr/>
        </p:nvSpPr>
        <p:spPr>
          <a:xfrm>
            <a:off x="1559472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3157979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6" name="Rektangel 5"/>
          <p:cNvSpPr/>
          <p:nvPr/>
        </p:nvSpPr>
        <p:spPr>
          <a:xfrm>
            <a:off x="4756486" y="335829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94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br>
              <a:rPr lang="da-DK" sz="960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T[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T[</a:t>
            </a:r>
            <a:r>
              <a:rPr lang="da-DK" sz="9600" b="1" i="1"/>
              <a:t>n</a:t>
            </a:r>
            <a:r>
              <a:rPr lang="da-DK" sz="9600" b="1"/>
              <a:t>]</a:t>
            </a:r>
            <a:br>
              <a:rPr lang="da-DK" sz="9600"/>
            </a:br>
            <a:r>
              <a:rPr lang="da-DK" sz="4800" b="1"/>
              <a:t>an array of </a:t>
            </a:r>
            <a:r>
              <a:rPr lang="da-DK" sz="4800" b="1" i="1"/>
              <a:t>n</a:t>
            </a:r>
            <a:r>
              <a:rPr lang="da-DK" sz="4800" b="1"/>
              <a:t> elements of type T</a:t>
            </a:r>
            <a:endParaRPr lang="da-DK" sz="48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8567" y="1122362"/>
            <a:ext cx="10547685" cy="3144837"/>
          </a:xfrm>
        </p:spPr>
        <p:txBody>
          <a:bodyPr>
            <a:noAutofit/>
          </a:bodyPr>
          <a:lstStyle/>
          <a:p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[ ] … = </a:t>
            </a:r>
            <a:r>
              <a:rPr lang="da-DK" sz="9600" b="1">
                <a:solidFill>
                  <a:srgbClr val="0070C0"/>
                </a:solidFill>
              </a:rPr>
              <a:t>new</a:t>
            </a:r>
            <a:r>
              <a:rPr lang="da-DK" sz="9600" b="1"/>
              <a:t> </a:t>
            </a:r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[3]</a:t>
            </a:r>
            <a:br>
              <a:rPr lang="da-DK" sz="9600"/>
            </a:br>
            <a:r>
              <a:rPr lang="da-DK" sz="4800" b="1"/>
              <a:t>an array of 3 elements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29829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1182</Words>
  <Application>Microsoft Office PowerPoint</Application>
  <PresentationFormat>Widescreen</PresentationFormat>
  <Paragraphs>338</Paragraphs>
  <Slides>53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Office-tema</vt:lpstr>
      <vt:lpstr>List  (array)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T[ ] … = new T[n] </vt:lpstr>
      <vt:lpstr>T[ ] … = new T[n] an array of n elements of type T</vt:lpstr>
      <vt:lpstr>int[ ] … = new int[3] an array of 3 elements of type int</vt:lpstr>
      <vt:lpstr>string[ ] … = new string[3] an array of 3 elements of type string</vt:lpstr>
      <vt:lpstr>Car[ ] … = new Car[3] an array of 3 (references to) objects of type Car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Array drawbacks</vt:lpstr>
      <vt:lpstr>Array drawbacks – Fixed size</vt:lpstr>
      <vt:lpstr>Array drawbacks – Empty (?) element</vt:lpstr>
      <vt:lpstr>Array drawbacks – Empty (?) element</vt:lpstr>
      <vt:lpstr>Array drawbacks – Invalid index</vt:lpstr>
      <vt:lpstr>List&lt;T&gt;</vt:lpstr>
      <vt:lpstr>List&lt;T&gt; a list of items of type T</vt:lpstr>
      <vt:lpstr>List&lt;int&gt; a list of items of type int</vt:lpstr>
      <vt:lpstr>List&lt;string&gt; a list of items of type string</vt:lpstr>
      <vt:lpstr>List&lt;Car&gt; a list of (referecens to) objects of type Car</vt:lpstr>
      <vt:lpstr>List&lt;List&lt;int&gt;&gt; a list of lists of items of type int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86</cp:revision>
  <dcterms:created xsi:type="dcterms:W3CDTF">2017-09-05T14:00:27Z</dcterms:created>
  <dcterms:modified xsi:type="dcterms:W3CDTF">2025-07-27T13:37:29Z</dcterms:modified>
</cp:coreProperties>
</file>