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1" r:id="rId2"/>
    <p:sldId id="308" r:id="rId3"/>
    <p:sldId id="309" r:id="rId4"/>
    <p:sldId id="310" r:id="rId5"/>
    <p:sldId id="316" r:id="rId6"/>
    <p:sldId id="312" r:id="rId7"/>
    <p:sldId id="311" r:id="rId8"/>
    <p:sldId id="313" r:id="rId9"/>
    <p:sldId id="314" r:id="rId10"/>
    <p:sldId id="315" r:id="rId11"/>
    <p:sldId id="317" r:id="rId12"/>
    <p:sldId id="318" r:id="rId13"/>
    <p:sldId id="319" r:id="rId14"/>
    <p:sldId id="320" r:id="rId15"/>
    <p:sldId id="321" r:id="rId16"/>
    <p:sldId id="322" r:id="rId17"/>
    <p:sldId id="323" r:id="rId18"/>
    <p:sldId id="324" r:id="rId19"/>
    <p:sldId id="325" r:id="rId2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Ingen typografi, tabelgit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3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99083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30215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26370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300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53966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229465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9800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7017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75312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037297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i master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Rediger typografien i masterens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7932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i master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Rediger typografien i masterens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5B7D8E-2A20-4C0E-991C-872DBB7459A8}" type="datetimeFigureOut">
              <a:rPr lang="da-DK" smtClean="0"/>
              <a:t>24-07-2025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A78F1B-C33C-446F-A1FC-88B0E31EB18C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37292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/>
              <a:t>The Programming </a:t>
            </a:r>
            <a:r>
              <a:rPr lang="da-DK" dirty="0" err="1"/>
              <a:t>Process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01956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2410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ktangel 1"/>
          <p:cNvSpPr/>
          <p:nvPr/>
        </p:nvSpPr>
        <p:spPr>
          <a:xfrm>
            <a:off x="4204952" y="846563"/>
            <a:ext cx="1468191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 3"/>
          <p:cNvSpPr/>
          <p:nvPr/>
        </p:nvSpPr>
        <p:spPr>
          <a:xfrm>
            <a:off x="7094112" y="749971"/>
            <a:ext cx="2037008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Rektangel 4"/>
          <p:cNvSpPr/>
          <p:nvPr/>
        </p:nvSpPr>
        <p:spPr>
          <a:xfrm>
            <a:off x="4071870" y="2567190"/>
            <a:ext cx="5142964" cy="323044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/>
          <p:cNvSpPr/>
          <p:nvPr/>
        </p:nvSpPr>
        <p:spPr>
          <a:xfrm>
            <a:off x="2032715" y="4077011"/>
            <a:ext cx="2642315" cy="1720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Tekstfelt 2"/>
          <p:cNvSpPr txBox="1"/>
          <p:nvPr/>
        </p:nvSpPr>
        <p:spPr>
          <a:xfrm>
            <a:off x="1558344" y="4720107"/>
            <a:ext cx="935262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Object-</a:t>
            </a:r>
            <a:r>
              <a:rPr lang="da-DK" sz="6000" b="1" dirty="0" err="1">
                <a:solidFill>
                  <a:schemeClr val="accent6">
                    <a:lumMod val="75000"/>
                  </a:schemeClr>
                </a:solidFill>
                <a:latin typeface="+mj-lt"/>
              </a:rPr>
              <a:t>Oriented</a:t>
            </a:r>
            <a:r>
              <a:rPr lang="da-DK" sz="6000" b="1" dirty="0">
                <a:solidFill>
                  <a:schemeClr val="accent6">
                    <a:lumMod val="75000"/>
                  </a:schemeClr>
                </a:solidFill>
                <a:latin typeface="+mj-lt"/>
              </a:rPr>
              <a:t> Programming</a:t>
            </a:r>
          </a:p>
        </p:txBody>
      </p:sp>
    </p:spTree>
    <p:extLst>
      <p:ext uri="{BB962C8B-B14F-4D97-AF65-F5344CB8AC3E}">
        <p14:creationId xmlns:p14="http://schemas.microsoft.com/office/powerpoint/2010/main" val="2984195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432739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rundet rektangel 3"/>
          <p:cNvSpPr/>
          <p:nvPr/>
        </p:nvSpPr>
        <p:spPr>
          <a:xfrm>
            <a:off x="792051" y="566671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a = b + 10;</a:t>
            </a:r>
          </a:p>
        </p:txBody>
      </p:sp>
    </p:spTree>
    <p:extLst>
      <p:ext uri="{BB962C8B-B14F-4D97-AF65-F5344CB8AC3E}">
        <p14:creationId xmlns:p14="http://schemas.microsoft.com/office/powerpoint/2010/main" val="1858020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Method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Statement</a:t>
            </a:r>
          </a:p>
        </p:txBody>
      </p:sp>
    </p:spTree>
    <p:extLst>
      <p:ext uri="{BB962C8B-B14F-4D97-AF65-F5344CB8AC3E}">
        <p14:creationId xmlns:p14="http://schemas.microsoft.com/office/powerpoint/2010/main" val="38298649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Average(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a,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b)</a:t>
            </a:r>
          </a:p>
          <a:p>
            <a:r>
              <a:rPr lang="da-DK" sz="2800"/>
              <a:t>{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int</a:t>
            </a:r>
            <a:r>
              <a:rPr lang="da-DK" sz="2800"/>
              <a:t> average = (a + b)/2;</a:t>
            </a:r>
          </a:p>
          <a:p>
            <a:r>
              <a:rPr lang="da-DK" sz="2800"/>
              <a:t>   </a:t>
            </a:r>
            <a:r>
              <a:rPr lang="da-DK" sz="2800">
                <a:solidFill>
                  <a:srgbClr val="FFFF00"/>
                </a:solidFill>
              </a:rPr>
              <a:t>return</a:t>
            </a:r>
            <a:r>
              <a:rPr lang="da-DK" sz="2800"/>
              <a:t> average;</a:t>
            </a:r>
          </a:p>
          <a:p>
            <a:r>
              <a:rPr lang="da-DK" sz="280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78635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Class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Method</a:t>
            </a:r>
          </a:p>
        </p:txBody>
      </p:sp>
    </p:spTree>
    <p:extLst>
      <p:ext uri="{BB962C8B-B14F-4D97-AF65-F5344CB8AC3E}">
        <p14:creationId xmlns:p14="http://schemas.microsoft.com/office/powerpoint/2010/main" val="9035078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Student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GetScores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IsActive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CalculateSU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PhoneNo</a:t>
            </a:r>
          </a:p>
        </p:txBody>
      </p:sp>
    </p:spTree>
    <p:extLst>
      <p:ext uri="{BB962C8B-B14F-4D97-AF65-F5344CB8AC3E}">
        <p14:creationId xmlns:p14="http://schemas.microsoft.com/office/powerpoint/2010/main" val="31842496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App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</a:t>
            </a:r>
          </a:p>
        </p:txBody>
      </p:sp>
    </p:spTree>
    <p:extLst>
      <p:ext uri="{BB962C8B-B14F-4D97-AF65-F5344CB8AC3E}">
        <p14:creationId xmlns:p14="http://schemas.microsoft.com/office/powerpoint/2010/main" val="4021652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frundet rektangel 6"/>
          <p:cNvSpPr/>
          <p:nvPr/>
        </p:nvSpPr>
        <p:spPr>
          <a:xfrm>
            <a:off x="558085" y="474373"/>
            <a:ext cx="4168461" cy="5012030"/>
          </a:xfrm>
          <a:prstGeom prst="roundRect">
            <a:avLst/>
          </a:prstGeom>
          <a:solidFill>
            <a:schemeClr val="bg2">
              <a:lumMod val="2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a-DK" sz="3200"/>
              <a:t>SchoolAdmin</a:t>
            </a:r>
          </a:p>
        </p:txBody>
      </p:sp>
      <p:sp>
        <p:nvSpPr>
          <p:cNvPr id="4" name="Afrundet rektangel 3"/>
          <p:cNvSpPr/>
          <p:nvPr/>
        </p:nvSpPr>
        <p:spPr>
          <a:xfrm>
            <a:off x="856445" y="1300767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Student</a:t>
            </a:r>
          </a:p>
        </p:txBody>
      </p:sp>
      <p:sp>
        <p:nvSpPr>
          <p:cNvPr id="3" name="Afrundet rektangel 2"/>
          <p:cNvSpPr/>
          <p:nvPr/>
        </p:nvSpPr>
        <p:spPr>
          <a:xfrm>
            <a:off x="856445" y="2270976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Teacher</a:t>
            </a:r>
          </a:p>
        </p:txBody>
      </p:sp>
      <p:sp>
        <p:nvSpPr>
          <p:cNvPr id="5" name="Afrundet rektangel 4"/>
          <p:cNvSpPr/>
          <p:nvPr/>
        </p:nvSpPr>
        <p:spPr>
          <a:xfrm>
            <a:off x="856445" y="3241185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Course</a:t>
            </a:r>
          </a:p>
        </p:txBody>
      </p:sp>
      <p:sp>
        <p:nvSpPr>
          <p:cNvPr id="6" name="Afrundet rektangel 5"/>
          <p:cNvSpPr/>
          <p:nvPr/>
        </p:nvSpPr>
        <p:spPr>
          <a:xfrm>
            <a:off x="856444" y="4211394"/>
            <a:ext cx="2730321" cy="766293"/>
          </a:xfrm>
          <a:prstGeom prst="round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sz="3200"/>
              <a:t>Classroom</a:t>
            </a:r>
          </a:p>
        </p:txBody>
      </p:sp>
    </p:spTree>
    <p:extLst>
      <p:ext uri="{BB962C8B-B14F-4D97-AF65-F5344CB8AC3E}">
        <p14:creationId xmlns:p14="http://schemas.microsoft.com/office/powerpoint/2010/main" val="20621454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Billedresultat for earth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329" y="1012573"/>
            <a:ext cx="4997198" cy="49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lledresultat for glob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5653" y="1012573"/>
            <a:ext cx="4911708" cy="49117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0802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illedresultat for stick figu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56475" y="1965075"/>
            <a:ext cx="4091573" cy="2864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Billedresultat for crowd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870" y="2065254"/>
            <a:ext cx="5356834" cy="28255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045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0188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9" y="816937"/>
            <a:ext cx="1645002" cy="48320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sz="2800" dirty="0" err="1"/>
              <a:t>Gender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Height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 err="1"/>
              <a:t>Weight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Hair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Eye </a:t>
            </a:r>
            <a:r>
              <a:rPr lang="da-DK" sz="2800" dirty="0" err="1"/>
              <a:t>Color</a:t>
            </a:r>
            <a:endParaRPr lang="da-DK" sz="2800" dirty="0"/>
          </a:p>
          <a:p>
            <a:endParaRPr lang="da-DK" sz="2800" dirty="0"/>
          </a:p>
          <a:p>
            <a:r>
              <a:rPr lang="da-DK" sz="28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15108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Billed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53" y="816937"/>
            <a:ext cx="2411837" cy="4918878"/>
          </a:xfrm>
          <a:prstGeom prst="rect">
            <a:avLst/>
          </a:prstGeom>
        </p:spPr>
      </p:pic>
      <p:sp>
        <p:nvSpPr>
          <p:cNvPr id="3" name="Tekstfelt 2"/>
          <p:cNvSpPr txBox="1"/>
          <p:nvPr/>
        </p:nvSpPr>
        <p:spPr>
          <a:xfrm>
            <a:off x="4932608" y="816937"/>
            <a:ext cx="654246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800" i="1" dirty="0" err="1"/>
              <a:t>if</a:t>
            </a:r>
            <a:r>
              <a:rPr lang="da-DK" sz="2800" dirty="0"/>
              <a:t> (</a:t>
            </a:r>
            <a:r>
              <a:rPr lang="da-DK" sz="2800" dirty="0" err="1"/>
              <a:t>hungry</a:t>
            </a:r>
            <a:r>
              <a:rPr lang="da-DK" sz="2800" dirty="0"/>
              <a:t> </a:t>
            </a:r>
            <a:r>
              <a:rPr lang="da-DK" sz="2800" i="1" dirty="0"/>
              <a:t>AND</a:t>
            </a:r>
            <a:r>
              <a:rPr lang="da-DK" sz="2800" dirty="0"/>
              <a:t> </a:t>
            </a:r>
            <a:r>
              <a:rPr lang="da-DK" sz="2800" dirty="0" err="1"/>
              <a:t>foodAvailable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</a:t>
            </a:r>
            <a:r>
              <a:rPr lang="da-DK" sz="2800" dirty="0" err="1"/>
              <a:t>Eat</a:t>
            </a:r>
            <a:r>
              <a:rPr lang="da-DK" sz="2800" dirty="0"/>
              <a:t>(food);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  <a:p>
            <a:r>
              <a:rPr lang="da-DK" sz="2800" i="1" dirty="0" err="1"/>
              <a:t>if</a:t>
            </a:r>
            <a:r>
              <a:rPr lang="da-DK" sz="2800" dirty="0"/>
              <a:t> (happy </a:t>
            </a:r>
            <a:r>
              <a:rPr lang="da-DK" sz="2800" i="1" dirty="0"/>
              <a:t>OR</a:t>
            </a:r>
            <a:r>
              <a:rPr lang="da-DK" sz="2800" dirty="0"/>
              <a:t> </a:t>
            </a:r>
            <a:r>
              <a:rPr lang="da-DK" sz="2800" dirty="0" err="1"/>
              <a:t>drunk</a:t>
            </a:r>
            <a:r>
              <a:rPr lang="da-DK" sz="2800" dirty="0"/>
              <a:t>)</a:t>
            </a:r>
          </a:p>
          <a:p>
            <a:r>
              <a:rPr lang="da-DK" sz="2800" dirty="0"/>
              <a:t>{</a:t>
            </a:r>
          </a:p>
          <a:p>
            <a:r>
              <a:rPr lang="da-DK" sz="2800" dirty="0"/>
              <a:t>   Dance();</a:t>
            </a:r>
          </a:p>
          <a:p>
            <a:r>
              <a:rPr lang="da-DK" sz="2800" dirty="0"/>
              <a:t>}</a:t>
            </a:r>
          </a:p>
          <a:p>
            <a:endParaRPr lang="da-DK" sz="2800" dirty="0"/>
          </a:p>
        </p:txBody>
      </p:sp>
    </p:spTree>
    <p:extLst>
      <p:ext uri="{BB962C8B-B14F-4D97-AF65-F5344CB8AC3E}">
        <p14:creationId xmlns:p14="http://schemas.microsoft.com/office/powerpoint/2010/main" val="1897292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2046287" y="2474913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concepts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 err="1">
                <a:latin typeface="Calibri" panose="020F0502020204030204" pitchFamily="34" charset="0"/>
                <a:cs typeface="Calibri" panose="020F0502020204030204" pitchFamily="34" charset="0"/>
              </a:rPr>
              <a:t>rules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341471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(e.g. C</a:t>
            </a:r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#)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 rot="5400000">
            <a:off x="4783137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FF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Machine-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(CPU)</a:t>
            </a: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 rot="5400000">
            <a:off x="6151562" y="2546350"/>
            <a:ext cx="2555875" cy="1223963"/>
          </a:xfrm>
          <a:prstGeom prst="parallelogram">
            <a:avLst>
              <a:gd name="adj" fmla="val 52205"/>
            </a:avLst>
          </a:prstGeom>
          <a:solidFill>
            <a:srgbClr val="D9F88C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Micro-</a:t>
            </a:r>
          </a:p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code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auto">
          <a:xfrm rot="5400000">
            <a:off x="7518399" y="2546351"/>
            <a:ext cx="2555875" cy="1223962"/>
          </a:xfrm>
          <a:prstGeom prst="parallelogram">
            <a:avLst>
              <a:gd name="adj" fmla="val 52205"/>
            </a:avLst>
          </a:prstGeom>
          <a:solidFill>
            <a:srgbClr val="98FD87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0/1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AutoShape 11"/>
          <p:cNvSpPr>
            <a:spLocks noChangeArrowheads="1"/>
          </p:cNvSpPr>
          <p:nvPr/>
        </p:nvSpPr>
        <p:spPr bwMode="auto">
          <a:xfrm>
            <a:off x="1775618" y="1520032"/>
            <a:ext cx="1677988" cy="792162"/>
          </a:xfrm>
          <a:prstGeom prst="cloudCallout">
            <a:avLst>
              <a:gd name="adj1" fmla="val -45838"/>
              <a:gd name="adj2" fmla="val 70042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800" i="1"/>
              <a:t>Idea…</a:t>
            </a:r>
            <a:endParaRPr lang="da-DK" altLang="da-DK" sz="2800" i="1" dirty="0"/>
          </a:p>
        </p:txBody>
      </p:sp>
      <p:sp>
        <p:nvSpPr>
          <p:cNvPr id="11" name="Rectangle 12"/>
          <p:cNvSpPr>
            <a:spLocks noChangeArrowheads="1"/>
          </p:cNvSpPr>
          <p:nvPr/>
        </p:nvSpPr>
        <p:spPr bwMode="auto">
          <a:xfrm>
            <a:off x="9336881" y="1737519"/>
            <a:ext cx="1079500" cy="1008063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App</a:t>
            </a:r>
            <a:endParaRPr lang="da-DK" altLang="da-DK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AutoShape 10"/>
          <p:cNvSpPr>
            <a:spLocks noChangeArrowheads="1"/>
          </p:cNvSpPr>
          <p:nvPr/>
        </p:nvSpPr>
        <p:spPr bwMode="auto">
          <a:xfrm>
            <a:off x="2783681" y="2024857"/>
            <a:ext cx="6626225" cy="503237"/>
          </a:xfrm>
          <a:prstGeom prst="rightArrow">
            <a:avLst>
              <a:gd name="adj1" fmla="val 50000"/>
              <a:gd name="adj2" fmla="val 329180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Rectangle 13"/>
          <p:cNvSpPr>
            <a:spLocks noChangeArrowheads="1"/>
          </p:cNvSpPr>
          <p:nvPr/>
        </p:nvSpPr>
        <p:spPr bwMode="auto">
          <a:xfrm>
            <a:off x="2712243" y="4761707"/>
            <a:ext cx="2952750" cy="576262"/>
          </a:xfrm>
          <a:prstGeom prst="rect">
            <a:avLst/>
          </a:prstGeom>
          <a:gradFill rotWithShape="1">
            <a:gsLst>
              <a:gs pos="0">
                <a:srgbClr val="FCB0AA"/>
              </a:gs>
              <a:gs pos="100000">
                <a:srgbClr val="FFFF66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Human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4"/>
          <p:cNvSpPr>
            <a:spLocks noChangeArrowheads="1"/>
          </p:cNvSpPr>
          <p:nvPr/>
        </p:nvSpPr>
        <p:spPr bwMode="auto">
          <a:xfrm>
            <a:off x="5449093" y="4761707"/>
            <a:ext cx="1655763" cy="576262"/>
          </a:xfrm>
          <a:prstGeom prst="rect">
            <a:avLst/>
          </a:prstGeom>
          <a:gradFill rotWithShape="1">
            <a:gsLst>
              <a:gs pos="0">
                <a:srgbClr val="FFFF66"/>
              </a:gs>
              <a:gs pos="100000">
                <a:srgbClr val="98FD87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da-DK" altLang="da-DK">
                <a:latin typeface="Calibri" panose="020F0502020204030204" pitchFamily="34" charset="0"/>
                <a:cs typeface="Calibri" panose="020F0502020204030204" pitchFamily="34" charset="0"/>
              </a:rPr>
              <a:t>Software</a:t>
            </a:r>
            <a:endParaRPr lang="da-DK" altLang="da-DK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Rectangle 15"/>
          <p:cNvSpPr>
            <a:spLocks noChangeArrowheads="1"/>
          </p:cNvSpPr>
          <p:nvPr/>
        </p:nvSpPr>
        <p:spPr bwMode="auto">
          <a:xfrm>
            <a:off x="7104856" y="4761707"/>
            <a:ext cx="2305050" cy="576262"/>
          </a:xfrm>
          <a:prstGeom prst="rect">
            <a:avLst/>
          </a:prstGeom>
          <a:solidFill>
            <a:srgbClr val="98FD8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dirty="0">
                <a:latin typeface="Calibri" panose="020F0502020204030204" pitchFamily="34" charset="0"/>
                <a:cs typeface="Calibri" panose="020F0502020204030204" pitchFamily="34" charset="0"/>
              </a:rPr>
              <a:t>Hardware</a:t>
            </a:r>
          </a:p>
        </p:txBody>
      </p:sp>
    </p:spTree>
    <p:extLst>
      <p:ext uri="{BB962C8B-B14F-4D97-AF65-F5344CB8AC3E}">
        <p14:creationId xmlns:p14="http://schemas.microsoft.com/office/powerpoint/2010/main" val="2892965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5"/>
          <p:cNvSpPr>
            <a:spLocks noChangeArrowheads="1"/>
          </p:cNvSpPr>
          <p:nvPr/>
        </p:nvSpPr>
        <p:spPr bwMode="auto">
          <a:xfrm rot="5400000">
            <a:off x="937295" y="1697149"/>
            <a:ext cx="3806232" cy="2265441"/>
          </a:xfrm>
          <a:prstGeom prst="parallelogram">
            <a:avLst>
              <a:gd name="adj" fmla="val 52205"/>
            </a:avLst>
          </a:prstGeom>
          <a:solidFill>
            <a:srgbClr val="FCB0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Ideas, 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concepts,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rules,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…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 rot="5400000">
            <a:off x="5573690" y="1697149"/>
            <a:ext cx="3806233" cy="2265442"/>
          </a:xfrm>
          <a:prstGeom prst="parallelogram">
            <a:avLst>
              <a:gd name="adj" fmla="val 52205"/>
            </a:avLst>
          </a:prstGeom>
          <a:solidFill>
            <a:srgbClr val="FCD5A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rot="10800000" vert="eaVert"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/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Program-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ming</a:t>
            </a: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language</a:t>
            </a:r>
            <a:endParaRPr lang="da-DK" altLang="da-DK" sz="3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 eaLnBrk="1" hangingPunct="1"/>
            <a:r>
              <a:rPr lang="da-DK" altLang="da-DK" sz="3200">
                <a:latin typeface="Calibri" panose="020F0502020204030204" pitchFamily="34" charset="0"/>
                <a:cs typeface="Calibri" panose="020F0502020204030204" pitchFamily="34" charset="0"/>
              </a:rPr>
              <a:t>(e.g. C</a:t>
            </a:r>
            <a:r>
              <a:rPr lang="da-DK" altLang="da-DK" sz="3200" dirty="0">
                <a:latin typeface="Calibri" panose="020F0502020204030204" pitchFamily="34" charset="0"/>
                <a:cs typeface="Calibri" panose="020F0502020204030204" pitchFamily="34" charset="0"/>
              </a:rPr>
              <a:t>#)</a:t>
            </a:r>
          </a:p>
        </p:txBody>
      </p:sp>
      <p:sp>
        <p:nvSpPr>
          <p:cNvPr id="16" name="AutoShape 10"/>
          <p:cNvSpPr>
            <a:spLocks noChangeArrowheads="1"/>
          </p:cNvSpPr>
          <p:nvPr/>
        </p:nvSpPr>
        <p:spPr bwMode="auto">
          <a:xfrm>
            <a:off x="3819206" y="2733195"/>
            <a:ext cx="2678805" cy="503237"/>
          </a:xfrm>
          <a:prstGeom prst="rightArrow">
            <a:avLst>
              <a:gd name="adj1" fmla="val 50000"/>
              <a:gd name="adj2" fmla="val 116766"/>
            </a:avLst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defPPr>
              <a:defRPr lang="da-DK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endParaRPr lang="da-DK" altLang="da-DK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7" name="Billede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1198" y="3236432"/>
            <a:ext cx="794820" cy="16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57192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Billedresultat for programming language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4369" y="1080528"/>
            <a:ext cx="9171884" cy="4386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2481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Kont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ont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143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Office-tema</vt:lpstr>
      <vt:lpstr>The Programming Process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>Køge Handelsskole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Per Laursen</dc:creator>
  <cp:lastModifiedBy>Per Storgård Laursen</cp:lastModifiedBy>
  <cp:revision>40</cp:revision>
  <dcterms:created xsi:type="dcterms:W3CDTF">2017-09-05T14:00:27Z</dcterms:created>
  <dcterms:modified xsi:type="dcterms:W3CDTF">2025-07-24T13:30:22Z</dcterms:modified>
</cp:coreProperties>
</file>