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432" r:id="rId4"/>
    <p:sldId id="259" r:id="rId5"/>
    <p:sldId id="433" r:id="rId6"/>
    <p:sldId id="396" r:id="rId7"/>
    <p:sldId id="258" r:id="rId8"/>
    <p:sldId id="434" r:id="rId9"/>
    <p:sldId id="435" r:id="rId10"/>
    <p:sldId id="397" r:id="rId11"/>
    <p:sldId id="398" r:id="rId12"/>
    <p:sldId id="399" r:id="rId13"/>
    <p:sldId id="421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31" r:id="rId25"/>
    <p:sldId id="411" r:id="rId26"/>
    <p:sldId id="412" r:id="rId27"/>
    <p:sldId id="413" r:id="rId28"/>
    <p:sldId id="414" r:id="rId29"/>
    <p:sldId id="415" r:id="rId30"/>
    <p:sldId id="416" r:id="rId31"/>
    <p:sldId id="422" r:id="rId32"/>
    <p:sldId id="417" r:id="rId33"/>
    <p:sldId id="423" r:id="rId34"/>
    <p:sldId id="418" r:id="rId35"/>
    <p:sldId id="424" r:id="rId36"/>
    <p:sldId id="419" r:id="rId37"/>
    <p:sldId id="425" r:id="rId38"/>
    <p:sldId id="420" r:id="rId39"/>
    <p:sldId id="426" r:id="rId40"/>
    <p:sldId id="427" r:id="rId41"/>
    <p:sldId id="428" r:id="rId42"/>
    <p:sldId id="429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32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/>
            <a:t>ER-model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Fact</a:t>
          </a:r>
          <a:r>
            <a:rPr lang="da-DK" sz="3200" dirty="0"/>
            <a:t> </a:t>
          </a:r>
          <a:r>
            <a:rPr lang="da-DK" sz="3200" dirty="0" err="1"/>
            <a:t>Finding</a:t>
          </a:r>
          <a:endParaRPr lang="da-DK" sz="3200" dirty="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8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/>
            <a:t>Domain 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/>
            <a:t>Relationel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2800" dirty="0"/>
            <a:t>User </a:t>
          </a:r>
          <a:r>
            <a:rPr lang="da-DK" sz="2800" dirty="0" err="1"/>
            <a:t>Stories</a:t>
          </a:r>
          <a:r>
            <a:rPr lang="da-DK" sz="2800" dirty="0"/>
            <a:t>, etc.</a:t>
          </a:r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8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/>
            <a:t>Domain 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2800" dirty="0"/>
            <a:t>User </a:t>
          </a:r>
          <a:r>
            <a:rPr lang="da-DK" sz="2800" dirty="0" err="1"/>
            <a:t>Stories</a:t>
          </a:r>
          <a:r>
            <a:rPr lang="da-DK" sz="2800" dirty="0"/>
            <a:t>, etc.</a:t>
          </a:r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32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/>
            <a:t>ER-model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Fact</a:t>
          </a:r>
          <a:r>
            <a:rPr lang="da-DK" sz="3200" dirty="0"/>
            <a:t> </a:t>
          </a:r>
          <a:r>
            <a:rPr lang="da-DK" sz="3200" dirty="0" err="1"/>
            <a:t>Finding</a:t>
          </a:r>
          <a:endParaRPr lang="da-DK" sz="3200" dirty="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4800" dirty="0"/>
            <a:t>Domain 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4800" dirty="0" err="1"/>
            <a:t>Relational</a:t>
          </a:r>
          <a:r>
            <a:rPr lang="da-DK" sz="4800" dirty="0"/>
            <a:t>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20842ED-EA03-4173-B540-DB11392462B9}" type="pres">
      <dgm:prSet presAssocID="{6BD10B1D-65DD-4569-B773-22F4EBB26269}" presName="node" presStyleLbl="node1" presStyleIdx="0" presStyleCnt="2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0" presStyleCnt="1"/>
      <dgm:spPr/>
    </dgm:pt>
    <dgm:pt modelId="{A3EE626D-1CC1-4C65-9ED4-F2CA256A409F}" type="pres">
      <dgm:prSet presAssocID="{E455DFC3-1DE5-4896-864D-E9429FBFA2ED}" presName="connectorText" presStyleLbl="sibTrans2D1" presStyleIdx="0" presStyleCnt="1"/>
      <dgm:spPr/>
    </dgm:pt>
    <dgm:pt modelId="{9F612AFF-4F84-435D-AF00-D70BC9FAFA17}" type="pres">
      <dgm:prSet presAssocID="{91C03CD3-DB29-4FCE-B074-4B319653C763}" presName="node" presStyleLbl="node1" presStyleIdx="1" presStyleCnt="2">
        <dgm:presLayoutVars>
          <dgm:bulletEnabled val="1"/>
        </dgm:presLayoutVars>
      </dgm:prSet>
      <dgm:spPr/>
    </dgm:pt>
  </dgm:ptLst>
  <dgm:cxnLst>
    <dgm:cxn modelId="{64EFE118-8DE8-42EA-A642-6D8FC9753233}" srcId="{9A71064D-BB71-4B91-A31B-7C7331785B3D}" destId="{6BD10B1D-65DD-4569-B773-22F4EBB26269}" srcOrd="0" destOrd="0" parTransId="{3DBFBFBE-1832-4F5B-8871-3420848D0C2C}" sibTransId="{E455DFC3-1DE5-4896-864D-E9429FBFA2ED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538DB552-4626-410B-A9D1-A265B040A906}" srcId="{9A71064D-BB71-4B91-A31B-7C7331785B3D}" destId="{91C03CD3-DB29-4FCE-B074-4B319653C763}" srcOrd="1" destOrd="0" parTransId="{E94DCE05-B9F6-4134-90A1-5BDABCC2F58C}" sibTransId="{97391A7A-1649-43B9-8F91-600B5158DBEA}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4F58A420-6044-4388-8835-774CD9DC4793}" type="presParOf" srcId="{FD76F01F-28A1-4FCA-8B17-8DC1BAC14AF0}" destId="{420842ED-EA03-4173-B540-DB11392462B9}" srcOrd="0" destOrd="0" presId="urn:microsoft.com/office/officeart/2005/8/layout/process1"/>
    <dgm:cxn modelId="{422D0C5C-8A20-4AA9-964F-F51984AE63A1}" type="presParOf" srcId="{FD76F01F-28A1-4FCA-8B17-8DC1BAC14AF0}" destId="{3BD90C90-8798-4849-8A2B-9E096E9EFAFC}" srcOrd="1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Fact</a:t>
          </a:r>
          <a:r>
            <a:rPr lang="da-DK" sz="3200" kern="1200" dirty="0"/>
            <a:t> </a:t>
          </a:r>
          <a:r>
            <a:rPr lang="da-DK" sz="3200" kern="1200" dirty="0" err="1"/>
            <a:t>Finding</a:t>
          </a:r>
          <a:endParaRPr lang="da-DK" sz="3200" kern="1200" dirty="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ER-model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User </a:t>
          </a:r>
          <a:r>
            <a:rPr lang="da-DK" sz="2800" kern="1200" dirty="0" err="1"/>
            <a:t>Stories</a:t>
          </a:r>
          <a:r>
            <a:rPr lang="da-DK" sz="2800" kern="1200" dirty="0"/>
            <a:t>, etc.</a:t>
          </a:r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Relationel model</a:t>
          </a:r>
        </a:p>
      </dsp:txBody>
      <dsp:txXfrm>
        <a:off x="9427737" y="462594"/>
        <a:ext cx="2155610" cy="1261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User </a:t>
          </a:r>
          <a:r>
            <a:rPr lang="da-DK" sz="2800" kern="1200" dirty="0" err="1"/>
            <a:t>Stories</a:t>
          </a:r>
          <a:r>
            <a:rPr lang="da-DK" sz="2800" kern="1200" dirty="0"/>
            <a:t>, etc.</a:t>
          </a:r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Fact</a:t>
          </a:r>
          <a:r>
            <a:rPr lang="da-DK" sz="3200" kern="1200" dirty="0"/>
            <a:t> </a:t>
          </a:r>
          <a:r>
            <a:rPr lang="da-DK" sz="3200" kern="1200" dirty="0" err="1"/>
            <a:t>Finding</a:t>
          </a:r>
          <a:endParaRPr lang="da-DK" sz="3200" kern="1200" dirty="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ER-model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42ED-EA03-4173-B540-DB11392462B9}">
      <dsp:nvSpPr>
        <dsp:cNvPr id="0" name=""/>
        <dsp:cNvSpPr/>
      </dsp:nvSpPr>
      <dsp:spPr>
        <a:xfrm>
          <a:off x="2246" y="0"/>
          <a:ext cx="4843034" cy="218714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800" kern="1200" dirty="0"/>
            <a:t>Domain Model</a:t>
          </a:r>
        </a:p>
      </dsp:txBody>
      <dsp:txXfrm>
        <a:off x="66305" y="64059"/>
        <a:ext cx="4714916" cy="2059028"/>
      </dsp:txXfrm>
    </dsp:sp>
    <dsp:sp modelId="{3BD90C90-8798-4849-8A2B-9E096E9EFAFC}">
      <dsp:nvSpPr>
        <dsp:cNvPr id="0" name=""/>
        <dsp:cNvSpPr/>
      </dsp:nvSpPr>
      <dsp:spPr>
        <a:xfrm>
          <a:off x="5329579" y="493042"/>
          <a:ext cx="1026712" cy="1201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100" kern="1200"/>
        </a:p>
      </dsp:txBody>
      <dsp:txXfrm>
        <a:off x="5329579" y="733254"/>
        <a:ext cx="718698" cy="720636"/>
      </dsp:txXfrm>
    </dsp:sp>
    <dsp:sp modelId="{9F612AFF-4F84-435D-AF00-D70BC9FAFA17}">
      <dsp:nvSpPr>
        <dsp:cNvPr id="0" name=""/>
        <dsp:cNvSpPr/>
      </dsp:nvSpPr>
      <dsp:spPr>
        <a:xfrm>
          <a:off x="6782475" y="10"/>
          <a:ext cx="4842985" cy="218712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800" kern="1200" dirty="0" err="1"/>
            <a:t>Relational</a:t>
          </a:r>
          <a:r>
            <a:rPr lang="da-DK" sz="4800" kern="1200" dirty="0"/>
            <a:t> model</a:t>
          </a:r>
        </a:p>
      </dsp:txBody>
      <dsp:txXfrm>
        <a:off x="6846534" y="64069"/>
        <a:ext cx="4714867" cy="2059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Requirement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specification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Collecting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requirements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for the system,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typically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producing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sset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of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Use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Cases</a:t>
            </a:r>
          </a:p>
          <a:p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Domain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modeling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Capture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most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important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conceptual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(i.e. real-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world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concept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like Customer, Order, etc.) and 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(i.e. relations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between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like Buys,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Teaches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domain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dirty="0"/>
              <a:t>Given a (class-</a:t>
            </a:r>
            <a:r>
              <a:rPr lang="da-DK" dirty="0" err="1"/>
              <a:t>based</a:t>
            </a:r>
            <a:r>
              <a:rPr lang="da-DK" dirty="0"/>
              <a:t>) </a:t>
            </a:r>
            <a:r>
              <a:rPr lang="da-DK" b="1" dirty="0"/>
              <a:t>Domain Model</a:t>
            </a:r>
            <a:r>
              <a:rPr lang="da-DK" dirty="0"/>
              <a:t>, </a:t>
            </a:r>
            <a:r>
              <a:rPr lang="da-DK" dirty="0" err="1"/>
              <a:t>how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corresponding</a:t>
            </a:r>
            <a:r>
              <a:rPr lang="da-DK" dirty="0"/>
              <a:t> set of </a:t>
            </a:r>
            <a:r>
              <a:rPr lang="da-DK" b="1" dirty="0"/>
              <a:t>database </a:t>
            </a:r>
            <a:r>
              <a:rPr lang="da-DK" b="1" dirty="0" err="1"/>
              <a:t>tables</a:t>
            </a:r>
            <a:r>
              <a:rPr lang="da-DK" dirty="0"/>
              <a:t>?</a:t>
            </a:r>
          </a:p>
          <a:p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well-defined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representing</a:t>
            </a:r>
            <a:endParaRPr lang="da-DK" dirty="0"/>
          </a:p>
          <a:p>
            <a:pPr lvl="1"/>
            <a:r>
              <a:rPr lang="da-DK" dirty="0" err="1"/>
              <a:t>Conceptual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pPr lvl="1"/>
            <a:r>
              <a:rPr lang="da-DK" dirty="0"/>
              <a:t>Relations (with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multiplicities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b="1" dirty="0" err="1"/>
              <a:t>tables</a:t>
            </a:r>
            <a:r>
              <a:rPr lang="da-DK" dirty="0"/>
              <a:t> </a:t>
            </a:r>
            <a:r>
              <a:rPr lang="da-DK" dirty="0" err="1"/>
              <a:t>corresponding</a:t>
            </a:r>
            <a:r>
              <a:rPr lang="da-DK" dirty="0"/>
              <a:t> to (</a:t>
            </a:r>
            <a:r>
              <a:rPr lang="da-DK" dirty="0" err="1"/>
              <a:t>conceptual</a:t>
            </a:r>
            <a:r>
              <a:rPr lang="da-DK" dirty="0"/>
              <a:t>) </a:t>
            </a:r>
            <a:r>
              <a:rPr lang="da-DK" b="1" dirty="0" err="1"/>
              <a:t>classes</a:t>
            </a:r>
            <a:endParaRPr lang="da-DK" b="1" dirty="0"/>
          </a:p>
          <a:p>
            <a:pPr lvl="1"/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class,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all simple (single-</a:t>
            </a:r>
            <a:r>
              <a:rPr lang="da-DK" dirty="0" err="1"/>
              <a:t>valued</a:t>
            </a:r>
            <a:r>
              <a:rPr lang="da-DK" dirty="0"/>
              <a:t>) </a:t>
            </a:r>
            <a:r>
              <a:rPr lang="da-DK" dirty="0" err="1"/>
              <a:t>attributes</a:t>
            </a:r>
            <a:r>
              <a:rPr lang="da-DK" dirty="0"/>
              <a:t> from the class.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 in </a:t>
            </a:r>
            <a:r>
              <a:rPr lang="da-DK" dirty="0" err="1"/>
              <a:t>one</a:t>
            </a:r>
            <a:r>
              <a:rPr lang="da-DK" dirty="0"/>
              <a:t> column in the </a:t>
            </a:r>
            <a:r>
              <a:rPr lang="da-DK" dirty="0" err="1"/>
              <a:t>table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For </a:t>
            </a:r>
            <a:r>
              <a:rPr lang="da-DK" dirty="0" err="1"/>
              <a:t>composite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/>
              <a:t>. </a:t>
            </a:r>
            <a:r>
              <a:rPr lang="da-DK" b="1" dirty="0"/>
              <a:t>A</a:t>
            </a:r>
            <a:r>
              <a:rPr lang="da-DK" b="1"/>
              <a:t>ddress</a:t>
            </a:r>
            <a:r>
              <a:rPr lang="da-DK" dirty="0"/>
              <a:t>), </a:t>
            </a:r>
            <a:r>
              <a:rPr lang="da-DK" dirty="0" err="1"/>
              <a:t>create</a:t>
            </a:r>
            <a:r>
              <a:rPr lang="da-DK" dirty="0"/>
              <a:t> single-</a:t>
            </a:r>
            <a:r>
              <a:rPr lang="da-DK" dirty="0" err="1"/>
              <a:t>valued</a:t>
            </a:r>
            <a:r>
              <a:rPr lang="da-DK" dirty="0"/>
              <a:t> columns for </a:t>
            </a:r>
            <a:r>
              <a:rPr lang="da-DK" dirty="0" err="1"/>
              <a:t>each</a:t>
            </a:r>
            <a:r>
              <a:rPr lang="da-DK" dirty="0"/>
              <a:t> element (</a:t>
            </a:r>
            <a:r>
              <a:rPr lang="da-DK" dirty="0" err="1"/>
              <a:t>e.g</a:t>
            </a:r>
            <a:r>
              <a:rPr lang="da-DK"/>
              <a:t>. </a:t>
            </a:r>
            <a:r>
              <a:rPr lang="da-DK" b="1" dirty="0"/>
              <a:t>S</a:t>
            </a:r>
            <a:r>
              <a:rPr lang="da-DK" b="1"/>
              <a:t>treet</a:t>
            </a:r>
            <a:r>
              <a:rPr lang="da-DK"/>
              <a:t>, </a:t>
            </a:r>
            <a:r>
              <a:rPr lang="da-DK" b="1" dirty="0"/>
              <a:t>C</a:t>
            </a:r>
            <a:r>
              <a:rPr lang="da-DK" b="1"/>
              <a:t>ity</a:t>
            </a:r>
            <a:r>
              <a:rPr lang="da-DK"/>
              <a:t>, </a:t>
            </a:r>
            <a:r>
              <a:rPr lang="da-DK" b="1"/>
              <a:t>ZipCode</a:t>
            </a:r>
            <a:r>
              <a:rPr lang="da-DK" dirty="0"/>
              <a:t>, etc.).</a:t>
            </a:r>
          </a:p>
          <a:p>
            <a:pPr lvl="1"/>
            <a:r>
              <a:rPr lang="da-DK" dirty="0" err="1"/>
              <a:t>Identify</a:t>
            </a:r>
            <a:r>
              <a:rPr lang="da-DK" dirty="0"/>
              <a:t> column(s)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act</a:t>
            </a:r>
            <a:r>
              <a:rPr lang="da-DK" dirty="0"/>
              <a:t> as the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. </a:t>
            </a:r>
            <a:r>
              <a:rPr lang="da-DK" dirty="0" err="1"/>
              <a:t>Alternatively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column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err="1"/>
              <a:t>named</a:t>
            </a:r>
            <a:r>
              <a:rPr lang="da-DK"/>
              <a:t> </a:t>
            </a:r>
            <a:r>
              <a:rPr lang="da-DK" b="1"/>
              <a:t>Id</a:t>
            </a:r>
            <a:r>
              <a:rPr lang="da-DK" dirty="0"/>
              <a:t>),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NB</a:t>
            </a:r>
            <a:r>
              <a:rPr lang="da-DK" dirty="0"/>
              <a:t>: This step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the </a:t>
            </a:r>
            <a:r>
              <a:rPr lang="da-DK" dirty="0" err="1"/>
              <a:t>complete</a:t>
            </a:r>
            <a:r>
              <a:rPr lang="da-DK" dirty="0"/>
              <a:t> set of columns in a </a:t>
            </a:r>
            <a:r>
              <a:rPr lang="da-DK" dirty="0" err="1"/>
              <a:t>table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columns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considering</a:t>
            </a:r>
            <a:r>
              <a:rPr lang="da-DK" dirty="0"/>
              <a:t> </a:t>
            </a:r>
            <a:r>
              <a:rPr lang="da-DK" u="sng" dirty="0"/>
              <a:t>relations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48921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017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1421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76834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/>
              <a:t>Creating </a:t>
            </a:r>
            <a:r>
              <a:rPr lang="da-DK" b="1"/>
              <a:t>tables</a:t>
            </a:r>
            <a:r>
              <a:rPr lang="da-DK"/>
              <a:t> corresponding to </a:t>
            </a:r>
            <a:r>
              <a:rPr lang="da-DK" b="1"/>
              <a:t>relations</a:t>
            </a:r>
          </a:p>
          <a:p>
            <a:r>
              <a:rPr lang="da-DK"/>
              <a:t>This is the hard part </a:t>
            </a:r>
            <a:r>
              <a:rPr lang="da-DK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one mandatory (1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optional (0..1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Zero/One-to-many (0..1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/>
              <a:t>One to 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/>
              <a:t>One to 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04560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/>
              <a:t>One to one, one mandatory (1 : 0..1)</a:t>
            </a:r>
          </a:p>
          <a:p>
            <a:pPr lvl="1"/>
            <a:r>
              <a:rPr lang="da-DK" b="1" i="1">
                <a:sym typeface="Wingdings" panose="05000000000000000000" pitchFamily="2" charset="2"/>
              </a:rPr>
              <a:t>NB</a:t>
            </a:r>
            <a:r>
              <a:rPr lang="da-DK" i="1">
                <a:sym typeface="Wingdings" panose="05000000000000000000" pitchFamily="2" charset="2"/>
              </a:rPr>
              <a:t>: In the example, it is the </a:t>
            </a:r>
            <a:r>
              <a:rPr lang="da-DK" b="1" i="1">
                <a:sym typeface="Wingdings" panose="05000000000000000000" pitchFamily="2" charset="2"/>
              </a:rPr>
              <a:t>Car</a:t>
            </a:r>
            <a:r>
              <a:rPr lang="da-DK" i="1">
                <a:sym typeface="Wingdings" panose="05000000000000000000" pitchFamily="2" charset="2"/>
              </a:rPr>
              <a:t> class which is mandatory, and the </a:t>
            </a:r>
            <a:r>
              <a:rPr lang="da-DK" b="1" i="1">
                <a:sym typeface="Wingdings" panose="05000000000000000000" pitchFamily="2" charset="2"/>
              </a:rPr>
              <a:t>Staff</a:t>
            </a:r>
            <a:r>
              <a:rPr lang="da-DK" i="1">
                <a:sym typeface="Wingdings" panose="05000000000000000000" pitchFamily="2" charset="2"/>
              </a:rPr>
              <a:t> class which is optional! (i.e. a car </a:t>
            </a:r>
            <a:r>
              <a:rPr lang="da-DK" i="1" u="sng">
                <a:sym typeface="Wingdings" panose="05000000000000000000" pitchFamily="2" charset="2"/>
              </a:rPr>
              <a:t>must</a:t>
            </a:r>
            <a:r>
              <a:rPr lang="da-DK" i="1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>
                <a:sym typeface="Wingdings" panose="05000000000000000000" pitchFamily="2" charset="2"/>
              </a:rPr>
              <a:t>can</a:t>
            </a:r>
            <a:r>
              <a:rPr lang="da-DK" i="1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optional class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 to the mandatory class (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).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/>
              <a:t>One to one, one mandatory (1 : 0..1)</a:t>
            </a:r>
          </a:p>
          <a:p>
            <a:pPr lvl="1"/>
            <a:r>
              <a:rPr lang="da-DK" b="1" i="1">
                <a:sym typeface="Wingdings" panose="05000000000000000000" pitchFamily="2" charset="2"/>
              </a:rPr>
              <a:t>NB</a:t>
            </a:r>
            <a:r>
              <a:rPr lang="da-DK" i="1">
                <a:sym typeface="Wingdings" panose="05000000000000000000" pitchFamily="2" charset="2"/>
              </a:rPr>
              <a:t>: In the example, it is the </a:t>
            </a:r>
            <a:r>
              <a:rPr lang="da-DK" b="1" i="1">
                <a:sym typeface="Wingdings" panose="05000000000000000000" pitchFamily="2" charset="2"/>
              </a:rPr>
              <a:t>Car</a:t>
            </a:r>
            <a:r>
              <a:rPr lang="da-DK" i="1">
                <a:sym typeface="Wingdings" panose="05000000000000000000" pitchFamily="2" charset="2"/>
              </a:rPr>
              <a:t> class which is mandatory, and the </a:t>
            </a:r>
            <a:r>
              <a:rPr lang="da-DK" b="1" i="1">
                <a:sym typeface="Wingdings" panose="05000000000000000000" pitchFamily="2" charset="2"/>
              </a:rPr>
              <a:t>Staff</a:t>
            </a:r>
            <a:r>
              <a:rPr lang="da-DK" i="1">
                <a:sym typeface="Wingdings" panose="05000000000000000000" pitchFamily="2" charset="2"/>
              </a:rPr>
              <a:t> class which is optional! (i.e. a car </a:t>
            </a:r>
            <a:r>
              <a:rPr lang="da-DK" i="1" u="sng">
                <a:sym typeface="Wingdings" panose="05000000000000000000" pitchFamily="2" charset="2"/>
              </a:rPr>
              <a:t>must</a:t>
            </a:r>
            <a:r>
              <a:rPr lang="da-DK" i="1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>
                <a:sym typeface="Wingdings" panose="05000000000000000000" pitchFamily="2" charset="2"/>
              </a:rPr>
              <a:t>can</a:t>
            </a:r>
            <a:r>
              <a:rPr lang="da-DK" i="1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optional class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 to the mandatory class (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).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7250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531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StaffSSN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/must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design (and </a:t>
            </a:r>
            <a:r>
              <a:rPr lang="da-DK" dirty="0" err="1"/>
              <a:t>implement</a:t>
            </a:r>
            <a:r>
              <a:rPr lang="da-DK" dirty="0"/>
              <a:t>) a database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involving</a:t>
            </a:r>
            <a:r>
              <a:rPr lang="da-DK" dirty="0"/>
              <a:t> </a:t>
            </a:r>
            <a:r>
              <a:rPr lang="da-DK" dirty="0" err="1"/>
              <a:t>concepts</a:t>
            </a:r>
            <a:r>
              <a:rPr lang="da-DK" dirty="0"/>
              <a:t> from Object-</a:t>
            </a:r>
            <a:r>
              <a:rPr lang="da-DK" dirty="0" err="1"/>
              <a:t>Oriented</a:t>
            </a:r>
            <a:r>
              <a:rPr lang="da-DK" dirty="0"/>
              <a:t> Design.</a:t>
            </a:r>
          </a:p>
          <a:p>
            <a:r>
              <a:rPr lang="da-DK" dirty="0" err="1"/>
              <a:t>Such</a:t>
            </a:r>
            <a:r>
              <a:rPr lang="da-DK" dirty="0"/>
              <a:t> a ”</a:t>
            </a:r>
            <a:r>
              <a:rPr lang="da-DK" dirty="0" err="1"/>
              <a:t>classic</a:t>
            </a:r>
            <a:r>
              <a:rPr lang="da-DK" dirty="0"/>
              <a:t>” DB design </a:t>
            </a:r>
            <a:r>
              <a:rPr lang="da-DK" dirty="0" err="1"/>
              <a:t>process</a:t>
            </a:r>
            <a:r>
              <a:rPr lang="da-DK" dirty="0"/>
              <a:t> is </a:t>
            </a:r>
            <a:r>
              <a:rPr lang="da-DK" dirty="0" err="1"/>
              <a:t>described</a:t>
            </a:r>
            <a:r>
              <a:rPr lang="da-DK" dirty="0"/>
              <a:t> by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b="1" dirty="0" err="1"/>
              <a:t>Conolly</a:t>
            </a:r>
            <a:r>
              <a:rPr lang="da-DK" b="1" dirty="0"/>
              <a:t> &amp; </a:t>
            </a:r>
            <a:r>
              <a:rPr lang="da-DK" b="1" dirty="0" err="1"/>
              <a:t>Begg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b="1" dirty="0"/>
              <a:t>Database </a:t>
            </a:r>
            <a:r>
              <a:rPr lang="da-DK" b="1"/>
              <a:t>Solutions </a:t>
            </a:r>
            <a:r>
              <a:rPr lang="da-DK"/>
              <a:t>(a classic </a:t>
            </a:r>
            <a:r>
              <a:rPr lang="da-DK" dirty="0" err="1"/>
              <a:t>text</a:t>
            </a:r>
            <a:r>
              <a:rPr lang="da-DK" dirty="0"/>
              <a:t> on Database Systems).</a:t>
            </a:r>
          </a:p>
          <a:p>
            <a:r>
              <a:rPr lang="da-DK" dirty="0"/>
              <a:t>Main steps </a:t>
            </a:r>
            <a:r>
              <a:rPr lang="da-DK" dirty="0" err="1"/>
              <a:t>are</a:t>
            </a:r>
            <a:endParaRPr lang="da-DK" dirty="0"/>
          </a:p>
          <a:p>
            <a:pPr lvl="1"/>
            <a:r>
              <a:rPr lang="da-DK" b="1" dirty="0" err="1"/>
              <a:t>Fact-finding</a:t>
            </a:r>
            <a:endParaRPr lang="da-DK" b="1" dirty="0"/>
          </a:p>
          <a:p>
            <a:pPr lvl="1"/>
            <a:r>
              <a:rPr lang="da-DK" b="1" dirty="0" err="1"/>
              <a:t>Entity-Relationship</a:t>
            </a:r>
            <a:r>
              <a:rPr lang="da-DK" b="1" dirty="0"/>
              <a:t> </a:t>
            </a:r>
            <a:r>
              <a:rPr lang="da-DK" b="1" dirty="0" err="1"/>
              <a:t>Modeling</a:t>
            </a:r>
            <a:endParaRPr lang="da-DK" b="1" dirty="0"/>
          </a:p>
          <a:p>
            <a:pPr lvl="1"/>
            <a:r>
              <a:rPr lang="da-DK" b="1" dirty="0" err="1"/>
              <a:t>Table</a:t>
            </a:r>
            <a:r>
              <a:rPr lang="da-DK" b="1" dirty="0"/>
              <a:t> Creation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/>
              <a:t>One to one, both optional (0..1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Foreign key in copied-to table can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/>
              <a:t>One to one, both optional (0..1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Foreign key in copied-to table can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73956"/>
              </p:ext>
            </p:extLst>
          </p:nvPr>
        </p:nvGraphicFramePr>
        <p:xfrm>
          <a:off x="7919904" y="4395563"/>
          <a:ext cx="4084328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767748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37096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StaffSSN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Can be </a:t>
            </a:r>
            <a:r>
              <a:rPr lang="da-DK" b="1" i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One to 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) to the table for the ”many” end of the relation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table for the ”many” end (e.g. a </a:t>
            </a:r>
            <a:r>
              <a:rPr lang="da-DK" b="1">
                <a:sym typeface="Wingdings" panose="05000000000000000000" pitchFamily="2" charset="2"/>
              </a:rPr>
              <a:t>StartDate</a:t>
            </a:r>
            <a:r>
              <a:rPr lang="da-DK">
                <a:sym typeface="Wingdings" panose="05000000000000000000" pitchFamily="2" charset="2"/>
              </a:rPr>
              <a:t> in the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table)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One to 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) to the table for the ”many” end of the relation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table for the ”many” end (e.g. a </a:t>
            </a:r>
            <a:r>
              <a:rPr lang="da-DK" b="1">
                <a:sym typeface="Wingdings" panose="05000000000000000000" pitchFamily="2" charset="2"/>
              </a:rPr>
              <a:t>StartDate</a:t>
            </a:r>
            <a:r>
              <a:rPr lang="da-DK">
                <a:sym typeface="Wingdings" panose="05000000000000000000" pitchFamily="2" charset="2"/>
              </a:rPr>
              <a:t> in the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table)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71521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StartDate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Zero/One to many (0..1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>
                <a:sym typeface="Wingdings" panose="05000000000000000000" pitchFamily="2" charset="2"/>
              </a:rPr>
              <a:t>StoreId</a:t>
            </a:r>
            <a:r>
              <a:rPr lang="da-DK">
                <a:sym typeface="Wingdings" panose="05000000000000000000" pitchFamily="2" charset="2"/>
              </a:rPr>
              <a:t>) to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  <a:p>
            <a:pPr lvl="1"/>
            <a:r>
              <a:rPr lang="da-DK" b="1">
                <a:sym typeface="Wingdings" panose="05000000000000000000" pitchFamily="2" charset="2"/>
              </a:rPr>
              <a:t>NB</a:t>
            </a:r>
            <a:r>
              <a:rPr lang="da-DK">
                <a:sym typeface="Wingdings" panose="05000000000000000000" pitchFamily="2" charset="2"/>
              </a:rPr>
              <a:t>: Columns relating to relation must then also be allowed to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19698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StartDate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Can be </a:t>
            </a:r>
            <a:r>
              <a:rPr lang="da-DK" b="1" i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96591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15387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43650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36154"/>
              </p:ext>
            </p:extLst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StaffHasTakenCourse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3055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9314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Fact-finding</a:t>
            </a:r>
            <a:r>
              <a:rPr lang="da-DK" dirty="0"/>
              <a:t>: </a:t>
            </a:r>
            <a:r>
              <a:rPr lang="da-DK" dirty="0" err="1"/>
              <a:t>Collecting</a:t>
            </a:r>
            <a:r>
              <a:rPr lang="da-DK" dirty="0"/>
              <a:t> facts </a:t>
            </a:r>
            <a:r>
              <a:rPr lang="da-DK" dirty="0" err="1"/>
              <a:t>about</a:t>
            </a:r>
            <a:r>
              <a:rPr lang="da-DK" dirty="0"/>
              <a:t> systems, </a:t>
            </a:r>
            <a:r>
              <a:rPr lang="da-DK" dirty="0" err="1"/>
              <a:t>requirements</a:t>
            </a:r>
            <a:r>
              <a:rPr lang="da-DK" dirty="0"/>
              <a:t> and </a:t>
            </a:r>
            <a:r>
              <a:rPr lang="da-DK" dirty="0" err="1"/>
              <a:t>preferences</a:t>
            </a:r>
            <a:r>
              <a:rPr lang="da-DK" dirty="0"/>
              <a:t>.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techniques</a:t>
            </a:r>
            <a:r>
              <a:rPr lang="da-DK" dirty="0"/>
              <a:t> like interviews, </a:t>
            </a:r>
            <a:r>
              <a:rPr lang="da-DK" dirty="0" err="1"/>
              <a:t>questionnaires</a:t>
            </a:r>
            <a:r>
              <a:rPr lang="da-DK" dirty="0"/>
              <a:t>, etc..</a:t>
            </a:r>
          </a:p>
          <a:p>
            <a:r>
              <a:rPr lang="da-DK" b="1" dirty="0" err="1"/>
              <a:t>Entity-Relationship</a:t>
            </a:r>
            <a:r>
              <a:rPr lang="da-DK" b="1" dirty="0"/>
              <a:t> (ER) </a:t>
            </a:r>
            <a:r>
              <a:rPr lang="da-DK" b="1" dirty="0" err="1"/>
              <a:t>modeling</a:t>
            </a:r>
            <a:r>
              <a:rPr lang="da-DK" dirty="0"/>
              <a:t>: </a:t>
            </a:r>
            <a:r>
              <a:rPr lang="da-DK" dirty="0" err="1"/>
              <a:t>Capture</a:t>
            </a:r>
            <a:r>
              <a:rPr lang="da-DK" dirty="0"/>
              <a:t> most </a:t>
            </a:r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b="1" dirty="0" err="1"/>
              <a:t>entities</a:t>
            </a:r>
            <a:r>
              <a:rPr lang="da-DK" dirty="0"/>
              <a:t> (i.e. real-</a:t>
            </a:r>
            <a:r>
              <a:rPr lang="da-DK" dirty="0" err="1"/>
              <a:t>world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like Customer, Order, etc.) and </a:t>
            </a:r>
            <a:r>
              <a:rPr lang="da-DK" b="1" dirty="0"/>
              <a:t>relations</a:t>
            </a:r>
            <a:r>
              <a:rPr lang="da-DK" dirty="0"/>
              <a:t> (i.e. relations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entities</a:t>
            </a:r>
            <a:r>
              <a:rPr lang="da-DK" dirty="0"/>
              <a:t>, like Buys, </a:t>
            </a:r>
            <a:r>
              <a:rPr lang="da-DK" dirty="0" err="1"/>
              <a:t>Teaches</a:t>
            </a:r>
            <a:r>
              <a:rPr lang="da-DK" dirty="0"/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ER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r>
              <a:rPr lang="da-DK" dirty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96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0524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543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6502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7180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94895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18579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971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18762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17336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99139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391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83107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68256"/>
              </p:ext>
            </p:extLst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LectureHeldInRoom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291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05368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34852"/>
              </p:ext>
            </p:extLst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LectureHeldInRoom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Checking the table design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Check tables using </a:t>
            </a:r>
            <a:r>
              <a:rPr lang="da-DK" b="1"/>
              <a:t>normalisation</a:t>
            </a:r>
            <a:r>
              <a:rPr lang="da-DK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/>
              <a:t>requirements </a:t>
            </a:r>
            <a:r>
              <a:rPr lang="da-DK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/>
              <a:t>business rules: </a:t>
            </a:r>
            <a:r>
              <a:rPr lang="da-DK"/>
              <a:t>Do the tables support business rules for data?</a:t>
            </a:r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8041409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09D539BF-670E-416A-BB16-B7CC2A4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7582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normalisation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r>
              <a:rPr lang="da-DK" dirty="0"/>
              <a:t>Check </a:t>
            </a:r>
            <a:r>
              <a:rPr lang="da-DK" dirty="0" err="1"/>
              <a:t>that</a:t>
            </a:r>
            <a:r>
              <a:rPr lang="da-DK" dirty="0"/>
              <a:t> all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on 3rd normal form</a:t>
            </a:r>
          </a:p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a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on 3rd normal form…?</a:t>
            </a:r>
          </a:p>
          <a:p>
            <a:pPr lvl="1"/>
            <a:r>
              <a:rPr lang="da-DK" dirty="0" err="1"/>
              <a:t>Error</a:t>
            </a:r>
            <a:r>
              <a:rPr lang="da-DK" dirty="0"/>
              <a:t> in the domain model (so fix it…)</a:t>
            </a:r>
          </a:p>
          <a:p>
            <a:pPr lvl="1"/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the </a:t>
            </a:r>
            <a:r>
              <a:rPr lang="da-DK" dirty="0" err="1"/>
              <a:t>tables</a:t>
            </a:r>
            <a:r>
              <a:rPr lang="da-DK" dirty="0"/>
              <a:t> from the domain model (so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again</a:t>
            </a:r>
            <a:r>
              <a:rPr lang="da-DK" dirty="0"/>
              <a:t>…)</a:t>
            </a:r>
          </a:p>
          <a:p>
            <a:pPr lvl="1"/>
            <a:r>
              <a:rPr lang="da-DK" dirty="0" err="1"/>
              <a:t>Consequence</a:t>
            </a:r>
            <a:r>
              <a:rPr lang="da-DK" dirty="0"/>
              <a:t> of ”</a:t>
            </a:r>
            <a:r>
              <a:rPr lang="da-DK" dirty="0" err="1"/>
              <a:t>atomization</a:t>
            </a:r>
            <a:r>
              <a:rPr lang="da-DK" dirty="0"/>
              <a:t>”, like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breaking</a:t>
            </a:r>
            <a:r>
              <a:rPr lang="da-DK" dirty="0"/>
              <a:t> an Address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multiple columns (Zip, City , Street, etc..)</a:t>
            </a:r>
          </a:p>
          <a:p>
            <a:r>
              <a:rPr lang="da-DK" dirty="0"/>
              <a:t>Fix </a:t>
            </a:r>
            <a:r>
              <a:rPr lang="da-DK" dirty="0" err="1"/>
              <a:t>tables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/>
              <a:t> </a:t>
            </a:r>
            <a:endParaRPr lang="da-DK" dirty="0"/>
          </a:p>
          <a:p>
            <a:r>
              <a:rPr lang="da-DK" dirty="0"/>
              <a:t>Keep </a:t>
            </a:r>
            <a:r>
              <a:rPr lang="da-DK" dirty="0" err="1"/>
              <a:t>iterating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all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on 3rd normal form</a:t>
            </a:r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Is it – from a database perspective – possible to perform all actions needed?</a:t>
            </a:r>
          </a:p>
          <a:p>
            <a:r>
              <a:rPr lang="da-DK"/>
              <a:t>Possible scenarios:</a:t>
            </a:r>
          </a:p>
          <a:p>
            <a:pPr lvl="1"/>
            <a:r>
              <a:rPr lang="da-DK"/>
              <a:t>You need to create certain data… but there is no proper table(s) to store the data</a:t>
            </a:r>
          </a:p>
          <a:p>
            <a:pPr lvl="1"/>
            <a:r>
              <a:rPr lang="da-DK"/>
              <a:t>You need to find certain data via a foreign key… but the table in question does not contain that key</a:t>
            </a:r>
          </a:p>
          <a:p>
            <a:pPr lvl="1"/>
            <a:r>
              <a:rPr lang="da-DK"/>
              <a:t>…and so on</a:t>
            </a:r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business rules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to data, </a:t>
            </a:r>
            <a:r>
              <a:rPr lang="da-DK" dirty="0" err="1"/>
              <a:t>such</a:t>
            </a:r>
            <a:r>
              <a:rPr lang="da-DK" dirty="0"/>
              <a:t> as</a:t>
            </a:r>
          </a:p>
          <a:p>
            <a:pPr lvl="1"/>
            <a:r>
              <a:rPr lang="da-DK" dirty="0" err="1"/>
              <a:t>Certain</a:t>
            </a:r>
            <a:r>
              <a:rPr lang="da-DK" dirty="0"/>
              <a:t> data </a:t>
            </a:r>
            <a:r>
              <a:rPr lang="da-DK" dirty="0" err="1"/>
              <a:t>may</a:t>
            </a:r>
            <a:r>
              <a:rPr lang="da-DK" dirty="0"/>
              <a:t> (or </a:t>
            </a:r>
            <a:r>
              <a:rPr lang="da-DK" dirty="0" err="1"/>
              <a:t>may</a:t>
            </a:r>
            <a:r>
              <a:rPr lang="da-DK" dirty="0"/>
              <a:t> not)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b="1" i="1" dirty="0"/>
              <a:t>null</a:t>
            </a:r>
          </a:p>
          <a:p>
            <a:pPr lvl="1"/>
            <a:r>
              <a:rPr lang="da-DK" dirty="0" err="1"/>
              <a:t>Certain</a:t>
            </a:r>
            <a:r>
              <a:rPr lang="da-DK" dirty="0"/>
              <a:t> data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 err="1"/>
              <a:t>certain</a:t>
            </a:r>
            <a:r>
              <a:rPr lang="da-DK" dirty="0"/>
              <a:t> limits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certain</a:t>
            </a:r>
            <a:r>
              <a:rPr lang="da-DK" dirty="0"/>
              <a:t> data is </a:t>
            </a:r>
            <a:r>
              <a:rPr lang="da-DK" dirty="0" err="1"/>
              <a:t>deleted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dependent data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deleted</a:t>
            </a:r>
            <a:endParaRPr lang="da-DK" dirty="0"/>
          </a:p>
          <a:p>
            <a:pPr lvl="1"/>
            <a:r>
              <a:rPr lang="da-DK" dirty="0"/>
              <a:t>…and so on</a:t>
            </a:r>
          </a:p>
          <a:p>
            <a:r>
              <a:rPr lang="da-DK" dirty="0"/>
              <a:t>Again, 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depend</a:t>
            </a:r>
            <a:r>
              <a:rPr lang="da-DK" dirty="0"/>
              <a:t> on </a:t>
            </a:r>
            <a:r>
              <a:rPr lang="da-DK" dirty="0" err="1"/>
              <a:t>where</a:t>
            </a:r>
            <a:r>
              <a:rPr lang="da-DK" dirty="0"/>
              <a:t> business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(in database or </a:t>
            </a:r>
            <a:r>
              <a:rPr lang="da-DK" dirty="0" err="1"/>
              <a:t>e.g</a:t>
            </a:r>
            <a:r>
              <a:rPr lang="da-DK" dirty="0"/>
              <a:t>. in Model/Service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…but </a:t>
            </a: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 have a </a:t>
            </a:r>
            <a:r>
              <a:rPr lang="da-DK" dirty="0" err="1"/>
              <a:t>process</a:t>
            </a:r>
            <a:r>
              <a:rPr lang="da-DK" dirty="0"/>
              <a:t> for </a:t>
            </a:r>
            <a:r>
              <a:rPr lang="da-DK" dirty="0" err="1"/>
              <a:t>creating</a:t>
            </a:r>
            <a:r>
              <a:rPr lang="da-DK" dirty="0"/>
              <a:t> a domain model?</a:t>
            </a:r>
          </a:p>
          <a:p>
            <a:r>
              <a:rPr lang="da-DK" dirty="0"/>
              <a:t>If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produces</a:t>
            </a:r>
            <a:r>
              <a:rPr lang="da-DK" dirty="0"/>
              <a:t> a </a:t>
            </a:r>
            <a:r>
              <a:rPr lang="da-DK" b="1" dirty="0"/>
              <a:t>class-</a:t>
            </a:r>
            <a:r>
              <a:rPr lang="da-DK" b="1" dirty="0" err="1"/>
              <a:t>oriented</a:t>
            </a:r>
            <a:r>
              <a:rPr lang="da-DK" b="1" dirty="0"/>
              <a:t> domain model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relational</a:t>
            </a:r>
            <a:r>
              <a:rPr lang="da-DK" dirty="0"/>
              <a:t> data model from this domain model?</a:t>
            </a:r>
          </a:p>
          <a:p>
            <a:endParaRPr lang="da-DK" b="1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896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Requirement</a:t>
            </a:r>
            <a:r>
              <a:rPr lang="da-DK" b="1" dirty="0"/>
              <a:t> </a:t>
            </a:r>
            <a:r>
              <a:rPr lang="da-DK" b="1" dirty="0" err="1"/>
              <a:t>specification</a:t>
            </a:r>
            <a:r>
              <a:rPr lang="da-DK" dirty="0"/>
              <a:t>: </a:t>
            </a:r>
            <a:r>
              <a:rPr lang="da-DK" dirty="0" err="1"/>
              <a:t>Collecting</a:t>
            </a:r>
            <a:r>
              <a:rPr lang="da-DK" dirty="0"/>
              <a:t> the </a:t>
            </a:r>
            <a:r>
              <a:rPr lang="da-DK" dirty="0" err="1"/>
              <a:t>requirements</a:t>
            </a:r>
            <a:r>
              <a:rPr lang="da-DK" dirty="0"/>
              <a:t> for the system,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producing</a:t>
            </a:r>
            <a:r>
              <a:rPr lang="da-DK" dirty="0"/>
              <a:t> a set of </a:t>
            </a:r>
            <a:r>
              <a:rPr lang="da-DK" dirty="0" err="1"/>
              <a:t>Use</a:t>
            </a:r>
            <a:r>
              <a:rPr lang="da-DK" dirty="0"/>
              <a:t> Cases / User </a:t>
            </a:r>
            <a:r>
              <a:rPr lang="da-DK" dirty="0" err="1"/>
              <a:t>Stories</a:t>
            </a:r>
            <a:endParaRPr lang="da-DK" dirty="0"/>
          </a:p>
          <a:p>
            <a:r>
              <a:rPr lang="da-DK" b="1" dirty="0"/>
              <a:t>Domain </a:t>
            </a:r>
            <a:r>
              <a:rPr lang="da-DK" b="1" dirty="0" err="1"/>
              <a:t>modeling</a:t>
            </a:r>
            <a:r>
              <a:rPr lang="da-DK" dirty="0"/>
              <a:t>: </a:t>
            </a:r>
            <a:r>
              <a:rPr lang="da-DK" dirty="0" err="1"/>
              <a:t>Capture</a:t>
            </a:r>
            <a:r>
              <a:rPr lang="da-DK" dirty="0"/>
              <a:t> most </a:t>
            </a:r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b="1" dirty="0" err="1"/>
              <a:t>conceptual</a:t>
            </a:r>
            <a:r>
              <a:rPr lang="da-DK" b="1" dirty="0"/>
              <a:t> </a:t>
            </a:r>
            <a:r>
              <a:rPr lang="da-DK" b="1" dirty="0" err="1"/>
              <a:t>classes</a:t>
            </a:r>
            <a:r>
              <a:rPr lang="da-DK" dirty="0"/>
              <a:t> (i.e. real-</a:t>
            </a:r>
            <a:r>
              <a:rPr lang="da-DK" dirty="0" err="1"/>
              <a:t>world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like Customer, Order, etc.) and </a:t>
            </a:r>
            <a:r>
              <a:rPr lang="da-DK" b="1" dirty="0"/>
              <a:t>relations</a:t>
            </a:r>
            <a:r>
              <a:rPr lang="da-DK" dirty="0"/>
              <a:t> (i.e. relations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entities</a:t>
            </a:r>
            <a:r>
              <a:rPr lang="da-DK" dirty="0"/>
              <a:t>, like Buys, </a:t>
            </a:r>
            <a:r>
              <a:rPr lang="da-DK" dirty="0" err="1"/>
              <a:t>Teaches</a:t>
            </a:r>
            <a:r>
              <a:rPr lang="da-DK" dirty="0"/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domain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4837429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C482757D-7625-452F-9C5F-00FEC4A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2" name="Taleboble: rektangel med afrundede hjørner 1">
            <a:extLst>
              <a:ext uri="{FF2B5EF4-FFF2-40B4-BE49-F238E27FC236}">
                <a16:creationId xmlns:a16="http://schemas.microsoft.com/office/drawing/2014/main" id="{CF773585-02CF-4863-A7E4-EA6B8A5147C5}"/>
              </a:ext>
            </a:extLst>
          </p:cNvPr>
          <p:cNvSpPr/>
          <p:nvPr/>
        </p:nvSpPr>
        <p:spPr>
          <a:xfrm rot="10800000" flipH="1" flipV="1">
            <a:off x="5549153" y="4948518"/>
            <a:ext cx="4267200" cy="1111621"/>
          </a:xfrm>
          <a:prstGeom prst="wedgeRoundRectCallout">
            <a:avLst>
              <a:gd name="adj1" fmla="val 3296"/>
              <a:gd name="adj2" fmla="val -14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…by </a:t>
            </a:r>
            <a:r>
              <a:rPr lang="da-DK" sz="3200" dirty="0" err="1"/>
              <a:t>means</a:t>
            </a:r>
            <a:r>
              <a:rPr lang="da-DK" sz="3200" dirty="0"/>
              <a:t> of </a:t>
            </a:r>
            <a:r>
              <a:rPr lang="da-DK" sz="3200" b="1" dirty="0" err="1"/>
              <a:t>classes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0505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question mark icon">
            <a:extLst>
              <a:ext uri="{FF2B5EF4-FFF2-40B4-BE49-F238E27FC236}">
                <a16:creationId xmlns:a16="http://schemas.microsoft.com/office/drawing/2014/main" id="{3EAA866F-2C68-475E-A153-9201A0D0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938" y="5687391"/>
            <a:ext cx="1080101" cy="10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1328998"/>
              </p:ext>
            </p:extLst>
          </p:nvPr>
        </p:nvGraphicFramePr>
        <p:xfrm>
          <a:off x="282146" y="4040296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C482757D-7625-452F-9C5F-00FEC4A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Design </a:t>
            </a:r>
            <a:r>
              <a:rPr lang="da-DK" b="1" dirty="0" err="1"/>
              <a:t>Processes</a:t>
            </a:r>
            <a:r>
              <a:rPr lang="da-DK" b="1" dirty="0"/>
              <a:t> </a:t>
            </a:r>
            <a:r>
              <a:rPr lang="da-DK" b="1" dirty="0" err="1"/>
              <a:t>Comparison</a:t>
            </a:r>
            <a:endParaRPr lang="da-DK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748426-18D2-4AD1-981F-AC0F61ED2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578199"/>
              </p:ext>
            </p:extLst>
          </p:nvPr>
        </p:nvGraphicFramePr>
        <p:xfrm>
          <a:off x="282146" y="1853150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Billedresultat for tick icon">
            <a:extLst>
              <a:ext uri="{FF2B5EF4-FFF2-40B4-BE49-F238E27FC236}">
                <a16:creationId xmlns:a16="http://schemas.microsoft.com/office/drawing/2014/main" id="{713F5DA9-5950-45B6-8DE5-1F7082A95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35" y="57774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tick icon">
            <a:extLst>
              <a:ext uri="{FF2B5EF4-FFF2-40B4-BE49-F238E27FC236}">
                <a16:creationId xmlns:a16="http://schemas.microsoft.com/office/drawing/2014/main" id="{37022B1D-CD0E-4997-925A-B3D4B6A3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24" y="57774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question mark icon">
            <a:extLst>
              <a:ext uri="{FF2B5EF4-FFF2-40B4-BE49-F238E27FC236}">
                <a16:creationId xmlns:a16="http://schemas.microsoft.com/office/drawing/2014/main" id="{3EAA866F-2C68-475E-A153-9201A0D0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96" y="3742765"/>
            <a:ext cx="2272407" cy="22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014150"/>
              </p:ext>
            </p:extLst>
          </p:nvPr>
        </p:nvGraphicFramePr>
        <p:xfrm>
          <a:off x="282146" y="1241854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04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3178</Words>
  <Application>Microsoft Office PowerPoint</Application>
  <PresentationFormat>Widescreen</PresentationFormat>
  <Paragraphs>1013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Office-tema</vt:lpstr>
      <vt:lpstr>Databases  Design</vt:lpstr>
      <vt:lpstr>Classic Database Design Process</vt:lpstr>
      <vt:lpstr>Classic Database Design Process</vt:lpstr>
      <vt:lpstr>Classic Database Design Process</vt:lpstr>
      <vt:lpstr>Class-Driven Database Design Process</vt:lpstr>
      <vt:lpstr>Class-Driven Database Design Process</vt:lpstr>
      <vt:lpstr>Class-Driven Database Design Process</vt:lpstr>
      <vt:lpstr>Design Processes Comparison</vt:lpstr>
      <vt:lpstr>PowerPoint-præsentation</vt:lpstr>
      <vt:lpstr>Class-Driven Database Design Process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132</cp:revision>
  <dcterms:created xsi:type="dcterms:W3CDTF">2017-09-05T14:00:27Z</dcterms:created>
  <dcterms:modified xsi:type="dcterms:W3CDTF">2025-08-07T07:36:51Z</dcterms:modified>
</cp:coreProperties>
</file>