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49" r:id="rId4"/>
    <p:sldId id="450" r:id="rId5"/>
    <p:sldId id="451" r:id="rId6"/>
    <p:sldId id="452" r:id="rId7"/>
    <p:sldId id="453" r:id="rId8"/>
    <p:sldId id="462" r:id="rId9"/>
    <p:sldId id="455" r:id="rId10"/>
    <p:sldId id="454" r:id="rId11"/>
    <p:sldId id="457" r:id="rId12"/>
    <p:sldId id="456" r:id="rId13"/>
    <p:sldId id="458" r:id="rId14"/>
    <p:sldId id="461" r:id="rId15"/>
    <p:sldId id="459" r:id="rId16"/>
    <p:sldId id="46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Normalisation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Second normal form (2NF)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</a:t>
            </a:r>
          </a:p>
          <a:p>
            <a:pPr lvl="1"/>
            <a:r>
              <a:rPr lang="da-DK" sz="2800"/>
              <a:t>A value in a non-primary-key column must depend on </a:t>
            </a:r>
            <a:r>
              <a:rPr lang="da-DK" sz="2800" u="sng"/>
              <a:t>all</a:t>
            </a:r>
            <a:r>
              <a:rPr lang="da-DK" sz="280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28000"/>
              </p:ext>
            </p:extLst>
          </p:nvPr>
        </p:nvGraphicFramePr>
        <p:xfrm>
          <a:off x="7194884" y="2038366"/>
          <a:ext cx="3922296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019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10545722" y="378292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9187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achieve </a:t>
            </a:r>
            <a:r>
              <a:rPr lang="da-DK" sz="3200" b="1"/>
              <a:t>2NF</a:t>
            </a:r>
            <a:r>
              <a:rPr lang="da-DK" sz="3200"/>
              <a:t> by moving problematic columns to other tables, or simply deleting them</a:t>
            </a:r>
          </a:p>
          <a:p>
            <a:pPr lvl="0"/>
            <a:r>
              <a:rPr lang="da-DK" sz="3200"/>
              <a:t>If you use a single-column primary key (like e.g. </a:t>
            </a:r>
            <a:r>
              <a:rPr lang="da-DK" sz="3200" b="1"/>
              <a:t>Id</a:t>
            </a:r>
            <a:r>
              <a:rPr lang="da-DK" sz="3200"/>
              <a:t>), </a:t>
            </a:r>
            <a:r>
              <a:rPr lang="da-DK" sz="3200" b="1"/>
              <a:t>2NF</a:t>
            </a:r>
            <a:r>
              <a:rPr lang="da-DK" sz="3200"/>
              <a:t> is never an issue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8411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Second normal form (2NF)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</a:t>
            </a:r>
          </a:p>
          <a:p>
            <a:pPr lvl="1"/>
            <a:r>
              <a:rPr lang="da-DK" sz="2800"/>
              <a:t>A value in a non-primary-key column must depend on </a:t>
            </a:r>
            <a:r>
              <a:rPr lang="da-DK" sz="2800" u="sng"/>
              <a:t>all</a:t>
            </a:r>
            <a:r>
              <a:rPr lang="da-DK" sz="280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3643"/>
              </p:ext>
            </p:extLst>
          </p:nvPr>
        </p:nvGraphicFramePr>
        <p:xfrm>
          <a:off x="8361945" y="477997"/>
          <a:ext cx="2165686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3839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35790"/>
              </p:ext>
            </p:extLst>
          </p:nvPr>
        </p:nvGraphicFramePr>
        <p:xfrm>
          <a:off x="8025061" y="4453829"/>
          <a:ext cx="2839453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2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88" y="32960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Third normal form (3NF)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 </a:t>
            </a:r>
            <a:r>
              <a:rPr lang="da-DK" sz="2800"/>
              <a:t>and</a:t>
            </a:r>
            <a:r>
              <a:rPr lang="da-DK" sz="2800" b="1"/>
              <a:t> 2NF</a:t>
            </a:r>
          </a:p>
          <a:p>
            <a:pPr lvl="1"/>
            <a:r>
              <a:rPr lang="da-DK" sz="2800"/>
              <a:t>A value in a non-primary-key column must </a:t>
            </a:r>
            <a:r>
              <a:rPr lang="da-DK" sz="2800" u="sng"/>
              <a:t>not</a:t>
            </a:r>
            <a:r>
              <a:rPr lang="da-DK" sz="2800"/>
              <a:t> depend on </a:t>
            </a:r>
            <a:r>
              <a:rPr lang="da-DK" sz="2800" u="sng"/>
              <a:t>any</a:t>
            </a:r>
            <a:r>
              <a:rPr lang="da-DK" sz="280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24742"/>
              </p:ext>
            </p:extLst>
          </p:nvPr>
        </p:nvGraphicFramePr>
        <p:xfrm>
          <a:off x="838200" y="4336181"/>
          <a:ext cx="6886074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657256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4">
                  <a:txBody>
                    <a:bodyPr/>
                    <a:lstStyle/>
                    <a:p>
                      <a:pPr algn="l"/>
                      <a:r>
                        <a:rPr lang="da-DK" sz="18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086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Hovedvejen 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Algade 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Tempovej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7274275" y="535906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250278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Suppose we have discovered that in the table </a:t>
            </a:r>
            <a:r>
              <a:rPr lang="da-DK" sz="3200" b="1"/>
              <a:t>T</a:t>
            </a:r>
            <a:r>
              <a:rPr lang="da-DK" sz="3200"/>
              <a:t>, the non-primary-key value </a:t>
            </a:r>
            <a:r>
              <a:rPr lang="da-DK" sz="3200" b="1"/>
              <a:t>V</a:t>
            </a:r>
            <a:r>
              <a:rPr lang="da-DK" sz="3200"/>
              <a:t> depends on another non-primary-key value </a:t>
            </a:r>
            <a:r>
              <a:rPr lang="da-DK" sz="3200" b="1"/>
              <a:t>K </a:t>
            </a:r>
            <a:r>
              <a:rPr lang="da-DK" sz="3200"/>
              <a:t>(in the example: </a:t>
            </a:r>
            <a:r>
              <a:rPr lang="da-DK" sz="3200" b="1"/>
              <a:t>T</a:t>
            </a:r>
            <a:r>
              <a:rPr lang="da-DK" sz="3200"/>
              <a:t> = </a:t>
            </a:r>
            <a:r>
              <a:rPr lang="da-DK" sz="3200" b="1"/>
              <a:t>Restaurant</a:t>
            </a:r>
            <a:r>
              <a:rPr lang="da-DK" sz="3200"/>
              <a:t>, </a:t>
            </a:r>
            <a:r>
              <a:rPr lang="da-DK" sz="3200" b="1"/>
              <a:t>V</a:t>
            </a:r>
            <a:r>
              <a:rPr lang="da-DK" sz="3200"/>
              <a:t> = </a:t>
            </a:r>
            <a:r>
              <a:rPr lang="da-DK" sz="3200" b="1"/>
              <a:t>City</a:t>
            </a:r>
            <a:r>
              <a:rPr lang="da-DK" sz="3200"/>
              <a:t>, </a:t>
            </a:r>
            <a:r>
              <a:rPr lang="da-DK" sz="3200" b="1"/>
              <a:t>K</a:t>
            </a:r>
            <a:r>
              <a:rPr lang="da-DK" sz="3200"/>
              <a:t> = </a:t>
            </a:r>
            <a:r>
              <a:rPr lang="da-DK" sz="3200" b="1"/>
              <a:t>ZipCode</a:t>
            </a:r>
            <a:r>
              <a:rPr lang="da-DK" sz="3200"/>
              <a:t>)</a:t>
            </a:r>
          </a:p>
          <a:p>
            <a:pPr lvl="0"/>
            <a:r>
              <a:rPr lang="da-DK" sz="3200"/>
              <a:t>We then achieve </a:t>
            </a:r>
            <a:r>
              <a:rPr lang="da-DK" sz="3200" b="1"/>
              <a:t>3NF</a:t>
            </a:r>
            <a:r>
              <a:rPr lang="da-DK" sz="3200"/>
              <a:t> by creating a new table, where </a:t>
            </a:r>
            <a:r>
              <a:rPr lang="da-DK" sz="3200" b="1"/>
              <a:t>K</a:t>
            </a:r>
            <a:r>
              <a:rPr lang="da-DK" sz="3200"/>
              <a:t> is the primary key, and </a:t>
            </a:r>
            <a:r>
              <a:rPr lang="da-DK" sz="3200" b="1"/>
              <a:t>V</a:t>
            </a:r>
            <a:r>
              <a:rPr lang="da-DK" sz="3200"/>
              <a:t> is an ordinary column</a:t>
            </a:r>
          </a:p>
          <a:p>
            <a:pPr lvl="0"/>
            <a:r>
              <a:rPr lang="da-DK" sz="3200"/>
              <a:t>We also remove the column </a:t>
            </a:r>
            <a:r>
              <a:rPr lang="da-DK" sz="3200" b="1"/>
              <a:t>V</a:t>
            </a:r>
            <a:r>
              <a:rPr lang="da-DK" sz="3200"/>
              <a:t> (but </a:t>
            </a:r>
            <a:r>
              <a:rPr lang="da-DK" sz="3200" u="sng"/>
              <a:t>not</a:t>
            </a:r>
            <a:r>
              <a:rPr lang="da-DK" sz="3200"/>
              <a:t> the column </a:t>
            </a:r>
            <a:r>
              <a:rPr lang="da-DK" sz="3200" b="1"/>
              <a:t>K</a:t>
            </a:r>
            <a:r>
              <a:rPr lang="da-DK" sz="3200"/>
              <a:t>) from the table </a:t>
            </a:r>
            <a:r>
              <a:rPr lang="da-DK" sz="3200" b="1"/>
              <a:t>T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9053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Third normal form (3NF)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 </a:t>
            </a:r>
            <a:r>
              <a:rPr lang="da-DK" sz="2800"/>
              <a:t>and</a:t>
            </a:r>
            <a:r>
              <a:rPr lang="da-DK" sz="2800" b="1"/>
              <a:t> 2NF</a:t>
            </a:r>
          </a:p>
          <a:p>
            <a:pPr lvl="1"/>
            <a:r>
              <a:rPr lang="da-DK" sz="2800"/>
              <a:t>A value in a non-primary-key column must </a:t>
            </a:r>
            <a:r>
              <a:rPr lang="da-DK" sz="2800" u="sng"/>
              <a:t>not</a:t>
            </a:r>
            <a:r>
              <a:rPr lang="da-DK" sz="2800"/>
              <a:t> depend on </a:t>
            </a:r>
            <a:r>
              <a:rPr lang="da-DK" sz="2800" u="sng"/>
              <a:t>any</a:t>
            </a:r>
            <a:r>
              <a:rPr lang="da-DK" sz="280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2451"/>
              </p:ext>
            </p:extLst>
          </p:nvPr>
        </p:nvGraphicFramePr>
        <p:xfrm>
          <a:off x="838200" y="4327760"/>
          <a:ext cx="52288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5133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Hovedvejen 224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Algade 67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Tempovej 18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3295"/>
              </p:ext>
            </p:extLst>
          </p:nvPr>
        </p:nvGraphicFramePr>
        <p:xfrm>
          <a:off x="8193506" y="4486576"/>
          <a:ext cx="2404529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0201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164328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ZipCity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7556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Roskilde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Ballerup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32" y="476809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Summary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1NF</a:t>
            </a:r>
            <a:r>
              <a:rPr lang="da-DK" sz="3200"/>
              <a:t>: All values must be single-value</a:t>
            </a:r>
          </a:p>
          <a:p>
            <a:pPr lvl="0"/>
            <a:r>
              <a:rPr lang="da-DK" sz="3200" b="1"/>
              <a:t>2NF + 3NF</a:t>
            </a:r>
            <a:r>
              <a:rPr lang="da-DK" sz="3200"/>
              <a:t>: A value in a non-primary-key column must depend on </a:t>
            </a:r>
            <a:r>
              <a:rPr lang="da-DK" sz="3200" u="sng"/>
              <a:t>all</a:t>
            </a:r>
            <a:r>
              <a:rPr lang="da-DK" sz="3200"/>
              <a:t> values in the primary-key columns, and </a:t>
            </a:r>
            <a:r>
              <a:rPr lang="da-DK" sz="3200" u="sng"/>
              <a:t>only</a:t>
            </a:r>
            <a:r>
              <a:rPr lang="da-DK" sz="3200"/>
              <a:t> those values</a:t>
            </a:r>
          </a:p>
          <a:p>
            <a:pPr lvl="0"/>
            <a:r>
              <a:rPr lang="da-DK" sz="3200" b="1">
                <a:solidFill>
                  <a:srgbClr val="FF0000"/>
                </a:solidFill>
              </a:rPr>
              <a:t>Pro tip</a:t>
            </a:r>
            <a:r>
              <a:rPr lang="da-DK" sz="3200"/>
              <a:t>: Use single-column primary keys!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3969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Why?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820834" cy="4351338"/>
          </a:xfrm>
        </p:spPr>
        <p:txBody>
          <a:bodyPr/>
          <a:lstStyle/>
          <a:p>
            <a:pPr lvl="0"/>
            <a:r>
              <a:rPr lang="da-DK" sz="3200"/>
              <a:t>Overall goal: keep data </a:t>
            </a:r>
            <a:r>
              <a:rPr lang="da-DK" sz="3200" b="1" dirty="0" err="1"/>
              <a:t>consistent</a:t>
            </a:r>
            <a:endParaRPr lang="da-DK" sz="3200" b="1" dirty="0"/>
          </a:p>
          <a:p>
            <a:pPr lvl="0"/>
            <a:r>
              <a:rPr lang="da-DK" sz="3200" dirty="0"/>
              <a:t>Try to </a:t>
            </a:r>
            <a:r>
              <a:rPr lang="da-DK" sz="3200" dirty="0" err="1"/>
              <a:t>minimise</a:t>
            </a:r>
            <a:r>
              <a:rPr lang="da-DK" sz="3200" dirty="0"/>
              <a:t> data </a:t>
            </a:r>
            <a:r>
              <a:rPr lang="da-DK" sz="3200" b="1" dirty="0" err="1"/>
              <a:t>redundancy</a:t>
            </a:r>
            <a:r>
              <a:rPr lang="da-DK" sz="3200" dirty="0"/>
              <a:t> (the </a:t>
            </a:r>
            <a:r>
              <a:rPr lang="da-DK" sz="3200" b="1" i="1" dirty="0"/>
              <a:t>DRY</a:t>
            </a:r>
            <a:r>
              <a:rPr lang="da-DK" sz="3200" dirty="0"/>
              <a:t> </a:t>
            </a:r>
            <a:r>
              <a:rPr lang="da-DK" sz="3200" dirty="0" err="1"/>
              <a:t>principle</a:t>
            </a:r>
            <a:r>
              <a:rPr lang="da-DK" sz="3200" dirty="0"/>
              <a:t> </a:t>
            </a:r>
            <a:r>
              <a:rPr lang="da-DK" sz="3200" dirty="0" err="1"/>
              <a:t>yet</a:t>
            </a:r>
            <a:r>
              <a:rPr lang="da-DK" sz="3200" dirty="0"/>
              <a:t> </a:t>
            </a:r>
            <a:r>
              <a:rPr lang="da-DK" sz="3200" dirty="0" err="1"/>
              <a:t>again</a:t>
            </a:r>
            <a:r>
              <a:rPr lang="da-DK" sz="3200" dirty="0"/>
              <a:t>…)</a:t>
            </a:r>
          </a:p>
          <a:p>
            <a:pPr lvl="0"/>
            <a:r>
              <a:rPr lang="da-DK" sz="3200" dirty="0"/>
              <a:t>Classic problem: data is </a:t>
            </a:r>
            <a:r>
              <a:rPr lang="da-DK" sz="3200" dirty="0" err="1"/>
              <a:t>represented</a:t>
            </a:r>
            <a:r>
              <a:rPr lang="da-DK" sz="3200" dirty="0"/>
              <a:t> more </a:t>
            </a:r>
            <a:r>
              <a:rPr lang="da-DK" sz="3200" dirty="0" err="1"/>
              <a:t>than</a:t>
            </a:r>
            <a:r>
              <a:rPr lang="da-DK" sz="3200" dirty="0"/>
              <a:t> </a:t>
            </a:r>
            <a:r>
              <a:rPr lang="da-DK" sz="3200" dirty="0" err="1"/>
              <a:t>once</a:t>
            </a:r>
            <a:r>
              <a:rPr lang="da-DK" sz="3200" dirty="0"/>
              <a:t>; </a:t>
            </a:r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happens</a:t>
            </a:r>
            <a:r>
              <a:rPr lang="da-DK" sz="3200" dirty="0"/>
              <a:t> in case data is </a:t>
            </a:r>
            <a:r>
              <a:rPr lang="da-DK" sz="3200" dirty="0" err="1"/>
              <a:t>only</a:t>
            </a:r>
            <a:r>
              <a:rPr lang="da-DK" sz="3200" dirty="0"/>
              <a:t> </a:t>
            </a:r>
            <a:r>
              <a:rPr lang="da-DK" sz="3200" u="sng" dirty="0" err="1"/>
              <a:t>partially</a:t>
            </a:r>
            <a:r>
              <a:rPr lang="da-DK" sz="3200" dirty="0"/>
              <a:t> </a:t>
            </a:r>
            <a:r>
              <a:rPr lang="da-DK" sz="3200" dirty="0" err="1"/>
              <a:t>updated</a:t>
            </a:r>
            <a:r>
              <a:rPr lang="da-DK" sz="3200" dirty="0"/>
              <a:t>?</a:t>
            </a:r>
          </a:p>
          <a:p>
            <a:pPr lvl="0"/>
            <a:r>
              <a:rPr lang="da-DK" sz="3200" dirty="0" err="1"/>
              <a:t>Such</a:t>
            </a:r>
            <a:r>
              <a:rPr lang="da-DK" sz="3200" dirty="0"/>
              <a:t> problems </a:t>
            </a:r>
            <a:r>
              <a:rPr lang="da-DK" sz="3200" dirty="0" err="1"/>
              <a:t>are</a:t>
            </a:r>
            <a:r>
              <a:rPr lang="da-DK" sz="3200" dirty="0"/>
              <a:t> generally </a:t>
            </a:r>
            <a:r>
              <a:rPr lang="da-DK" sz="3200" dirty="0" err="1"/>
              <a:t>named</a:t>
            </a:r>
            <a:r>
              <a:rPr lang="da-DK" sz="3200" dirty="0"/>
              <a:t> </a:t>
            </a:r>
            <a:r>
              <a:rPr lang="da-DK" sz="3200" b="1" dirty="0" err="1"/>
              <a:t>update</a:t>
            </a:r>
            <a:r>
              <a:rPr lang="da-DK" sz="3200" b="1" dirty="0"/>
              <a:t> </a:t>
            </a:r>
            <a:r>
              <a:rPr lang="da-DK" sz="3200" b="1" dirty="0" err="1"/>
              <a:t>anomalies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39234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07113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minimise data redundancy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/>
              <a:t>Minimising data redundancy results in</a:t>
            </a:r>
          </a:p>
          <a:p>
            <a:pPr lvl="1"/>
            <a:r>
              <a:rPr lang="da-DK" sz="2800"/>
              <a:t>Less risk of update anomalies</a:t>
            </a:r>
          </a:p>
          <a:p>
            <a:pPr lvl="1"/>
            <a:r>
              <a:rPr lang="da-DK" sz="2800"/>
              <a:t>Smaller physical database</a:t>
            </a:r>
          </a:p>
          <a:p>
            <a:r>
              <a:rPr lang="da-DK" sz="3200"/>
              <a:t>The so-called </a:t>
            </a:r>
            <a:r>
              <a:rPr lang="da-DK" sz="3200" b="1"/>
              <a:t>normal forms</a:t>
            </a:r>
            <a:r>
              <a:rPr lang="da-DK" sz="3200"/>
              <a:t> are rules for table design which minimise data redundancy</a:t>
            </a:r>
          </a:p>
          <a:p>
            <a:r>
              <a:rPr lang="da-DK" sz="3200"/>
              <a:t>To </a:t>
            </a:r>
            <a:r>
              <a:rPr lang="da-DK" sz="3200" b="1"/>
              <a:t>normalise </a:t>
            </a:r>
            <a:r>
              <a:rPr lang="da-DK" sz="3200"/>
              <a:t>a database is thus the process of ensuring that all tables obey the rules from the normal forms</a:t>
            </a:r>
          </a:p>
        </p:txBody>
      </p:sp>
    </p:spTree>
    <p:extLst>
      <p:ext uri="{BB962C8B-B14F-4D97-AF65-F5344CB8AC3E}">
        <p14:creationId xmlns:p14="http://schemas.microsoft.com/office/powerpoint/2010/main" val="37081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5621"/>
            <a:ext cx="11578138" cy="3964499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930189" y="1401679"/>
            <a:ext cx="1425743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4578016" y="1319463"/>
            <a:ext cx="3844090" cy="208547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435015" y="5636794"/>
            <a:ext cx="545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https://en.wikipedia.org/wiki/Database_normalization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36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491788" cy="1970842"/>
          </a:xfrm>
        </p:spPr>
        <p:txBody>
          <a:bodyPr>
            <a:normAutofit/>
          </a:bodyPr>
          <a:lstStyle/>
          <a:p>
            <a:pPr lvl="0"/>
            <a:r>
              <a:rPr lang="da-DK" sz="3200" b="1" dirty="0"/>
              <a:t>First normal form (1NF)</a:t>
            </a:r>
            <a:r>
              <a:rPr lang="da-DK" sz="3200" dirty="0"/>
              <a:t>: All </a:t>
            </a:r>
            <a:r>
              <a:rPr lang="da-DK" sz="3200" dirty="0" err="1"/>
              <a:t>values</a:t>
            </a:r>
            <a:r>
              <a:rPr lang="da-DK" sz="3200" dirty="0"/>
              <a:t> in a </a:t>
            </a:r>
            <a:r>
              <a:rPr lang="da-DK" sz="3200" dirty="0" err="1"/>
              <a:t>row</a:t>
            </a:r>
            <a:r>
              <a:rPr lang="da-DK" sz="3200" dirty="0"/>
              <a:t> </a:t>
            </a:r>
            <a:r>
              <a:rPr lang="da-DK" sz="3200" dirty="0" err="1"/>
              <a:t>are</a:t>
            </a:r>
            <a:r>
              <a:rPr lang="da-DK" sz="3200" dirty="0"/>
              <a:t> </a:t>
            </a:r>
            <a:r>
              <a:rPr lang="da-DK" sz="3200" u="sng" dirty="0"/>
              <a:t>single</a:t>
            </a:r>
            <a:r>
              <a:rPr lang="da-DK" sz="3200" dirty="0"/>
              <a:t> </a:t>
            </a:r>
            <a:r>
              <a:rPr lang="da-DK" sz="3200" dirty="0" err="1"/>
              <a:t>values</a:t>
            </a:r>
            <a:endParaRPr lang="da-DK" sz="32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47342"/>
              </p:ext>
            </p:extLst>
          </p:nvPr>
        </p:nvGraphicFramePr>
        <p:xfrm>
          <a:off x="938461" y="3932100"/>
          <a:ext cx="8740944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763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86075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410104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05936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Phones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55431209,</a:t>
                      </a:r>
                      <a:r>
                        <a:rPr lang="da-DK" sz="1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21345501, 33201332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56712341, 22009836, 21213450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44651212,</a:t>
                      </a:r>
                      <a:r>
                        <a:rPr lang="da-DK" sz="1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56442021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5" name="Forbudstavle 4"/>
          <p:cNvSpPr/>
          <p:nvPr/>
        </p:nvSpPr>
        <p:spPr>
          <a:xfrm>
            <a:off x="9229405" y="489735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achieve </a:t>
            </a:r>
            <a:r>
              <a:rPr lang="da-DK" sz="3200" b="1"/>
              <a:t>1NF</a:t>
            </a:r>
            <a:r>
              <a:rPr lang="da-DK" sz="3200"/>
              <a:t> by creating a new table, containing a single-value column corresponding to the found multi-value column</a:t>
            </a:r>
          </a:p>
          <a:p>
            <a:pPr lvl="0"/>
            <a:r>
              <a:rPr lang="da-DK" sz="3200"/>
              <a:t>In the new table, the primary key becomes the primary key from the original table </a:t>
            </a:r>
            <a:r>
              <a:rPr lang="da-DK" sz="3200" b="1"/>
              <a:t>plus</a:t>
            </a:r>
            <a:r>
              <a:rPr lang="da-DK" sz="3200"/>
              <a:t> the new single-value column </a:t>
            </a:r>
          </a:p>
          <a:p>
            <a:pPr lvl="0"/>
            <a:r>
              <a:rPr lang="da-DK" sz="3200"/>
              <a:t>The multi-value column is then removed from the original table</a:t>
            </a:r>
          </a:p>
        </p:txBody>
      </p:sp>
    </p:spTree>
    <p:extLst>
      <p:ext uri="{BB962C8B-B14F-4D97-AF65-F5344CB8AC3E}">
        <p14:creationId xmlns:p14="http://schemas.microsoft.com/office/powerpoint/2010/main" val="72625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618120" cy="1856038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First normal form (1NF)</a:t>
            </a:r>
            <a:r>
              <a:rPr lang="da-DK" sz="3200"/>
              <a:t>: All values in a row are </a:t>
            </a:r>
            <a:r>
              <a:rPr lang="da-DK" sz="3200" u="sng"/>
              <a:t>single</a:t>
            </a:r>
            <a:r>
              <a:rPr lang="da-DK" sz="3200"/>
              <a:t> values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09313"/>
              </p:ext>
            </p:extLst>
          </p:nvPr>
        </p:nvGraphicFramePr>
        <p:xfrm>
          <a:off x="938461" y="3932100"/>
          <a:ext cx="3820028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4342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056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</a:tblGrid>
              <a:tr h="41010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0847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/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Mira Holm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3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Alex Svensson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87141"/>
              </p:ext>
            </p:extLst>
          </p:nvPr>
        </p:nvGraphicFramePr>
        <p:xfrm>
          <a:off x="6310563" y="2240460"/>
          <a:ext cx="3976437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208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4434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58420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0544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55431209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21345501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33201332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19212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56712341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9516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22009836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5560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21213450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44651212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7221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56442021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5385"/>
                  </a:ext>
                </a:extLst>
              </a:tr>
            </a:tbl>
          </a:graphicData>
        </a:graphic>
      </p:graphicFrame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6" y="43258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765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Databases  Normalisation</vt:lpstr>
      <vt:lpstr>Normalisation – Why?</vt:lpstr>
      <vt:lpstr>PowerPoint-præsentation</vt:lpstr>
      <vt:lpstr>PowerPoint-præsentation</vt:lpstr>
      <vt:lpstr>Normalisation – minimise data redundancy</vt:lpstr>
      <vt:lpstr>PowerPoint-præsentation</vt:lpstr>
      <vt:lpstr>Normalisation – 1NF </vt:lpstr>
      <vt:lpstr>Normalisation – 1NF </vt:lpstr>
      <vt:lpstr>Normalisation – 1NF </vt:lpstr>
      <vt:lpstr>Normalisation – 2NF </vt:lpstr>
      <vt:lpstr>Normalisation – 2NF </vt:lpstr>
      <vt:lpstr>Normalisation – 2NF </vt:lpstr>
      <vt:lpstr>Normalisation – 3NF </vt:lpstr>
      <vt:lpstr>Normalisation – 3NF </vt:lpstr>
      <vt:lpstr>Normalisation – 3NF </vt:lpstr>
      <vt:lpstr>Normalisation – Summary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139</cp:revision>
  <dcterms:created xsi:type="dcterms:W3CDTF">2017-09-05T14:00:27Z</dcterms:created>
  <dcterms:modified xsi:type="dcterms:W3CDTF">2025-08-07T07:40:01Z</dcterms:modified>
</cp:coreProperties>
</file>