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7" r:id="rId3"/>
    <p:sldId id="376" r:id="rId4"/>
    <p:sldId id="368" r:id="rId5"/>
    <p:sldId id="395" r:id="rId6"/>
    <p:sldId id="397" r:id="rId7"/>
    <p:sldId id="449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10" r:id="rId20"/>
    <p:sldId id="411" r:id="rId21"/>
    <p:sldId id="412" r:id="rId22"/>
    <p:sldId id="414" r:id="rId23"/>
    <p:sldId id="413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431" r:id="rId40"/>
    <p:sldId id="435" r:id="rId41"/>
    <p:sldId id="438" r:id="rId42"/>
    <p:sldId id="439" r:id="rId43"/>
    <p:sldId id="448" r:id="rId44"/>
    <p:sldId id="436" r:id="rId45"/>
    <p:sldId id="440" r:id="rId46"/>
    <p:sldId id="441" r:id="rId47"/>
    <p:sldId id="442" r:id="rId48"/>
    <p:sldId id="443" r:id="rId49"/>
    <p:sldId id="446" r:id="rId50"/>
    <p:sldId id="447" r:id="rId5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The </a:t>
            </a:r>
            <a:r>
              <a:rPr lang="da-DK" err="1"/>
              <a:t>Relational</a:t>
            </a:r>
            <a:r>
              <a:rPr lang="da-DK"/>
              <a:t> 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09936"/>
              </p:ext>
            </p:extLst>
          </p:nvPr>
        </p:nvGraphicFramePr>
        <p:xfrm>
          <a:off x="5876424" y="16049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80494"/>
              </p:ext>
            </p:extLst>
          </p:nvPr>
        </p:nvGraphicFramePr>
        <p:xfrm>
          <a:off x="5876424" y="21322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45100"/>
              </p:ext>
            </p:extLst>
          </p:nvPr>
        </p:nvGraphicFramePr>
        <p:xfrm>
          <a:off x="5876424" y="26552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61598"/>
              </p:ext>
            </p:extLst>
          </p:nvPr>
        </p:nvGraphicFramePr>
        <p:xfrm>
          <a:off x="5876424" y="381286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36189"/>
              </p:ext>
            </p:extLst>
          </p:nvPr>
        </p:nvGraphicFramePr>
        <p:xfrm>
          <a:off x="5876424" y="330861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63767"/>
              </p:ext>
            </p:extLst>
          </p:nvPr>
        </p:nvGraphicFramePr>
        <p:xfrm>
          <a:off x="5876424" y="447443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26087"/>
              </p:ext>
            </p:extLst>
          </p:nvPr>
        </p:nvGraphicFramePr>
        <p:xfrm>
          <a:off x="5876424" y="500807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53409"/>
              </p:ext>
            </p:extLst>
          </p:nvPr>
        </p:nvGraphicFramePr>
        <p:xfrm>
          <a:off x="5876424" y="554171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05920"/>
              </p:ext>
            </p:extLst>
          </p:nvPr>
        </p:nvGraphicFramePr>
        <p:xfrm>
          <a:off x="3121192" y="32051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27001"/>
              </p:ext>
            </p:extLst>
          </p:nvPr>
        </p:nvGraphicFramePr>
        <p:xfrm>
          <a:off x="3121192" y="37324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30265"/>
              </p:ext>
            </p:extLst>
          </p:nvPr>
        </p:nvGraphicFramePr>
        <p:xfrm>
          <a:off x="3121192" y="42554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4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29784"/>
              </p:ext>
            </p:extLst>
          </p:nvPr>
        </p:nvGraphicFramePr>
        <p:xfrm>
          <a:off x="2663257" y="3302177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sp>
        <p:nvSpPr>
          <p:cNvPr id="3" name="Venstre klammeparentes 2"/>
          <p:cNvSpPr/>
          <p:nvPr/>
        </p:nvSpPr>
        <p:spPr>
          <a:xfrm>
            <a:off x="2080705" y="4270275"/>
            <a:ext cx="454882" cy="1386304"/>
          </a:xfrm>
          <a:prstGeom prst="leftBrace">
            <a:avLst>
              <a:gd name="adj1" fmla="val 22569"/>
              <a:gd name="adj2" fmla="val 4539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Venstre klammeparentes 7"/>
          <p:cNvSpPr/>
          <p:nvPr/>
        </p:nvSpPr>
        <p:spPr>
          <a:xfrm rot="5400000">
            <a:off x="6015712" y="-743817"/>
            <a:ext cx="454882" cy="7159792"/>
          </a:xfrm>
          <a:prstGeom prst="leftBrace">
            <a:avLst>
              <a:gd name="adj1" fmla="val 22569"/>
              <a:gd name="adj2" fmla="val 51260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32654" y="4453157"/>
            <a:ext cx="1548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Rows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4925461" y="138870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Columns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472990" y="5131466"/>
            <a:ext cx="1594184" cy="1290499"/>
          </a:xfrm>
          <a:prstGeom prst="round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4800" b="1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70567" y="2502152"/>
            <a:ext cx="3298570" cy="1290499"/>
          </a:xfrm>
          <a:prstGeom prst="round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Table </a:t>
            </a:r>
          </a:p>
          <a:p>
            <a:r>
              <a:rPr lang="da-DK" sz="3600" b="1">
                <a:solidFill>
                  <a:schemeClr val="tx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510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24336" cy="4351338"/>
          </a:xfrm>
        </p:spPr>
        <p:txBody>
          <a:bodyPr/>
          <a:lstStyle/>
          <a:p>
            <a:pPr lvl="0"/>
            <a:r>
              <a:rPr lang="da-DK" sz="3200"/>
              <a:t>A </a:t>
            </a:r>
            <a:r>
              <a:rPr lang="da-DK" sz="3200" b="1"/>
              <a:t>Column</a:t>
            </a:r>
            <a:r>
              <a:rPr lang="da-DK" sz="3200"/>
              <a:t> is part of the </a:t>
            </a:r>
            <a:r>
              <a:rPr lang="da-DK" sz="3200" b="1"/>
              <a:t>definition</a:t>
            </a:r>
            <a:r>
              <a:rPr lang="da-DK" sz="3200"/>
              <a:t> of a table</a:t>
            </a:r>
          </a:p>
          <a:p>
            <a:pPr lvl="0"/>
            <a:r>
              <a:rPr lang="da-DK" sz="3200"/>
              <a:t>A </a:t>
            </a:r>
            <a:r>
              <a:rPr lang="da-DK" sz="3200" b="1"/>
              <a:t>Row</a:t>
            </a:r>
            <a:r>
              <a:rPr lang="da-DK" sz="3200"/>
              <a:t> represents </a:t>
            </a:r>
            <a:r>
              <a:rPr lang="da-DK" sz="3200" b="1"/>
              <a:t>actual data</a:t>
            </a:r>
          </a:p>
          <a:p>
            <a:pPr lvl="0"/>
            <a:r>
              <a:rPr lang="da-DK" sz="3200"/>
              <a:t>Once defined, the columns of a table should </a:t>
            </a:r>
            <a:r>
              <a:rPr lang="da-DK" sz="3200" u="sng"/>
              <a:t>not</a:t>
            </a:r>
            <a:r>
              <a:rPr lang="da-DK" sz="3200"/>
              <a:t> change over time</a:t>
            </a:r>
          </a:p>
          <a:p>
            <a:pPr lvl="0"/>
            <a:r>
              <a:rPr lang="da-DK" sz="3200"/>
              <a:t>The number of rows in a table will usually change over time</a:t>
            </a:r>
          </a:p>
          <a:p>
            <a:pPr lvl="0"/>
            <a:r>
              <a:rPr lang="da-DK" sz="3200"/>
              <a:t>A </a:t>
            </a:r>
            <a:r>
              <a:rPr lang="da-DK" sz="3200" b="1"/>
              <a:t>row</a:t>
            </a:r>
            <a:r>
              <a:rPr lang="da-DK" sz="3200"/>
              <a:t> can also be called a </a:t>
            </a:r>
            <a:r>
              <a:rPr lang="da-DK" sz="3200" b="1"/>
              <a:t>record</a:t>
            </a:r>
          </a:p>
        </p:txBody>
      </p:sp>
      <p:pic>
        <p:nvPicPr>
          <p:cNvPr id="1028" name="Picture 4" descr="Billedresultat for exclama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48" y="1956887"/>
            <a:ext cx="3547560" cy="35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0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21095"/>
              </p:ext>
            </p:extLst>
          </p:nvPr>
        </p:nvGraphicFramePr>
        <p:xfrm>
          <a:off x="3849103" y="251345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05935"/>
              </p:ext>
            </p:extLst>
          </p:nvPr>
        </p:nvGraphicFramePr>
        <p:xfrm>
          <a:off x="3849103" y="200920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41856"/>
              </p:ext>
            </p:extLst>
          </p:nvPr>
        </p:nvGraphicFramePr>
        <p:xfrm>
          <a:off x="2516104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90168"/>
              </p:ext>
            </p:extLst>
          </p:nvPr>
        </p:nvGraphicFramePr>
        <p:xfrm>
          <a:off x="3593276" y="3699220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42390"/>
              </p:ext>
            </p:extLst>
          </p:nvPr>
        </p:nvGraphicFramePr>
        <p:xfrm>
          <a:off x="4444666" y="182850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744"/>
              </p:ext>
            </p:extLst>
          </p:nvPr>
        </p:nvGraphicFramePr>
        <p:xfrm>
          <a:off x="4444666" y="236214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18375"/>
              </p:ext>
            </p:extLst>
          </p:nvPr>
        </p:nvGraphicFramePr>
        <p:xfrm>
          <a:off x="4444666" y="289578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2596815" cy="4351338"/>
          </a:xfrm>
        </p:spPr>
        <p:txBody>
          <a:bodyPr/>
          <a:lstStyle/>
          <a:p>
            <a:pPr lvl="0"/>
            <a:r>
              <a:rPr lang="da-DK" sz="3200"/>
              <a:t>Three tables</a:t>
            </a:r>
          </a:p>
          <a:p>
            <a:pPr lvl="1"/>
            <a:r>
              <a:rPr lang="da-DK" sz="2800" b="1"/>
              <a:t>Employee</a:t>
            </a:r>
          </a:p>
          <a:p>
            <a:pPr lvl="1"/>
            <a:r>
              <a:rPr lang="da-DK" sz="2800" b="1"/>
              <a:t>Restaurant</a:t>
            </a:r>
          </a:p>
          <a:p>
            <a:pPr lvl="1"/>
            <a:r>
              <a:rPr lang="da-DK" sz="2800" b="1"/>
              <a:t>WorksAt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2650"/>
              </p:ext>
            </p:extLst>
          </p:nvPr>
        </p:nvGraphicFramePr>
        <p:xfrm>
          <a:off x="6096000" y="1792278"/>
          <a:ext cx="535579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544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937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83565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15400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333401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223886">
                <a:tc gridSpan="5">
                  <a:txBody>
                    <a:bodyPr/>
                    <a:lstStyle/>
                    <a:p>
                      <a:r>
                        <a:rPr lang="da-DK" sz="16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976"/>
              </p:ext>
            </p:extLst>
          </p:nvPr>
        </p:nvGraphicFramePr>
        <p:xfrm>
          <a:off x="4573505" y="3326428"/>
          <a:ext cx="4534400" cy="1158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92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2323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136027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974212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119682">
                <a:tc gridSpan="4">
                  <a:txBody>
                    <a:bodyPr/>
                    <a:lstStyle/>
                    <a:p>
                      <a:r>
                        <a:rPr lang="da-DK" sz="16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Stien</a:t>
                      </a:r>
                      <a:r>
                        <a:rPr lang="da-DK" sz="1200" baseline="0"/>
                        <a:t> 45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12205"/>
              </p:ext>
            </p:extLst>
          </p:nvPr>
        </p:nvGraphicFramePr>
        <p:xfrm>
          <a:off x="8505891" y="4532180"/>
          <a:ext cx="2027758" cy="1432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523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96252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6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/>
                        <a:t>RestaurantId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610164" cy="4351338"/>
          </a:xfrm>
        </p:spPr>
        <p:txBody>
          <a:bodyPr/>
          <a:lstStyle/>
          <a:p>
            <a:pPr lvl="0"/>
            <a:r>
              <a:rPr lang="da-DK" sz="3200" b="1"/>
              <a:t>Employee</a:t>
            </a:r>
            <a:r>
              <a:rPr lang="da-DK" sz="3200"/>
              <a:t> table (5 columns):</a:t>
            </a:r>
          </a:p>
          <a:p>
            <a:pPr lvl="1"/>
            <a:r>
              <a:rPr lang="da-DK" sz="2800" b="1"/>
              <a:t>Name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string</a:t>
            </a:r>
            <a:r>
              <a:rPr lang="da-DK" sz="2800"/>
              <a:t>, at most 50 characters)</a:t>
            </a:r>
          </a:p>
          <a:p>
            <a:pPr lvl="1"/>
            <a:r>
              <a:rPr lang="da-DK" sz="2800" b="1"/>
              <a:t>Address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string</a:t>
            </a:r>
            <a:r>
              <a:rPr lang="da-DK" sz="2800"/>
              <a:t>, at most 50 characters)</a:t>
            </a:r>
            <a:endParaRPr lang="da-DK" sz="2800" b="1"/>
          </a:p>
          <a:p>
            <a:pPr lvl="1"/>
            <a:r>
              <a:rPr lang="da-DK" sz="2800" b="1"/>
              <a:t>ZipCode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numeric</a:t>
            </a:r>
            <a:r>
              <a:rPr lang="da-DK" sz="2800"/>
              <a:t>, value between 1000 and 9999)</a:t>
            </a:r>
            <a:endParaRPr lang="da-DK" sz="2800" b="1"/>
          </a:p>
          <a:p>
            <a:pPr lvl="1"/>
            <a:r>
              <a:rPr lang="da-DK" sz="2800" b="1"/>
              <a:t>Phone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numeric</a:t>
            </a:r>
            <a:r>
              <a:rPr lang="da-DK" sz="2800"/>
              <a:t>, value between 10000000 and 99999999)</a:t>
            </a:r>
            <a:endParaRPr lang="da-DK" sz="2800" b="1"/>
          </a:p>
          <a:p>
            <a:pPr lvl="1"/>
            <a:r>
              <a:rPr lang="da-DK" sz="2800" b="1"/>
              <a:t>DateOfBirth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date</a:t>
            </a:r>
            <a:r>
              <a:rPr lang="da-DK" sz="2800"/>
              <a:t>, value between 01-01-1900 and 31-12-2018)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16008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Properties of a (relational) table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6476" cy="4351338"/>
          </a:xfrm>
        </p:spPr>
        <p:txBody>
          <a:bodyPr/>
          <a:lstStyle/>
          <a:p>
            <a:pPr lvl="0"/>
            <a:r>
              <a:rPr lang="da-DK" sz="3200"/>
              <a:t>Has its own </a:t>
            </a:r>
            <a:r>
              <a:rPr lang="da-DK" sz="3200" b="1"/>
              <a:t>unique name </a:t>
            </a:r>
            <a:r>
              <a:rPr lang="da-DK" sz="3200"/>
              <a:t>(within the database in question)</a:t>
            </a:r>
          </a:p>
          <a:p>
            <a:pPr lvl="0"/>
            <a:r>
              <a:rPr lang="da-DK" sz="3200"/>
              <a:t>Each </a:t>
            </a:r>
            <a:r>
              <a:rPr lang="da-DK" sz="3200" b="1"/>
              <a:t>column</a:t>
            </a:r>
            <a:r>
              <a:rPr lang="da-DK" sz="3200"/>
              <a:t> has its own </a:t>
            </a:r>
            <a:r>
              <a:rPr lang="da-DK" sz="3200" b="1"/>
              <a:t>unique name </a:t>
            </a:r>
            <a:r>
              <a:rPr lang="da-DK" sz="3200"/>
              <a:t>(within the table)</a:t>
            </a:r>
          </a:p>
          <a:p>
            <a:pPr lvl="0"/>
            <a:r>
              <a:rPr lang="da-DK" sz="3200"/>
              <a:t>Each </a:t>
            </a:r>
            <a:r>
              <a:rPr lang="da-DK" sz="3200" b="1"/>
              <a:t>cell</a:t>
            </a:r>
            <a:r>
              <a:rPr lang="da-DK" sz="3200"/>
              <a:t> contains </a:t>
            </a:r>
            <a:r>
              <a:rPr lang="da-DK" sz="3200" b="1"/>
              <a:t>exactly one value</a:t>
            </a:r>
          </a:p>
          <a:p>
            <a:pPr lvl="0"/>
            <a:r>
              <a:rPr lang="da-DK" sz="3200"/>
              <a:t>All </a:t>
            </a:r>
            <a:r>
              <a:rPr lang="da-DK" sz="3200" b="1"/>
              <a:t>values</a:t>
            </a:r>
            <a:r>
              <a:rPr lang="da-DK" sz="3200"/>
              <a:t> in a </a:t>
            </a:r>
            <a:r>
              <a:rPr lang="da-DK" sz="3200" b="1"/>
              <a:t>column</a:t>
            </a:r>
            <a:r>
              <a:rPr lang="da-DK" sz="3200"/>
              <a:t> are from the </a:t>
            </a:r>
            <a:r>
              <a:rPr lang="da-DK" sz="3200" b="1"/>
              <a:t>same domain</a:t>
            </a:r>
          </a:p>
          <a:p>
            <a:pPr lvl="0"/>
            <a:r>
              <a:rPr lang="da-DK" sz="3200"/>
              <a:t>Each </a:t>
            </a:r>
            <a:r>
              <a:rPr lang="da-DK" sz="3200" b="1"/>
              <a:t>row</a:t>
            </a:r>
            <a:r>
              <a:rPr lang="da-DK" sz="3200"/>
              <a:t> (i.e. record) is </a:t>
            </a:r>
            <a:r>
              <a:rPr lang="da-DK" sz="3200" b="1"/>
              <a:t>unique</a:t>
            </a:r>
            <a:r>
              <a:rPr lang="da-DK" sz="3200"/>
              <a:t> (no duplicates)</a:t>
            </a:r>
          </a:p>
          <a:p>
            <a:pPr lvl="0"/>
            <a:r>
              <a:rPr lang="da-DK" sz="3200"/>
              <a:t>The </a:t>
            </a:r>
            <a:r>
              <a:rPr lang="da-DK" sz="3200" b="1"/>
              <a:t>order</a:t>
            </a:r>
            <a:r>
              <a:rPr lang="da-DK" sz="3200"/>
              <a:t> of </a:t>
            </a:r>
            <a:r>
              <a:rPr lang="da-DK" sz="3200" b="1"/>
              <a:t>columns</a:t>
            </a:r>
            <a:r>
              <a:rPr lang="da-DK" sz="3200"/>
              <a:t> has </a:t>
            </a:r>
            <a:r>
              <a:rPr lang="da-DK" sz="3200" b="1"/>
              <a:t>no significance</a:t>
            </a:r>
          </a:p>
          <a:p>
            <a:pPr lvl="0"/>
            <a:r>
              <a:rPr lang="da-DK" sz="3200"/>
              <a:t>The </a:t>
            </a:r>
            <a:r>
              <a:rPr lang="da-DK" sz="3200" b="1"/>
              <a:t>order</a:t>
            </a:r>
            <a:r>
              <a:rPr lang="da-DK" sz="3200"/>
              <a:t> of </a:t>
            </a:r>
            <a:r>
              <a:rPr lang="da-DK" sz="3200" b="1"/>
              <a:t>rows</a:t>
            </a:r>
            <a:r>
              <a:rPr lang="da-DK" sz="3200"/>
              <a:t> has </a:t>
            </a:r>
            <a:r>
              <a:rPr lang="da-DK" sz="3200" b="1"/>
              <a:t>no significance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29969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24918" cy="4351338"/>
          </a:xfrm>
        </p:spPr>
        <p:txBody>
          <a:bodyPr/>
          <a:lstStyle/>
          <a:p>
            <a:pPr lvl="0"/>
            <a:r>
              <a:rPr lang="da-DK" sz="3200" err="1"/>
              <a:t>Rows</a:t>
            </a:r>
            <a:r>
              <a:rPr lang="da-DK" sz="3200"/>
              <a:t> in a </a:t>
            </a:r>
            <a:r>
              <a:rPr lang="da-DK" sz="3200" err="1"/>
              <a:t>table</a:t>
            </a:r>
            <a:r>
              <a:rPr lang="da-DK" sz="3200"/>
              <a:t> must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unique</a:t>
            </a:r>
            <a:r>
              <a:rPr lang="da-DK" sz="3200"/>
              <a:t>….</a:t>
            </a:r>
          </a:p>
          <a:p>
            <a:pPr lvl="0"/>
            <a:r>
              <a:rPr lang="da-DK" sz="3200"/>
              <a:t>…so, </a:t>
            </a:r>
            <a:r>
              <a:rPr lang="da-DK" sz="3200" err="1"/>
              <a:t>some</a:t>
            </a:r>
            <a:r>
              <a:rPr lang="da-DK" sz="3200"/>
              <a:t> set of columns must </a:t>
            </a:r>
            <a:r>
              <a:rPr lang="da-DK" sz="3200" err="1"/>
              <a:t>also</a:t>
            </a:r>
            <a:r>
              <a:rPr lang="da-DK" sz="3200"/>
              <a:t> </a:t>
            </a:r>
            <a:r>
              <a:rPr lang="da-DK" sz="3200" err="1"/>
              <a:t>contain</a:t>
            </a:r>
            <a:r>
              <a:rPr lang="da-DK" sz="3200"/>
              <a:t> </a:t>
            </a:r>
            <a:r>
              <a:rPr lang="da-DK" sz="3200" err="1"/>
              <a:t>unique</a:t>
            </a:r>
            <a:r>
              <a:rPr lang="da-DK" sz="3200"/>
              <a:t> </a:t>
            </a:r>
            <a:r>
              <a:rPr lang="da-DK" sz="3200" err="1"/>
              <a:t>values</a:t>
            </a:r>
            <a:r>
              <a:rPr lang="da-DK" sz="3200"/>
              <a:t> for </a:t>
            </a:r>
            <a:r>
              <a:rPr lang="da-DK" sz="3200" err="1"/>
              <a:t>each</a:t>
            </a:r>
            <a:r>
              <a:rPr lang="da-DK" sz="3200"/>
              <a:t> </a:t>
            </a:r>
            <a:r>
              <a:rPr lang="da-DK" sz="3200" err="1"/>
              <a:t>row</a:t>
            </a:r>
            <a:endParaRPr lang="da-DK" sz="3200"/>
          </a:p>
          <a:p>
            <a:pPr lvl="0"/>
            <a:r>
              <a:rPr lang="da-DK" sz="3200" err="1"/>
              <a:t>Such</a:t>
            </a:r>
            <a:r>
              <a:rPr lang="da-DK" sz="3200"/>
              <a:t> a set of columns form a </a:t>
            </a:r>
            <a:r>
              <a:rPr lang="da-DK" sz="3200" b="1" err="1"/>
              <a:t>key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420177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03921"/>
              </p:ext>
            </p:extLst>
          </p:nvPr>
        </p:nvGraphicFramePr>
        <p:xfrm>
          <a:off x="2695075" y="17063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59234"/>
              </p:ext>
            </p:extLst>
          </p:nvPr>
        </p:nvGraphicFramePr>
        <p:xfrm>
          <a:off x="3244516" y="38820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6643"/>
              </p:ext>
            </p:extLst>
          </p:nvPr>
        </p:nvGraphicFramePr>
        <p:xfrm>
          <a:off x="2819401" y="45518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48232"/>
              </p:ext>
            </p:extLst>
          </p:nvPr>
        </p:nvGraphicFramePr>
        <p:xfrm>
          <a:off x="2939716" y="26611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60512"/>
              </p:ext>
            </p:extLst>
          </p:nvPr>
        </p:nvGraphicFramePr>
        <p:xfrm>
          <a:off x="4283242" y="32262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83691"/>
              </p:ext>
            </p:extLst>
          </p:nvPr>
        </p:nvGraphicFramePr>
        <p:xfrm>
          <a:off x="3386889" y="52646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79131"/>
              </p:ext>
            </p:extLst>
          </p:nvPr>
        </p:nvGraphicFramePr>
        <p:xfrm>
          <a:off x="7166811" y="22631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6393"/>
              </p:ext>
            </p:extLst>
          </p:nvPr>
        </p:nvGraphicFramePr>
        <p:xfrm>
          <a:off x="4594498" y="10394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944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8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52822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268996" y="213440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65755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36" y="199398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30344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22815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8094"/>
              </p:ext>
            </p:extLst>
          </p:nvPr>
        </p:nvGraphicFramePr>
        <p:xfrm>
          <a:off x="948017" y="2134406"/>
          <a:ext cx="835136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086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21908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5725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346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36788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75682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6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35879" cy="4351338"/>
          </a:xfrm>
        </p:spPr>
        <p:txBody>
          <a:bodyPr/>
          <a:lstStyle/>
          <a:p>
            <a:pPr lvl="0"/>
            <a:r>
              <a:rPr lang="da-DK" sz="3200" b="1"/>
              <a:t>Superkey</a:t>
            </a:r>
            <a:r>
              <a:rPr lang="da-DK" sz="3200"/>
              <a:t>: A set of columns which is unique for each row</a:t>
            </a:r>
          </a:p>
          <a:p>
            <a:pPr lvl="0"/>
            <a:r>
              <a:rPr lang="da-DK" sz="3200" b="1"/>
              <a:t>Candidate key: </a:t>
            </a:r>
            <a:r>
              <a:rPr lang="da-DK" sz="3200"/>
              <a:t>A </a:t>
            </a:r>
            <a:r>
              <a:rPr lang="da-DK" sz="3200" u="sng"/>
              <a:t>minimal</a:t>
            </a:r>
            <a:r>
              <a:rPr lang="da-DK" sz="3200"/>
              <a:t> set of columns which is unique for each row (no column can be removed without breaking uniqueness)</a:t>
            </a:r>
          </a:p>
          <a:p>
            <a:pPr lvl="0"/>
            <a:r>
              <a:rPr lang="da-DK" sz="3200" b="1"/>
              <a:t>Primary key</a:t>
            </a:r>
            <a:r>
              <a:rPr lang="da-DK" sz="3200"/>
              <a:t>: Candidate key selected to identify records uniquely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78784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05580"/>
              </p:ext>
            </p:extLst>
          </p:nvPr>
        </p:nvGraphicFramePr>
        <p:xfrm>
          <a:off x="948017" y="2134406"/>
          <a:ext cx="835136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086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21908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5725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346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36788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75682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6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7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676"/>
              </p:ext>
            </p:extLst>
          </p:nvPr>
        </p:nvGraphicFramePr>
        <p:xfrm>
          <a:off x="2267333" y="2530387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02818"/>
              </p:ext>
            </p:extLst>
          </p:nvPr>
        </p:nvGraphicFramePr>
        <p:xfrm>
          <a:off x="3734470" y="2186426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85005"/>
            <a:ext cx="12191999" cy="3752490"/>
          </a:xfrm>
        </p:spPr>
        <p:txBody>
          <a:bodyPr>
            <a:normAutofit/>
          </a:bodyPr>
          <a:lstStyle/>
          <a:p>
            <a:r>
              <a:rPr lang="da-DK" sz="9600" b="1" err="1"/>
              <a:t>What</a:t>
            </a:r>
            <a:r>
              <a:rPr lang="da-DK" sz="9600" b="1"/>
              <a:t> is a </a:t>
            </a:r>
            <a:br>
              <a:rPr lang="da-DK" sz="9600" b="1"/>
            </a:br>
            <a:r>
              <a:rPr lang="da-DK" sz="9600" b="1" err="1">
                <a:solidFill>
                  <a:srgbClr val="FF0000"/>
                </a:solidFill>
              </a:rPr>
              <a:t>Relational</a:t>
            </a:r>
            <a:r>
              <a:rPr lang="da-DK" sz="9600" b="1">
                <a:solidFill>
                  <a:srgbClr val="FF0000"/>
                </a:solidFill>
              </a:rPr>
              <a:t> Data Model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223312" cy="4351338"/>
          </a:xfrm>
        </p:spPr>
        <p:txBody>
          <a:bodyPr/>
          <a:lstStyle/>
          <a:p>
            <a:pPr lvl="0"/>
            <a:r>
              <a:rPr lang="da-DK" sz="3200"/>
              <a:t>This </a:t>
            </a:r>
            <a:r>
              <a:rPr lang="da-DK" sz="3200" err="1"/>
              <a:t>table</a:t>
            </a:r>
            <a:r>
              <a:rPr lang="da-DK" sz="3200"/>
              <a:t> </a:t>
            </a:r>
            <a:r>
              <a:rPr lang="da-DK" sz="3200" err="1"/>
              <a:t>does</a:t>
            </a:r>
            <a:r>
              <a:rPr lang="da-DK" sz="3200"/>
              <a:t> </a:t>
            </a:r>
            <a:r>
              <a:rPr lang="da-DK" sz="3200" u="sng"/>
              <a:t>not</a:t>
            </a:r>
            <a:r>
              <a:rPr lang="da-DK" sz="3200"/>
              <a:t> </a:t>
            </a:r>
            <a:r>
              <a:rPr lang="da-DK" sz="3200" err="1"/>
              <a:t>contain</a:t>
            </a:r>
            <a:r>
              <a:rPr lang="da-DK" sz="3200"/>
              <a:t> </a:t>
            </a:r>
            <a:r>
              <a:rPr lang="da-DK" sz="3200" err="1"/>
              <a:t>any</a:t>
            </a:r>
            <a:r>
              <a:rPr lang="da-DK" sz="3200"/>
              <a:t> single-columns </a:t>
            </a:r>
            <a:r>
              <a:rPr lang="da-DK" sz="3200" err="1"/>
              <a:t>candidate</a:t>
            </a:r>
            <a:r>
              <a:rPr lang="da-DK" sz="3200"/>
              <a:t> </a:t>
            </a:r>
            <a:r>
              <a:rPr lang="da-DK" sz="3200" err="1"/>
              <a:t>keys</a:t>
            </a:r>
            <a:r>
              <a:rPr lang="da-DK" sz="3200"/>
              <a:t> (</a:t>
            </a:r>
            <a:r>
              <a:rPr lang="da-DK" sz="3200" i="1"/>
              <a:t>or </a:t>
            </a:r>
            <a:r>
              <a:rPr lang="da-DK" sz="3200" i="1" err="1"/>
              <a:t>does</a:t>
            </a:r>
            <a:r>
              <a:rPr lang="da-DK" sz="3200" i="1"/>
              <a:t> it…? Can an </a:t>
            </a:r>
            <a:r>
              <a:rPr lang="da-DK" sz="3200" i="1" err="1"/>
              <a:t>employee</a:t>
            </a:r>
            <a:r>
              <a:rPr lang="da-DK" sz="3200" i="1"/>
              <a:t> </a:t>
            </a:r>
            <a:r>
              <a:rPr lang="da-DK" sz="3200" i="1" err="1"/>
              <a:t>work</a:t>
            </a:r>
            <a:r>
              <a:rPr lang="da-DK" sz="3200" i="1"/>
              <a:t> at more </a:t>
            </a:r>
            <a:r>
              <a:rPr lang="da-DK" sz="3200" i="1" err="1"/>
              <a:t>than</a:t>
            </a:r>
            <a:r>
              <a:rPr lang="da-DK" sz="3200" i="1"/>
              <a:t> </a:t>
            </a:r>
            <a:r>
              <a:rPr lang="da-DK" sz="3200" i="1" err="1"/>
              <a:t>one</a:t>
            </a:r>
            <a:r>
              <a:rPr lang="da-DK" sz="3200" i="1"/>
              <a:t> restaurant?</a:t>
            </a:r>
            <a:r>
              <a:rPr lang="da-DK" sz="3200"/>
              <a:t>)</a:t>
            </a:r>
          </a:p>
          <a:p>
            <a:pPr lvl="0"/>
            <a:r>
              <a:rPr lang="da-DK" sz="3200"/>
              <a:t>It is the </a:t>
            </a:r>
            <a:r>
              <a:rPr lang="da-DK" sz="3200" u="sng" err="1"/>
              <a:t>combination</a:t>
            </a:r>
            <a:r>
              <a:rPr lang="da-DK" sz="3200"/>
              <a:t> of the </a:t>
            </a:r>
            <a:r>
              <a:rPr lang="da-DK" sz="3200" err="1"/>
              <a:t>two</a:t>
            </a:r>
            <a:r>
              <a:rPr lang="da-DK" sz="3200"/>
              <a:t> columns </a:t>
            </a:r>
            <a:r>
              <a:rPr lang="da-DK" sz="3200" err="1"/>
              <a:t>which</a:t>
            </a:r>
            <a:r>
              <a:rPr lang="da-DK" sz="3200"/>
              <a:t> is </a:t>
            </a:r>
            <a:r>
              <a:rPr lang="da-DK" sz="3200" err="1"/>
              <a:t>unique</a:t>
            </a:r>
            <a:r>
              <a:rPr lang="da-DK" sz="3200"/>
              <a:t> (</a:t>
            </a:r>
            <a:r>
              <a:rPr lang="da-DK" sz="3200" i="1"/>
              <a:t>at </a:t>
            </a:r>
            <a:r>
              <a:rPr lang="da-DK" sz="3200" i="1" err="1"/>
              <a:t>least</a:t>
            </a:r>
            <a:r>
              <a:rPr lang="da-DK" sz="3200" i="1"/>
              <a:t> </a:t>
            </a:r>
            <a:r>
              <a:rPr lang="da-DK" sz="3200" i="1" err="1"/>
              <a:t>we</a:t>
            </a:r>
            <a:r>
              <a:rPr lang="da-DK" sz="3200" i="1"/>
              <a:t> </a:t>
            </a:r>
            <a:r>
              <a:rPr lang="da-DK" sz="3200" i="1" err="1"/>
              <a:t>assume</a:t>
            </a:r>
            <a:r>
              <a:rPr lang="da-DK" sz="3200" i="1"/>
              <a:t> so…</a:t>
            </a:r>
            <a:r>
              <a:rPr lang="da-DK" sz="3200"/>
              <a:t>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04514"/>
              </p:ext>
            </p:extLst>
          </p:nvPr>
        </p:nvGraphicFramePr>
        <p:xfrm>
          <a:off x="8555239" y="1825625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19900" cy="4351338"/>
          </a:xfrm>
        </p:spPr>
        <p:txBody>
          <a:bodyPr/>
          <a:lstStyle/>
          <a:p>
            <a:pPr lvl="0"/>
            <a:r>
              <a:rPr lang="da-DK" sz="3200"/>
              <a:t>The </a:t>
            </a:r>
            <a:r>
              <a:rPr lang="da-DK" sz="3200" err="1"/>
              <a:t>key</a:t>
            </a:r>
            <a:r>
              <a:rPr lang="da-DK" sz="3200"/>
              <a:t> (</a:t>
            </a:r>
            <a:r>
              <a:rPr lang="da-DK" sz="3200" b="1"/>
              <a:t>RestaurantId</a:t>
            </a:r>
            <a:r>
              <a:rPr lang="da-DK" sz="3200"/>
              <a:t>, </a:t>
            </a:r>
            <a:r>
              <a:rPr lang="da-DK" sz="3200" b="1"/>
              <a:t>EmployeeId</a:t>
            </a:r>
            <a:r>
              <a:rPr lang="da-DK" sz="3200"/>
              <a:t>) is a </a:t>
            </a:r>
            <a:r>
              <a:rPr lang="da-DK" sz="3200" b="1" err="1"/>
              <a:t>primary</a:t>
            </a:r>
            <a:r>
              <a:rPr lang="da-DK" sz="3200" b="1"/>
              <a:t> </a:t>
            </a:r>
            <a:r>
              <a:rPr lang="da-DK" sz="3200" b="1" err="1"/>
              <a:t>key</a:t>
            </a:r>
            <a:r>
              <a:rPr lang="da-DK" sz="3200"/>
              <a:t>, </a:t>
            </a:r>
            <a:r>
              <a:rPr lang="da-DK" sz="3200" err="1"/>
              <a:t>since</a:t>
            </a:r>
            <a:r>
              <a:rPr lang="da-DK" sz="3200"/>
              <a:t> it is </a:t>
            </a:r>
            <a:r>
              <a:rPr lang="da-DK" sz="3200" err="1"/>
              <a:t>unique</a:t>
            </a:r>
            <a:endParaRPr lang="da-DK" sz="3200"/>
          </a:p>
          <a:p>
            <a:pPr lvl="0"/>
            <a:r>
              <a:rPr lang="da-DK" sz="3200"/>
              <a:t>It is </a:t>
            </a:r>
            <a:r>
              <a:rPr lang="da-DK" sz="3200" err="1"/>
              <a:t>also</a:t>
            </a:r>
            <a:r>
              <a:rPr lang="da-DK" sz="3200"/>
              <a:t> a </a:t>
            </a:r>
            <a:r>
              <a:rPr lang="da-DK" sz="3200" b="1" err="1"/>
              <a:t>composite</a:t>
            </a:r>
            <a:r>
              <a:rPr lang="da-DK" sz="3200" b="1"/>
              <a:t> </a:t>
            </a:r>
            <a:r>
              <a:rPr lang="da-DK" sz="3200" b="1" err="1"/>
              <a:t>key</a:t>
            </a:r>
            <a:r>
              <a:rPr lang="da-DK" sz="3200"/>
              <a:t>, </a:t>
            </a:r>
            <a:r>
              <a:rPr lang="da-DK" sz="3200" err="1"/>
              <a:t>since</a:t>
            </a:r>
            <a:r>
              <a:rPr lang="da-DK" sz="3200"/>
              <a:t> it con-</a:t>
            </a:r>
            <a:r>
              <a:rPr lang="da-DK" sz="3200" err="1"/>
              <a:t>sists</a:t>
            </a:r>
            <a:r>
              <a:rPr lang="da-DK" sz="3200"/>
              <a:t> of more </a:t>
            </a:r>
            <a:r>
              <a:rPr lang="da-DK" sz="3200" err="1"/>
              <a:t>than</a:t>
            </a:r>
            <a:r>
              <a:rPr lang="da-DK" sz="3200"/>
              <a:t> </a:t>
            </a:r>
            <a:r>
              <a:rPr lang="da-DK" sz="3200" err="1"/>
              <a:t>one</a:t>
            </a:r>
            <a:r>
              <a:rPr lang="da-DK" sz="3200"/>
              <a:t> column</a:t>
            </a:r>
          </a:p>
          <a:p>
            <a:pPr lvl="0"/>
            <a:r>
              <a:rPr lang="da-DK" sz="3200" b="1"/>
              <a:t>RestaurantId</a:t>
            </a:r>
            <a:r>
              <a:rPr lang="da-DK" sz="3200"/>
              <a:t> and </a:t>
            </a:r>
            <a:r>
              <a:rPr lang="da-DK" sz="3200" b="1"/>
              <a:t>EmployeeId </a:t>
            </a:r>
            <a:r>
              <a:rPr lang="da-DK" sz="3200" err="1"/>
              <a:t>are</a:t>
            </a:r>
            <a:r>
              <a:rPr lang="da-DK" sz="3200"/>
              <a:t> – in the </a:t>
            </a:r>
            <a:r>
              <a:rPr lang="da-DK" sz="3200" err="1"/>
              <a:t>context</a:t>
            </a:r>
            <a:r>
              <a:rPr lang="da-DK" sz="3200"/>
              <a:t> of this </a:t>
            </a:r>
            <a:r>
              <a:rPr lang="da-DK" sz="3200" err="1"/>
              <a:t>table</a:t>
            </a:r>
            <a:r>
              <a:rPr lang="da-DK" sz="3200"/>
              <a:t> – </a:t>
            </a:r>
            <a:r>
              <a:rPr lang="da-DK" sz="3200" b="1" err="1"/>
              <a:t>foreign</a:t>
            </a:r>
            <a:r>
              <a:rPr lang="da-DK" sz="3200" b="1"/>
              <a:t> </a:t>
            </a:r>
            <a:r>
              <a:rPr lang="da-DK" sz="3200" b="1" err="1"/>
              <a:t>keys</a:t>
            </a:r>
            <a:r>
              <a:rPr lang="da-DK" sz="3200"/>
              <a:t>, </a:t>
            </a:r>
            <a:r>
              <a:rPr lang="da-DK" sz="3200" err="1"/>
              <a:t>since</a:t>
            </a:r>
            <a:r>
              <a:rPr lang="da-DK" sz="3200"/>
              <a:t> </a:t>
            </a:r>
            <a:r>
              <a:rPr lang="da-DK" sz="3200" err="1"/>
              <a:t>they</a:t>
            </a:r>
            <a:r>
              <a:rPr lang="da-DK" sz="3200"/>
              <a:t> </a:t>
            </a:r>
            <a:r>
              <a:rPr lang="da-DK" sz="3200" err="1"/>
              <a:t>are</a:t>
            </a:r>
            <a:r>
              <a:rPr lang="da-DK" sz="3200"/>
              <a:t> </a:t>
            </a:r>
            <a:r>
              <a:rPr lang="da-DK" sz="3200" err="1"/>
              <a:t>primary</a:t>
            </a:r>
            <a:r>
              <a:rPr lang="da-DK" sz="3200"/>
              <a:t> </a:t>
            </a:r>
            <a:r>
              <a:rPr lang="da-DK" sz="3200" err="1"/>
              <a:t>keys</a:t>
            </a:r>
            <a:r>
              <a:rPr lang="da-DK" sz="3200"/>
              <a:t> in </a:t>
            </a:r>
            <a:r>
              <a:rPr lang="da-DK" sz="3200" err="1"/>
              <a:t>other</a:t>
            </a:r>
            <a:r>
              <a:rPr lang="da-DK" sz="3200"/>
              <a:t> </a:t>
            </a:r>
            <a:r>
              <a:rPr lang="da-DK" sz="3200" err="1"/>
              <a:t>tables</a:t>
            </a:r>
            <a:endParaRPr lang="da-DK" sz="320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726"/>
              </p:ext>
            </p:extLst>
          </p:nvPr>
        </p:nvGraphicFramePr>
        <p:xfrm>
          <a:off x="8555239" y="1825625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2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31409"/>
              </p:ext>
            </p:extLst>
          </p:nvPr>
        </p:nvGraphicFramePr>
        <p:xfrm>
          <a:off x="896353" y="2092296"/>
          <a:ext cx="10094493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079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383631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91914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b="1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ZipCode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DateOfBirth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numeric(4)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numeric(8)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Part of 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32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95914"/>
              </p:ext>
            </p:extLst>
          </p:nvPr>
        </p:nvGraphicFramePr>
        <p:xfrm>
          <a:off x="896353" y="2092296"/>
          <a:ext cx="9342520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5447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b="1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ZipCode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numeric(4)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Part of 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5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76801"/>
              </p:ext>
            </p:extLst>
          </p:nvPr>
        </p:nvGraphicFramePr>
        <p:xfrm>
          <a:off x="896353" y="2092296"/>
          <a:ext cx="7548400" cy="2348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146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2265911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627343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</a:tblGrid>
              <a:tr h="469788">
                <a:tc gridSpan="3">
                  <a:txBody>
                    <a:bodyPr/>
                    <a:lstStyle/>
                    <a:p>
                      <a:r>
                        <a:rPr lang="da-DK" sz="2400" b="1">
                          <a:solidFill>
                            <a:schemeClr val="tx1"/>
                          </a:solidFill>
                        </a:rPr>
                        <a:t>WorksAt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RestaurantId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Part of </a:t>
                      </a:r>
                      <a:r>
                        <a:rPr lang="da-DK" sz="1800" b="1" err="1"/>
                        <a:t>Primary</a:t>
                      </a:r>
                      <a:r>
                        <a:rPr lang="da-DK" sz="1800" b="1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Is </a:t>
                      </a:r>
                      <a:r>
                        <a:rPr lang="da-DK" sz="1800" b="1" err="1"/>
                        <a:t>Foreign</a:t>
                      </a:r>
                      <a:r>
                        <a:rPr lang="da-DK" sz="1800" b="1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yes, Restaurant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yes, Employee 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1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32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571873" cy="4351338"/>
          </a:xfrm>
        </p:spPr>
        <p:txBody>
          <a:bodyPr/>
          <a:lstStyle/>
          <a:p>
            <a:pPr lvl="0"/>
            <a:r>
              <a:rPr lang="da-DK" sz="3200"/>
              <a:t>For a given </a:t>
            </a:r>
            <a:r>
              <a:rPr lang="da-DK" sz="3200" u="sng" err="1"/>
              <a:t>row</a:t>
            </a:r>
            <a:r>
              <a:rPr lang="da-DK" sz="3200"/>
              <a:t>, </a:t>
            </a:r>
            <a:r>
              <a:rPr lang="da-DK" sz="3200" err="1"/>
              <a:t>we</a:t>
            </a:r>
            <a:r>
              <a:rPr lang="da-DK" sz="3200"/>
              <a:t> </a:t>
            </a:r>
            <a:r>
              <a:rPr lang="da-DK" sz="3200" err="1"/>
              <a:t>may</a:t>
            </a:r>
            <a:r>
              <a:rPr lang="da-DK" sz="3200"/>
              <a:t> </a:t>
            </a:r>
            <a:r>
              <a:rPr lang="da-DK" sz="3200" err="1"/>
              <a:t>allow</a:t>
            </a:r>
            <a:r>
              <a:rPr lang="da-DK" sz="3200"/>
              <a:t> </a:t>
            </a:r>
            <a:r>
              <a:rPr lang="da-DK" sz="3200" err="1"/>
              <a:t>certain</a:t>
            </a:r>
            <a:r>
              <a:rPr lang="da-DK" sz="3200"/>
              <a:t> </a:t>
            </a:r>
            <a:r>
              <a:rPr lang="da-DK" sz="3200" err="1"/>
              <a:t>values</a:t>
            </a:r>
            <a:r>
              <a:rPr lang="da-DK" sz="3200"/>
              <a:t> to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optional</a:t>
            </a:r>
            <a:endParaRPr lang="da-DK" sz="3200"/>
          </a:p>
          <a:p>
            <a:pPr lvl="0"/>
            <a:r>
              <a:rPr lang="da-DK" sz="3200" err="1"/>
              <a:t>However</a:t>
            </a:r>
            <a:r>
              <a:rPr lang="da-DK" sz="3200"/>
              <a:t>, the </a:t>
            </a:r>
            <a:r>
              <a:rPr lang="da-DK" sz="3200" u="sng"/>
              <a:t>column</a:t>
            </a:r>
            <a:r>
              <a:rPr lang="da-DK" sz="3200"/>
              <a:t> </a:t>
            </a:r>
            <a:r>
              <a:rPr lang="da-DK" sz="3200" err="1"/>
              <a:t>holding</a:t>
            </a:r>
            <a:r>
              <a:rPr lang="da-DK" sz="3200"/>
              <a:t> an </a:t>
            </a:r>
            <a:r>
              <a:rPr lang="da-DK" sz="3200" err="1"/>
              <a:t>optional</a:t>
            </a:r>
            <a:r>
              <a:rPr lang="da-DK" sz="3200"/>
              <a:t> </a:t>
            </a:r>
            <a:r>
              <a:rPr lang="da-DK" sz="3200" err="1"/>
              <a:t>value</a:t>
            </a:r>
            <a:r>
              <a:rPr lang="da-DK" sz="3200"/>
              <a:t> </a:t>
            </a:r>
            <a:r>
              <a:rPr lang="da-DK" sz="3200" err="1"/>
              <a:t>will</a:t>
            </a:r>
            <a:r>
              <a:rPr lang="da-DK" sz="3200"/>
              <a:t> </a:t>
            </a:r>
            <a:r>
              <a:rPr lang="da-DK" sz="3200" err="1"/>
              <a:t>always</a:t>
            </a:r>
            <a:r>
              <a:rPr lang="da-DK" sz="3200"/>
              <a:t> </a:t>
            </a:r>
            <a:r>
              <a:rPr lang="da-DK" sz="3200" err="1"/>
              <a:t>be</a:t>
            </a:r>
            <a:r>
              <a:rPr lang="da-DK" sz="3200"/>
              <a:t> present…</a:t>
            </a:r>
          </a:p>
          <a:p>
            <a:pPr lvl="0"/>
            <a:r>
              <a:rPr lang="da-DK" sz="3200" err="1"/>
              <a:t>What</a:t>
            </a:r>
            <a:r>
              <a:rPr lang="da-DK" sz="3200"/>
              <a:t> do </a:t>
            </a:r>
            <a:r>
              <a:rPr lang="da-DK" sz="3200" err="1"/>
              <a:t>we</a:t>
            </a:r>
            <a:r>
              <a:rPr lang="da-DK" sz="3200"/>
              <a:t> put in </a:t>
            </a:r>
            <a:r>
              <a:rPr lang="da-DK" sz="3200" err="1"/>
              <a:t>that</a:t>
            </a:r>
            <a:r>
              <a:rPr lang="da-DK" sz="3200"/>
              <a:t> </a:t>
            </a:r>
            <a:r>
              <a:rPr lang="da-DK" sz="3200" err="1"/>
              <a:t>particular</a:t>
            </a:r>
            <a:r>
              <a:rPr lang="da-DK" sz="3200"/>
              <a:t> column?</a:t>
            </a:r>
          </a:p>
          <a:p>
            <a:pPr lvl="0"/>
            <a:r>
              <a:rPr lang="da-DK" sz="3200" err="1"/>
              <a:t>We</a:t>
            </a:r>
            <a:r>
              <a:rPr lang="da-DK" sz="3200"/>
              <a:t> put a </a:t>
            </a:r>
            <a:r>
              <a:rPr lang="da-DK" sz="3200" b="1" i="1"/>
              <a:t>null</a:t>
            </a:r>
            <a:r>
              <a:rPr lang="da-DK" sz="3200"/>
              <a:t> </a:t>
            </a:r>
            <a:r>
              <a:rPr lang="da-DK" sz="3200" err="1"/>
              <a:t>value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83935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pPr lvl="0"/>
            <a:r>
              <a:rPr lang="da-DK" sz="3200"/>
              <a:t>A </a:t>
            </a:r>
            <a:r>
              <a:rPr lang="da-DK" sz="3200" b="1" i="1"/>
              <a:t>null</a:t>
            </a:r>
            <a:r>
              <a:rPr lang="da-DK" sz="3200"/>
              <a:t> value should be understood as ”not present”</a:t>
            </a:r>
          </a:p>
          <a:p>
            <a:pPr lvl="0"/>
            <a:r>
              <a:rPr lang="da-DK" sz="3200"/>
              <a:t>A </a:t>
            </a:r>
            <a:r>
              <a:rPr lang="da-DK" sz="3200" b="1" i="1"/>
              <a:t>null</a:t>
            </a:r>
            <a:r>
              <a:rPr lang="da-DK" sz="3200"/>
              <a:t> value is </a:t>
            </a:r>
            <a:r>
              <a:rPr lang="da-DK" sz="3200" u="sng"/>
              <a:t>not</a:t>
            </a:r>
            <a:r>
              <a:rPr lang="da-DK" sz="3200"/>
              <a:t> equal to 0 (zero) for numeric types</a:t>
            </a:r>
          </a:p>
          <a:p>
            <a:r>
              <a:rPr lang="da-DK" sz="3200"/>
              <a:t>A </a:t>
            </a:r>
            <a:r>
              <a:rPr lang="da-DK" sz="3200" b="1" i="1"/>
              <a:t>null</a:t>
            </a:r>
            <a:r>
              <a:rPr lang="da-DK" sz="3200"/>
              <a:t> value is </a:t>
            </a:r>
            <a:r>
              <a:rPr lang="da-DK" sz="3200" u="sng"/>
              <a:t>not</a:t>
            </a:r>
            <a:r>
              <a:rPr lang="da-DK" sz="3200"/>
              <a:t> equal to ”” (the empty string) for string types</a:t>
            </a:r>
          </a:p>
          <a:p>
            <a:r>
              <a:rPr lang="da-DK" sz="3200"/>
              <a:t>Which colums can be allowed to have the value </a:t>
            </a:r>
            <a:r>
              <a:rPr lang="da-DK" sz="3200" b="1" i="1"/>
              <a:t>null</a:t>
            </a:r>
            <a:r>
              <a:rPr lang="da-DK" sz="3200"/>
              <a:t>?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32529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>
                <a:solidFill>
                  <a:srgbClr val="00B050"/>
                </a:solidFill>
              </a:rPr>
              <a:t>Nullable simple types in C#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9322466" cy="737101"/>
          </a:xfrm>
        </p:spPr>
        <p:txBody>
          <a:bodyPr/>
          <a:lstStyle/>
          <a:p>
            <a:pPr lvl="0"/>
            <a:r>
              <a:rPr lang="da-DK" sz="3200"/>
              <a:t>C# </a:t>
            </a:r>
            <a:r>
              <a:rPr lang="da-DK" sz="3200" err="1"/>
              <a:t>contains</a:t>
            </a:r>
            <a:r>
              <a:rPr lang="da-DK" sz="3200"/>
              <a:t> ”nullable” versions of all simple types!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1" y="2987182"/>
            <a:ext cx="4997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 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>
                <a:latin typeface="Consolas" panose="020B0609020204030204" pitchFamily="49" charset="0"/>
              </a:rPr>
              <a:t>;</a:t>
            </a:r>
          </a:p>
          <a:p>
            <a:endParaRPr lang="da-DK" sz="4800" b="1">
              <a:latin typeface="Consolas" panose="020B0609020204030204" pitchFamily="49" charset="0"/>
            </a:endParaRPr>
          </a:p>
          <a:p>
            <a:r>
              <a:rPr lang="da-DK" sz="4800" b="1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86" y="44384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5997786" y="298929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78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r>
              <a:rPr lang="da-DK" sz="3200"/>
              <a:t>Which columns can be allowed to have the value </a:t>
            </a:r>
            <a:r>
              <a:rPr lang="da-DK" sz="3200" b="1" i="1"/>
              <a:t>null</a:t>
            </a:r>
            <a:r>
              <a:rPr lang="da-DK" sz="3200"/>
              <a:t>?</a:t>
            </a:r>
          </a:p>
          <a:p>
            <a:pPr lvl="1"/>
            <a:r>
              <a:rPr lang="da-DK" sz="2800"/>
              <a:t>A column which is part of a </a:t>
            </a:r>
            <a:r>
              <a:rPr lang="da-DK" sz="2800" b="1"/>
              <a:t>primary key</a:t>
            </a:r>
            <a:r>
              <a:rPr lang="da-DK" sz="2800"/>
              <a:t> can </a:t>
            </a:r>
            <a:r>
              <a:rPr lang="da-DK" sz="2800" u="sng"/>
              <a:t>never</a:t>
            </a:r>
            <a:r>
              <a:rPr lang="da-DK" sz="2800"/>
              <a:t> be set to </a:t>
            </a:r>
            <a:r>
              <a:rPr lang="da-DK" sz="2800" b="1" i="1"/>
              <a:t>null</a:t>
            </a:r>
          </a:p>
          <a:p>
            <a:pPr lvl="1"/>
            <a:r>
              <a:rPr lang="da-DK" sz="2800"/>
              <a:t>All other columns may be set to </a:t>
            </a:r>
            <a:r>
              <a:rPr lang="da-DK" sz="2800" b="1" i="1"/>
              <a:t>null</a:t>
            </a:r>
            <a:r>
              <a:rPr lang="da-DK" sz="2800"/>
              <a:t>, if it is in correspondence with business rules for the data model</a:t>
            </a:r>
          </a:p>
          <a:p>
            <a:r>
              <a:rPr lang="da-DK" sz="3200"/>
              <a:t>This is known as </a:t>
            </a:r>
            <a:r>
              <a:rPr lang="da-DK" sz="3200" b="1"/>
              <a:t>entity integrity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437393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/>
              <a:t>Suppose that an employee can </a:t>
            </a:r>
            <a:r>
              <a:rPr lang="da-DK" sz="3200" u="sng"/>
              <a:t>only</a:t>
            </a:r>
            <a:r>
              <a:rPr lang="da-DK" sz="3200"/>
              <a:t> work at one restaurant</a:t>
            </a:r>
          </a:p>
          <a:p>
            <a:r>
              <a:rPr lang="da-DK" sz="3200"/>
              <a:t>We then add a </a:t>
            </a:r>
            <a:r>
              <a:rPr lang="da-DK" sz="3200" b="1"/>
              <a:t>RestaurantId</a:t>
            </a:r>
            <a:r>
              <a:rPr lang="da-DK" sz="3200"/>
              <a:t> column to the </a:t>
            </a:r>
            <a:r>
              <a:rPr lang="da-DK" sz="3200" b="1"/>
              <a:t>Employee</a:t>
            </a:r>
            <a:r>
              <a:rPr lang="da-DK" sz="3200"/>
              <a:t> table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52645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err="1"/>
              <a:t>What</a:t>
            </a:r>
            <a:r>
              <a:rPr lang="da-DK" b="1"/>
              <a:t> is a </a:t>
            </a:r>
            <a:r>
              <a:rPr lang="da-DK" b="1" err="1">
                <a:solidFill>
                  <a:srgbClr val="FF0000"/>
                </a:solidFill>
              </a:rPr>
              <a:t>Relational</a:t>
            </a:r>
            <a:r>
              <a:rPr lang="da-DK" b="1">
                <a:solidFill>
                  <a:srgbClr val="FF0000"/>
                </a:solidFill>
              </a:rPr>
              <a:t> Data Model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/>
              <a:t>An </a:t>
            </a:r>
            <a:r>
              <a:rPr lang="da-DK" sz="3200" err="1"/>
              <a:t>integrated</a:t>
            </a:r>
            <a:r>
              <a:rPr lang="da-DK" sz="3200"/>
              <a:t> </a:t>
            </a:r>
            <a:r>
              <a:rPr lang="da-DK" sz="3200" err="1"/>
              <a:t>collection</a:t>
            </a:r>
            <a:r>
              <a:rPr lang="da-DK" sz="3200"/>
              <a:t> of </a:t>
            </a:r>
            <a:r>
              <a:rPr lang="da-DK" sz="3200" err="1"/>
              <a:t>concepts</a:t>
            </a:r>
            <a:r>
              <a:rPr lang="da-DK" sz="3200"/>
              <a:t> for </a:t>
            </a:r>
            <a:r>
              <a:rPr lang="da-DK" sz="3200" err="1"/>
              <a:t>describing</a:t>
            </a:r>
            <a:endParaRPr lang="da-DK" sz="3200"/>
          </a:p>
          <a:p>
            <a:pPr lvl="1"/>
            <a:r>
              <a:rPr lang="da-DK" sz="2800"/>
              <a:t>Data </a:t>
            </a:r>
            <a:r>
              <a:rPr lang="da-DK" sz="2800" err="1"/>
              <a:t>itself</a:t>
            </a:r>
            <a:endParaRPr lang="da-DK" sz="2800"/>
          </a:p>
          <a:p>
            <a:pPr lvl="1"/>
            <a:r>
              <a:rPr lang="da-DK" sz="2800"/>
              <a:t>Relations </a:t>
            </a:r>
            <a:r>
              <a:rPr lang="da-DK" sz="2800" err="1"/>
              <a:t>between</a:t>
            </a:r>
            <a:r>
              <a:rPr lang="da-DK" sz="2800"/>
              <a:t> data</a:t>
            </a:r>
          </a:p>
          <a:p>
            <a:pPr lvl="1"/>
            <a:r>
              <a:rPr lang="da-DK" sz="2800" err="1"/>
              <a:t>Constraints</a:t>
            </a:r>
            <a:r>
              <a:rPr lang="da-DK" sz="2800"/>
              <a:t> on data</a:t>
            </a:r>
          </a:p>
          <a:p>
            <a:r>
              <a:rPr lang="da-DK" sz="3200" err="1"/>
              <a:t>Should</a:t>
            </a:r>
            <a:r>
              <a:rPr lang="da-DK" sz="3200"/>
              <a:t> </a:t>
            </a:r>
            <a:r>
              <a:rPr lang="da-DK" sz="3200" err="1"/>
              <a:t>represent</a:t>
            </a:r>
            <a:r>
              <a:rPr lang="da-DK" sz="3200"/>
              <a:t> real-</a:t>
            </a:r>
            <a:r>
              <a:rPr lang="da-DK" sz="3200" err="1"/>
              <a:t>world</a:t>
            </a:r>
            <a:r>
              <a:rPr lang="da-DK" sz="3200"/>
              <a:t> </a:t>
            </a:r>
            <a:r>
              <a:rPr lang="da-DK" sz="3200" err="1"/>
              <a:t>objects</a:t>
            </a:r>
            <a:r>
              <a:rPr lang="da-DK" sz="3200"/>
              <a:t> and </a:t>
            </a:r>
            <a:r>
              <a:rPr lang="da-DK" sz="3200" err="1"/>
              <a:t>concepts</a:t>
            </a:r>
            <a:endParaRPr lang="da-DK" sz="3200"/>
          </a:p>
          <a:p>
            <a:pPr lvl="1"/>
            <a:r>
              <a:rPr lang="da-DK" sz="2800"/>
              <a:t>Objects: </a:t>
            </a:r>
            <a:r>
              <a:rPr lang="da-DK" sz="2800" b="1"/>
              <a:t>Product</a:t>
            </a:r>
            <a:r>
              <a:rPr lang="da-DK" sz="2800"/>
              <a:t>, </a:t>
            </a:r>
            <a:r>
              <a:rPr lang="da-DK" sz="2800" b="1"/>
              <a:t>Customer</a:t>
            </a:r>
            <a:r>
              <a:rPr lang="da-DK" sz="2800"/>
              <a:t>, </a:t>
            </a:r>
            <a:r>
              <a:rPr lang="da-DK" sz="2800" b="1"/>
              <a:t>Employee</a:t>
            </a:r>
          </a:p>
          <a:p>
            <a:pPr lvl="1"/>
            <a:r>
              <a:rPr lang="da-DK" sz="2800" err="1"/>
              <a:t>Concepts</a:t>
            </a:r>
            <a:r>
              <a:rPr lang="da-DK" sz="2800"/>
              <a:t>: </a:t>
            </a:r>
            <a:r>
              <a:rPr lang="da-DK" sz="2800" b="1"/>
              <a:t>Order</a:t>
            </a:r>
            <a:r>
              <a:rPr lang="da-DK" sz="2800"/>
              <a:t>, </a:t>
            </a:r>
            <a:r>
              <a:rPr lang="da-DK" sz="2800" b="1" err="1"/>
              <a:t>Skill</a:t>
            </a:r>
            <a:r>
              <a:rPr lang="da-DK" sz="2800"/>
              <a:t>, </a:t>
            </a:r>
            <a:r>
              <a:rPr lang="da-DK" sz="2800" b="1" err="1"/>
              <a:t>Teaches</a:t>
            </a:r>
            <a:endParaRPr lang="da-DK" sz="2800" b="1"/>
          </a:p>
          <a:p>
            <a:r>
              <a:rPr lang="da-DK" sz="3200" b="1" err="1"/>
              <a:t>We</a:t>
            </a:r>
            <a:r>
              <a:rPr lang="da-DK" sz="3200" b="1"/>
              <a:t> </a:t>
            </a:r>
            <a:r>
              <a:rPr lang="da-DK" sz="3200" b="1" err="1"/>
              <a:t>already</a:t>
            </a:r>
            <a:r>
              <a:rPr lang="da-DK" sz="3200" b="1"/>
              <a:t> </a:t>
            </a:r>
            <a:r>
              <a:rPr lang="da-DK" sz="3200" b="1" err="1"/>
              <a:t>know</a:t>
            </a:r>
            <a:r>
              <a:rPr lang="da-DK" sz="3200" b="1"/>
              <a:t> </a:t>
            </a:r>
            <a:r>
              <a:rPr lang="da-DK" sz="3200" b="1" err="1"/>
              <a:t>about</a:t>
            </a:r>
            <a:r>
              <a:rPr lang="da-DK" sz="3200" b="1"/>
              <a:t> Data Models (Domain Model)! 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094257" cy="1218364"/>
          </a:xfrm>
        </p:spPr>
        <p:txBody>
          <a:bodyPr/>
          <a:lstStyle/>
          <a:p>
            <a:r>
              <a:rPr lang="da-DK" sz="3200"/>
              <a:t>Recall that </a:t>
            </a:r>
            <a:r>
              <a:rPr lang="da-DK" sz="3200" b="1"/>
              <a:t>RestaurantId </a:t>
            </a:r>
            <a:r>
              <a:rPr lang="da-DK" sz="3200"/>
              <a:t>is a </a:t>
            </a:r>
            <a:r>
              <a:rPr lang="da-DK" sz="3200" b="1"/>
              <a:t>foreign key</a:t>
            </a:r>
            <a:r>
              <a:rPr lang="da-DK" sz="3200"/>
              <a:t>, corresponding to the </a:t>
            </a:r>
            <a:r>
              <a:rPr lang="da-DK" sz="3200" b="1"/>
              <a:t>primary key </a:t>
            </a:r>
            <a:r>
              <a:rPr lang="da-DK" sz="3200"/>
              <a:t>named</a:t>
            </a:r>
            <a:r>
              <a:rPr lang="da-DK" sz="3200" b="1"/>
              <a:t> Id </a:t>
            </a:r>
            <a:r>
              <a:rPr lang="da-DK" sz="3200"/>
              <a:t>in the  </a:t>
            </a:r>
            <a:r>
              <a:rPr lang="da-DK" sz="3200" b="1"/>
              <a:t>Restaurant</a:t>
            </a:r>
            <a:r>
              <a:rPr lang="da-DK" sz="3200"/>
              <a:t> table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63682"/>
              </p:ext>
            </p:extLst>
          </p:nvPr>
        </p:nvGraphicFramePr>
        <p:xfrm>
          <a:off x="1211739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28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692651" cy="1218364"/>
          </a:xfrm>
        </p:spPr>
        <p:txBody>
          <a:bodyPr/>
          <a:lstStyle/>
          <a:p>
            <a:r>
              <a:rPr lang="da-DK" sz="3200"/>
              <a:t>It must then hold that </a:t>
            </a:r>
            <a:r>
              <a:rPr lang="da-DK" sz="3200" u="sng"/>
              <a:t>all</a:t>
            </a:r>
            <a:r>
              <a:rPr lang="da-DK" sz="3200"/>
              <a:t> values of </a:t>
            </a:r>
            <a:r>
              <a:rPr lang="da-DK" sz="3200" b="1"/>
              <a:t>RestaurantId</a:t>
            </a:r>
            <a:r>
              <a:rPr lang="da-DK" sz="3200"/>
              <a:t> in </a:t>
            </a:r>
            <a:r>
              <a:rPr lang="da-DK" sz="3200" b="1"/>
              <a:t>Employee</a:t>
            </a:r>
            <a:r>
              <a:rPr lang="da-DK" sz="3200"/>
              <a:t> must match an existing value for </a:t>
            </a:r>
            <a:r>
              <a:rPr lang="da-DK" sz="3200" b="1"/>
              <a:t>Id</a:t>
            </a:r>
            <a:r>
              <a:rPr lang="da-DK" sz="3200"/>
              <a:t> in </a:t>
            </a:r>
            <a:r>
              <a:rPr lang="da-DK" sz="3200" b="1"/>
              <a:t>Restaurant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984" y="33177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97035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72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973984" y="3317747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732992" cy="1218364"/>
          </a:xfrm>
        </p:spPr>
        <p:txBody>
          <a:bodyPr/>
          <a:lstStyle/>
          <a:p>
            <a:r>
              <a:rPr lang="da-DK" sz="3200"/>
              <a:t>It must then hold that </a:t>
            </a:r>
            <a:r>
              <a:rPr lang="da-DK" sz="3200" u="sng"/>
              <a:t>all</a:t>
            </a:r>
            <a:r>
              <a:rPr lang="da-DK" sz="3200"/>
              <a:t> values of </a:t>
            </a:r>
            <a:r>
              <a:rPr lang="da-DK" sz="3200" b="1"/>
              <a:t>RestaurantId</a:t>
            </a:r>
            <a:r>
              <a:rPr lang="da-DK" sz="3200"/>
              <a:t> in </a:t>
            </a:r>
            <a:r>
              <a:rPr lang="da-DK" sz="3200" b="1"/>
              <a:t>Employee</a:t>
            </a:r>
            <a:r>
              <a:rPr lang="da-DK" sz="3200"/>
              <a:t> must match an existing value for </a:t>
            </a:r>
            <a:r>
              <a:rPr lang="da-DK" sz="3200" b="1"/>
              <a:t>Id</a:t>
            </a:r>
            <a:r>
              <a:rPr lang="da-DK" sz="3200"/>
              <a:t> in </a:t>
            </a:r>
            <a:r>
              <a:rPr lang="da-DK" sz="3200" b="1"/>
              <a:t>Restaurant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78761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645586" cy="1218364"/>
          </a:xfrm>
        </p:spPr>
        <p:txBody>
          <a:bodyPr/>
          <a:lstStyle/>
          <a:p>
            <a:r>
              <a:rPr lang="da-DK" sz="3200"/>
              <a:t>Now we close the restaurant with </a:t>
            </a:r>
            <a:r>
              <a:rPr lang="da-DK" sz="3200" b="1"/>
              <a:t>Id</a:t>
            </a:r>
            <a:r>
              <a:rPr lang="da-DK" sz="3200"/>
              <a:t> = 3…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28748"/>
              </p:ext>
            </p:extLst>
          </p:nvPr>
        </p:nvGraphicFramePr>
        <p:xfrm>
          <a:off x="1211739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41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598" cy="1218364"/>
          </a:xfrm>
        </p:spPr>
        <p:txBody>
          <a:bodyPr/>
          <a:lstStyle/>
          <a:p>
            <a:r>
              <a:rPr lang="da-DK" sz="3200"/>
              <a:t>Now we close the restaurant with </a:t>
            </a:r>
            <a:r>
              <a:rPr lang="da-DK" sz="3200" b="1"/>
              <a:t>Id</a:t>
            </a:r>
            <a:r>
              <a:rPr lang="da-DK" sz="3200"/>
              <a:t> = 3…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57890"/>
              </p:ext>
            </p:extLst>
          </p:nvPr>
        </p:nvGraphicFramePr>
        <p:xfrm>
          <a:off x="1211739" y="3404446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11183470" cy="1591343"/>
          </a:xfrm>
        </p:spPr>
        <p:txBody>
          <a:bodyPr>
            <a:normAutofit/>
          </a:bodyPr>
          <a:lstStyle/>
          <a:p>
            <a:r>
              <a:rPr lang="da-DK" sz="3200"/>
              <a:t>For all records in </a:t>
            </a:r>
            <a:r>
              <a:rPr lang="da-DK" sz="3200" b="1"/>
              <a:t>Employee</a:t>
            </a:r>
            <a:r>
              <a:rPr lang="da-DK" sz="3200"/>
              <a:t> where </a:t>
            </a:r>
            <a:r>
              <a:rPr lang="da-DK" sz="3200" b="1"/>
              <a:t>RestaurantId</a:t>
            </a:r>
            <a:r>
              <a:rPr lang="da-DK" sz="3200"/>
              <a:t> = 3, we must</a:t>
            </a:r>
          </a:p>
          <a:p>
            <a:pPr lvl="1"/>
            <a:r>
              <a:rPr lang="da-DK" sz="2800"/>
              <a:t>Update </a:t>
            </a:r>
            <a:r>
              <a:rPr lang="da-DK" sz="2800" b="1"/>
              <a:t>RestaurantId </a:t>
            </a:r>
            <a:r>
              <a:rPr lang="da-DK" sz="2800"/>
              <a:t>to an existing value (employee is moved), or</a:t>
            </a:r>
          </a:p>
          <a:p>
            <a:pPr lvl="1"/>
            <a:r>
              <a:rPr lang="da-DK" sz="2800"/>
              <a:t>Set </a:t>
            </a:r>
            <a:r>
              <a:rPr lang="da-DK" sz="2800" b="1"/>
              <a:t>RestaurantId </a:t>
            </a:r>
            <a:r>
              <a:rPr lang="da-DK" sz="2800"/>
              <a:t>to </a:t>
            </a:r>
            <a:r>
              <a:rPr lang="da-DK" sz="2800" b="1" i="1"/>
              <a:t>null</a:t>
            </a:r>
            <a:r>
              <a:rPr lang="da-DK" sz="2800"/>
              <a:t> (employee is not assigned yet)</a:t>
            </a:r>
          </a:p>
          <a:p>
            <a:endParaRPr lang="da-DK" sz="32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73" y="33177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66732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i="1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32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37357" cy="4351338"/>
          </a:xfrm>
        </p:spPr>
        <p:txBody>
          <a:bodyPr/>
          <a:lstStyle/>
          <a:p>
            <a:r>
              <a:rPr lang="da-DK" sz="3200"/>
              <a:t>Making sure that foreign key values match primary key values (or are set to </a:t>
            </a:r>
            <a:r>
              <a:rPr lang="da-DK" sz="3200" b="1" i="1"/>
              <a:t>null</a:t>
            </a:r>
            <a:r>
              <a:rPr lang="da-DK" sz="3200"/>
              <a:t>) is known as </a:t>
            </a:r>
            <a:r>
              <a:rPr lang="da-DK" sz="3200" b="1"/>
              <a:t>referential integrity</a:t>
            </a:r>
          </a:p>
          <a:p>
            <a:r>
              <a:rPr lang="da-DK" sz="3200"/>
              <a:t>Whether or not </a:t>
            </a:r>
            <a:r>
              <a:rPr lang="da-DK" sz="3200" b="1" i="1"/>
              <a:t>null</a:t>
            </a:r>
            <a:r>
              <a:rPr lang="da-DK" sz="3200"/>
              <a:t> is allowed will depend on specific business rules</a:t>
            </a:r>
          </a:p>
          <a:p>
            <a:r>
              <a:rPr lang="da-DK" sz="3200"/>
              <a:t>When defining a table, you can specify if a column may be set to </a:t>
            </a:r>
            <a:r>
              <a:rPr lang="da-DK" sz="3200" b="1" i="1"/>
              <a:t>null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969203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err="1"/>
              <a:t>Other</a:t>
            </a:r>
            <a:r>
              <a:rPr lang="da-DK" sz="3200"/>
              <a:t> business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may</a:t>
            </a:r>
            <a:r>
              <a:rPr lang="da-DK" sz="3200"/>
              <a:t> </a:t>
            </a:r>
            <a:r>
              <a:rPr lang="da-DK" sz="3200" err="1"/>
              <a:t>apply</a:t>
            </a:r>
            <a:r>
              <a:rPr lang="da-DK" sz="3200"/>
              <a:t> to the data model, </a:t>
            </a:r>
            <a:r>
              <a:rPr lang="da-DK" sz="3200" err="1"/>
              <a:t>e.g</a:t>
            </a:r>
            <a:r>
              <a:rPr lang="da-DK" sz="3200"/>
              <a:t>.:</a:t>
            </a:r>
          </a:p>
          <a:p>
            <a:pPr lvl="1"/>
            <a:r>
              <a:rPr lang="da-DK" sz="2800"/>
              <a:t>A </a:t>
            </a:r>
            <a:r>
              <a:rPr lang="da-DK" sz="2800" err="1"/>
              <a:t>employee</a:t>
            </a:r>
            <a:r>
              <a:rPr lang="da-DK" sz="2800"/>
              <a:t> </a:t>
            </a:r>
            <a:r>
              <a:rPr lang="da-DK" sz="2800" err="1"/>
              <a:t>may</a:t>
            </a:r>
            <a:r>
              <a:rPr lang="da-DK" sz="2800"/>
              <a:t> </a:t>
            </a:r>
            <a:r>
              <a:rPr lang="da-DK" sz="2800" u="sng"/>
              <a:t>at most </a:t>
            </a:r>
            <a:r>
              <a:rPr lang="da-DK" sz="2800" err="1"/>
              <a:t>work</a:t>
            </a:r>
            <a:r>
              <a:rPr lang="da-DK" sz="2800"/>
              <a:t> at </a:t>
            </a:r>
            <a:r>
              <a:rPr lang="da-DK" sz="2800" err="1"/>
              <a:t>three</a:t>
            </a:r>
            <a:r>
              <a:rPr lang="da-DK" sz="2800"/>
              <a:t> restaurants</a:t>
            </a:r>
          </a:p>
          <a:p>
            <a:pPr lvl="1"/>
            <a:r>
              <a:rPr lang="da-DK" sz="2800" err="1"/>
              <a:t>Employees</a:t>
            </a:r>
            <a:r>
              <a:rPr lang="da-DK" sz="2800"/>
              <a:t> under 18 </a:t>
            </a:r>
            <a:r>
              <a:rPr lang="da-DK" sz="2800" err="1"/>
              <a:t>may</a:t>
            </a:r>
            <a:r>
              <a:rPr lang="da-DK" sz="2800"/>
              <a:t> </a:t>
            </a:r>
            <a:r>
              <a:rPr lang="da-DK" sz="2800" u="sng" err="1"/>
              <a:t>only</a:t>
            </a:r>
            <a:r>
              <a:rPr lang="da-DK" sz="2800"/>
              <a:t> </a:t>
            </a:r>
            <a:r>
              <a:rPr lang="da-DK" sz="2800" err="1"/>
              <a:t>work</a:t>
            </a:r>
            <a:r>
              <a:rPr lang="da-DK" sz="2800"/>
              <a:t> at a single restaurant</a:t>
            </a:r>
          </a:p>
          <a:p>
            <a:pPr lvl="1"/>
            <a:r>
              <a:rPr lang="da-DK" sz="2800"/>
              <a:t>If a restaurant is </a:t>
            </a:r>
            <a:r>
              <a:rPr lang="da-DK" sz="2800" err="1"/>
              <a:t>deleted</a:t>
            </a:r>
            <a:r>
              <a:rPr lang="da-DK" sz="2800"/>
              <a:t>, </a:t>
            </a:r>
            <a:r>
              <a:rPr lang="da-DK" sz="2800" err="1"/>
              <a:t>then</a:t>
            </a:r>
            <a:r>
              <a:rPr lang="da-DK" sz="2800"/>
              <a:t> all </a:t>
            </a:r>
            <a:r>
              <a:rPr lang="da-DK" sz="2800" err="1"/>
              <a:t>employees</a:t>
            </a:r>
            <a:r>
              <a:rPr lang="da-DK" sz="2800"/>
              <a:t> </a:t>
            </a:r>
            <a:r>
              <a:rPr lang="da-DK" sz="2800" u="sng"/>
              <a:t>must</a:t>
            </a:r>
            <a:r>
              <a:rPr lang="da-DK" sz="2800"/>
              <a:t> </a:t>
            </a:r>
            <a:r>
              <a:rPr lang="da-DK" sz="2800" err="1"/>
              <a:t>be</a:t>
            </a:r>
            <a:r>
              <a:rPr lang="da-DK" sz="2800"/>
              <a:t> </a:t>
            </a:r>
            <a:r>
              <a:rPr lang="da-DK" sz="2800" err="1"/>
              <a:t>assigned</a:t>
            </a:r>
            <a:r>
              <a:rPr lang="da-DK" sz="2800"/>
              <a:t> to </a:t>
            </a:r>
            <a:r>
              <a:rPr lang="da-DK" sz="2800" err="1"/>
              <a:t>other</a:t>
            </a:r>
            <a:r>
              <a:rPr lang="da-DK" sz="2800"/>
              <a:t> restaurants</a:t>
            </a:r>
          </a:p>
          <a:p>
            <a:pPr lvl="1"/>
            <a:r>
              <a:rPr lang="da-DK" sz="2800"/>
              <a:t>…etc.</a:t>
            </a:r>
          </a:p>
          <a:p>
            <a:r>
              <a:rPr lang="da-DK" sz="3200"/>
              <a:t>Can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difficult</a:t>
            </a:r>
            <a:r>
              <a:rPr lang="da-DK" sz="3200"/>
              <a:t>/</a:t>
            </a:r>
            <a:r>
              <a:rPr lang="da-DK" sz="3200" err="1"/>
              <a:t>impossible</a:t>
            </a:r>
            <a:r>
              <a:rPr lang="da-DK" sz="3200"/>
              <a:t> to </a:t>
            </a:r>
            <a:r>
              <a:rPr lang="da-DK" sz="3200" err="1"/>
              <a:t>implement</a:t>
            </a:r>
            <a:r>
              <a:rPr lang="da-DK" sz="3200"/>
              <a:t> </a:t>
            </a:r>
            <a:r>
              <a:rPr lang="da-DK" sz="3200" err="1"/>
              <a:t>certain</a:t>
            </a:r>
            <a:r>
              <a:rPr lang="da-DK" sz="3200"/>
              <a:t> business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directly</a:t>
            </a:r>
            <a:r>
              <a:rPr lang="da-DK" sz="3200"/>
              <a:t> in database</a:t>
            </a:r>
          </a:p>
        </p:txBody>
      </p:sp>
    </p:spTree>
    <p:extLst>
      <p:ext uri="{BB962C8B-B14F-4D97-AF65-F5344CB8AC3E}">
        <p14:creationId xmlns:p14="http://schemas.microsoft.com/office/powerpoint/2010/main" val="3089573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Where do we implement business rules?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5658852" cy="4351338"/>
          </a:xfrm>
        </p:spPr>
        <p:txBody>
          <a:bodyPr/>
          <a:lstStyle/>
          <a:p>
            <a:r>
              <a:rPr lang="da-DK" sz="3200"/>
              <a:t>General problem: Are business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implemented</a:t>
            </a:r>
            <a:r>
              <a:rPr lang="da-DK" sz="3200"/>
              <a:t> in</a:t>
            </a:r>
          </a:p>
          <a:p>
            <a:pPr lvl="1"/>
            <a:r>
              <a:rPr lang="da-DK" sz="2800"/>
              <a:t>The database </a:t>
            </a:r>
            <a:r>
              <a:rPr lang="da-DK" sz="2800" err="1"/>
              <a:t>itself</a:t>
            </a:r>
            <a:endParaRPr lang="da-DK" sz="2800"/>
          </a:p>
          <a:p>
            <a:pPr lvl="1"/>
            <a:r>
              <a:rPr lang="da-DK" sz="2800"/>
              <a:t>The database </a:t>
            </a:r>
            <a:r>
              <a:rPr lang="da-DK" sz="2800" err="1"/>
              <a:t>client</a:t>
            </a:r>
            <a:endParaRPr lang="da-DK" sz="2800"/>
          </a:p>
          <a:p>
            <a:r>
              <a:rPr lang="da-DK" sz="3200"/>
              <a:t>No clear-cut </a:t>
            </a:r>
            <a:r>
              <a:rPr lang="da-DK" sz="3200" err="1"/>
              <a:t>answer</a:t>
            </a:r>
            <a:r>
              <a:rPr lang="da-DK" sz="3200"/>
              <a:t>…</a:t>
            </a:r>
          </a:p>
          <a:p>
            <a:pPr lvl="1"/>
            <a:endParaRPr lang="da-DK" sz="2800"/>
          </a:p>
          <a:p>
            <a:pPr lvl="0"/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7648474" y="4283241"/>
            <a:ext cx="2975410" cy="1893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DBMS</a:t>
            </a:r>
          </a:p>
        </p:txBody>
      </p:sp>
      <p:sp>
        <p:nvSpPr>
          <p:cNvPr id="5" name="Magnetpladelager 4"/>
          <p:cNvSpPr/>
          <p:nvPr/>
        </p:nvSpPr>
        <p:spPr>
          <a:xfrm>
            <a:off x="8166458" y="4937864"/>
            <a:ext cx="1909191" cy="1023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004949" y="1825625"/>
            <a:ext cx="2161614" cy="1498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App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243633" y="2601762"/>
            <a:ext cx="1754842" cy="527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Repository</a:t>
            </a:r>
          </a:p>
        </p:txBody>
      </p:sp>
      <p:cxnSp>
        <p:nvCxnSpPr>
          <p:cNvPr id="8" name="Lige pilforbindelse 7"/>
          <p:cNvCxnSpPr/>
          <p:nvPr/>
        </p:nvCxnSpPr>
        <p:spPr>
          <a:xfrm>
            <a:off x="9115037" y="3348102"/>
            <a:ext cx="12032" cy="9110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48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Where do we implement business rules?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48109" cy="4351338"/>
          </a:xfrm>
        </p:spPr>
        <p:txBody>
          <a:bodyPr/>
          <a:lstStyle/>
          <a:p>
            <a:r>
              <a:rPr lang="da-DK" sz="3200" b="1"/>
              <a:t>Business </a:t>
            </a:r>
            <a:r>
              <a:rPr lang="da-DK" sz="3200" b="1" err="1"/>
              <a:t>rules</a:t>
            </a:r>
            <a:r>
              <a:rPr lang="da-DK" sz="3200" b="1"/>
              <a:t> in Model/Service </a:t>
            </a:r>
            <a:r>
              <a:rPr lang="da-DK" sz="3200" b="1" err="1"/>
              <a:t>layer</a:t>
            </a:r>
            <a:r>
              <a:rPr lang="da-DK" sz="3200" b="1"/>
              <a:t> in </a:t>
            </a:r>
            <a:r>
              <a:rPr lang="da-DK" sz="3200" b="1" err="1"/>
              <a:t>client</a:t>
            </a:r>
            <a:endParaRPr lang="da-DK" sz="3200" b="1"/>
          </a:p>
          <a:p>
            <a:r>
              <a:rPr lang="da-DK" sz="3200" b="1">
                <a:solidFill>
                  <a:srgbClr val="00B050"/>
                </a:solidFill>
              </a:rPr>
              <a:t>Pro:</a:t>
            </a:r>
            <a:endParaRPr lang="da-DK" sz="3200" b="1"/>
          </a:p>
          <a:p>
            <a:pPr lvl="1"/>
            <a:r>
              <a:rPr lang="da-DK" sz="2800"/>
              <a:t>Client </a:t>
            </a:r>
            <a:r>
              <a:rPr lang="da-DK" sz="2800" err="1"/>
              <a:t>focuses</a:t>
            </a:r>
            <a:r>
              <a:rPr lang="da-DK" sz="2800"/>
              <a:t> on business </a:t>
            </a:r>
            <a:r>
              <a:rPr lang="da-DK" sz="2800" err="1"/>
              <a:t>logic</a:t>
            </a:r>
            <a:endParaRPr lang="da-DK" sz="2800"/>
          </a:p>
          <a:p>
            <a:pPr lvl="1"/>
            <a:r>
              <a:rPr lang="da-DK" sz="2800" err="1"/>
              <a:t>Simpler</a:t>
            </a:r>
            <a:r>
              <a:rPr lang="da-DK" sz="2800"/>
              <a:t> database definition</a:t>
            </a:r>
          </a:p>
          <a:p>
            <a:pPr lvl="1"/>
            <a:r>
              <a:rPr lang="da-DK" sz="2800"/>
              <a:t>Client </a:t>
            </a:r>
            <a:r>
              <a:rPr lang="da-DK" sz="2800" err="1"/>
              <a:t>does</a:t>
            </a:r>
            <a:r>
              <a:rPr lang="da-DK" sz="2800"/>
              <a:t> not </a:t>
            </a:r>
            <a:r>
              <a:rPr lang="da-DK" sz="2800" err="1"/>
              <a:t>need</a:t>
            </a:r>
            <a:r>
              <a:rPr lang="da-DK" sz="2800"/>
              <a:t> to handle </a:t>
            </a:r>
            <a:r>
              <a:rPr lang="da-DK" sz="2800" err="1"/>
              <a:t>errors</a:t>
            </a:r>
            <a:r>
              <a:rPr lang="da-DK" sz="2800"/>
              <a:t> from DBMS</a:t>
            </a:r>
          </a:p>
          <a:p>
            <a:r>
              <a:rPr lang="da-DK" sz="3200" b="1">
                <a:solidFill>
                  <a:srgbClr val="FF0000"/>
                </a:solidFill>
              </a:rPr>
              <a:t>Con:</a:t>
            </a:r>
          </a:p>
          <a:p>
            <a:pPr lvl="1"/>
            <a:r>
              <a:rPr lang="da-DK" sz="2800" err="1"/>
              <a:t>What</a:t>
            </a:r>
            <a:r>
              <a:rPr lang="da-DK" sz="2800"/>
              <a:t> if </a:t>
            </a:r>
            <a:r>
              <a:rPr lang="da-DK" sz="2800" err="1"/>
              <a:t>another</a:t>
            </a:r>
            <a:r>
              <a:rPr lang="da-DK" sz="2800"/>
              <a:t> </a:t>
            </a:r>
            <a:r>
              <a:rPr lang="da-DK" sz="2800" err="1"/>
              <a:t>client</a:t>
            </a:r>
            <a:r>
              <a:rPr lang="da-DK" sz="2800"/>
              <a:t> enters invalid data?</a:t>
            </a:r>
          </a:p>
          <a:p>
            <a:pPr lvl="1"/>
            <a:endParaRPr lang="da-DK" sz="2800"/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3001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err="1"/>
              <a:t>What</a:t>
            </a:r>
            <a:r>
              <a:rPr lang="da-DK" b="1"/>
              <a:t> is a </a:t>
            </a:r>
            <a:r>
              <a:rPr lang="da-DK" b="1" err="1">
                <a:solidFill>
                  <a:srgbClr val="FF0000"/>
                </a:solidFill>
              </a:rPr>
              <a:t>Relational</a:t>
            </a:r>
            <a:r>
              <a:rPr lang="da-DK" b="1">
                <a:solidFill>
                  <a:srgbClr val="FF0000"/>
                </a:solidFill>
              </a:rPr>
              <a:t> Data Model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b="1" err="1"/>
              <a:t>Structural</a:t>
            </a:r>
            <a:r>
              <a:rPr lang="da-DK" sz="3200"/>
              <a:t>: </a:t>
            </a:r>
            <a:r>
              <a:rPr lang="da-DK" sz="3200" err="1"/>
              <a:t>Rules</a:t>
            </a:r>
            <a:r>
              <a:rPr lang="da-DK" sz="3200"/>
              <a:t> for the </a:t>
            </a:r>
            <a:r>
              <a:rPr lang="da-DK" sz="3200" err="1"/>
              <a:t>structure</a:t>
            </a:r>
            <a:r>
              <a:rPr lang="da-DK" sz="3200"/>
              <a:t> of the database</a:t>
            </a:r>
          </a:p>
          <a:p>
            <a:pPr lvl="0"/>
            <a:r>
              <a:rPr lang="da-DK" sz="3200" b="1"/>
              <a:t>Manipulative</a:t>
            </a:r>
            <a:r>
              <a:rPr lang="da-DK" sz="3200"/>
              <a:t>: Operations (</a:t>
            </a:r>
            <a:r>
              <a:rPr lang="da-DK" sz="3200" err="1"/>
              <a:t>transactions</a:t>
            </a:r>
            <a:r>
              <a:rPr lang="da-DK" sz="3200"/>
              <a:t>) </a:t>
            </a:r>
            <a:r>
              <a:rPr lang="da-DK" sz="3200" err="1"/>
              <a:t>that</a:t>
            </a:r>
            <a:r>
              <a:rPr lang="da-DK" sz="3200"/>
              <a:t> </a:t>
            </a:r>
            <a:r>
              <a:rPr lang="da-DK" sz="3200" err="1"/>
              <a:t>can</a:t>
            </a:r>
            <a:r>
              <a:rPr lang="da-DK" sz="3200"/>
              <a:t>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performed</a:t>
            </a:r>
            <a:r>
              <a:rPr lang="da-DK" sz="3200"/>
              <a:t> on the data</a:t>
            </a:r>
          </a:p>
          <a:p>
            <a:pPr lvl="0"/>
            <a:r>
              <a:rPr lang="da-DK" sz="3200" b="1" err="1"/>
              <a:t>Integrity</a:t>
            </a:r>
            <a:r>
              <a:rPr lang="da-DK" sz="3200"/>
              <a:t>: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enforcing</a:t>
            </a:r>
            <a:r>
              <a:rPr lang="da-DK" sz="3200"/>
              <a:t> </a:t>
            </a:r>
            <a:r>
              <a:rPr lang="da-DK" sz="3200" err="1"/>
              <a:t>that</a:t>
            </a:r>
            <a:r>
              <a:rPr lang="da-DK" sz="3200"/>
              <a:t> data is </a:t>
            </a:r>
            <a:r>
              <a:rPr lang="da-DK" sz="3200" err="1"/>
              <a:t>meaningful</a:t>
            </a:r>
            <a:endParaRPr lang="da-DK" sz="3200"/>
          </a:p>
          <a:p>
            <a:pPr lvl="0"/>
            <a:r>
              <a:rPr lang="da-DK" sz="3200" err="1"/>
              <a:t>We</a:t>
            </a:r>
            <a:r>
              <a:rPr lang="da-DK" sz="3200"/>
              <a:t> </a:t>
            </a:r>
            <a:r>
              <a:rPr lang="da-DK" sz="3200" err="1"/>
              <a:t>will</a:t>
            </a:r>
            <a:r>
              <a:rPr lang="da-DK" sz="3200"/>
              <a:t> </a:t>
            </a:r>
            <a:r>
              <a:rPr lang="da-DK" sz="3200" err="1"/>
              <a:t>mainly</a:t>
            </a:r>
            <a:r>
              <a:rPr lang="da-DK" sz="3200"/>
              <a:t> </a:t>
            </a:r>
            <a:r>
              <a:rPr lang="da-DK" sz="3200" err="1"/>
              <a:t>focus</a:t>
            </a:r>
            <a:r>
              <a:rPr lang="da-DK" sz="3200"/>
              <a:t> on the </a:t>
            </a:r>
            <a:r>
              <a:rPr lang="da-DK" sz="3200" u="sng" err="1"/>
              <a:t>structural</a:t>
            </a:r>
            <a:r>
              <a:rPr lang="da-DK" sz="3200"/>
              <a:t> part</a:t>
            </a:r>
          </a:p>
          <a:p>
            <a:pPr lvl="0"/>
            <a:r>
              <a:rPr lang="da-DK" sz="3200"/>
              <a:t>(rest of this PowerPoint): </a:t>
            </a:r>
            <a:r>
              <a:rPr lang="da-DK" sz="3200" b="1"/>
              <a:t>Data Model </a:t>
            </a:r>
            <a:r>
              <a:rPr lang="da-DK" sz="3200" err="1"/>
              <a:t>actually</a:t>
            </a:r>
            <a:r>
              <a:rPr lang="da-DK" sz="3200"/>
              <a:t> </a:t>
            </a:r>
            <a:r>
              <a:rPr lang="da-DK" sz="3200" err="1"/>
              <a:t>means</a:t>
            </a:r>
            <a:r>
              <a:rPr lang="da-DK" sz="3200"/>
              <a:t> </a:t>
            </a:r>
            <a:r>
              <a:rPr lang="da-DK" sz="3200" b="1" err="1"/>
              <a:t>Relational</a:t>
            </a:r>
            <a:r>
              <a:rPr lang="da-DK" sz="3200" b="1"/>
              <a:t> Data Model</a:t>
            </a:r>
          </a:p>
        </p:txBody>
      </p:sp>
    </p:spTree>
    <p:extLst>
      <p:ext uri="{BB962C8B-B14F-4D97-AF65-F5344CB8AC3E}">
        <p14:creationId xmlns:p14="http://schemas.microsoft.com/office/powerpoint/2010/main" val="2519059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Recommendations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b="1"/>
              <a:t>Avoid composite keys </a:t>
            </a:r>
            <a:r>
              <a:rPr lang="da-DK" sz="3200"/>
              <a:t>– define new column which will act as primary key (typically just named </a:t>
            </a:r>
            <a:r>
              <a:rPr lang="da-DK" sz="3200" b="1"/>
              <a:t>Id</a:t>
            </a:r>
            <a:r>
              <a:rPr lang="da-DK" sz="3200"/>
              <a:t>, and of type </a:t>
            </a:r>
            <a:r>
              <a:rPr lang="da-DK" sz="3200" b="1"/>
              <a:t>int</a:t>
            </a:r>
            <a:r>
              <a:rPr lang="da-DK" sz="3200"/>
              <a:t>)</a:t>
            </a:r>
          </a:p>
          <a:p>
            <a:r>
              <a:rPr lang="da-DK" sz="3200"/>
              <a:t>If the database will only be used by a single client, then </a:t>
            </a:r>
            <a:r>
              <a:rPr lang="da-DK" sz="3200" b="1"/>
              <a:t>implement business rules in client</a:t>
            </a:r>
          </a:p>
          <a:p>
            <a:r>
              <a:rPr lang="da-DK" sz="3200"/>
              <a:t>Consider these issues </a:t>
            </a:r>
            <a:r>
              <a:rPr lang="da-DK" sz="3200" u="sng"/>
              <a:t>before</a:t>
            </a:r>
            <a:r>
              <a:rPr lang="da-DK" sz="3200"/>
              <a:t>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6005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(definitions)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0F77D-698A-4B16-8B5E-516B5D01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(definitions)</a:t>
            </a:r>
            <a:endParaRPr lang="da-DK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EF4D05-E14A-4A91-A146-48A1659A4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25900"/>
              </p:ext>
            </p:extLst>
          </p:nvPr>
        </p:nvGraphicFramePr>
        <p:xfrm>
          <a:off x="838200" y="2315383"/>
          <a:ext cx="10206318" cy="309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6012">
                  <a:extLst>
                    <a:ext uri="{9D8B030D-6E8A-4147-A177-3AD203B41FA5}">
                      <a16:colId xmlns:a16="http://schemas.microsoft.com/office/drawing/2014/main" val="1421946804"/>
                    </a:ext>
                  </a:extLst>
                </a:gridCol>
                <a:gridCol w="3390153">
                  <a:extLst>
                    <a:ext uri="{9D8B030D-6E8A-4147-A177-3AD203B41FA5}">
                      <a16:colId xmlns:a16="http://schemas.microsoft.com/office/drawing/2014/main" val="1836940308"/>
                    </a:ext>
                  </a:extLst>
                </a:gridCol>
                <a:gridCol w="3390153">
                  <a:extLst>
                    <a:ext uri="{9D8B030D-6E8A-4147-A177-3AD203B41FA5}">
                      <a16:colId xmlns:a16="http://schemas.microsoft.com/office/drawing/2014/main" val="2851836659"/>
                    </a:ext>
                  </a:extLst>
                </a:gridCol>
              </a:tblGrid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2400" b="1" err="1"/>
                        <a:t>Relational</a:t>
                      </a:r>
                      <a:r>
                        <a:rPr lang="da-DK" sz="2400" b="1"/>
                        <a:t>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Database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Object-</a:t>
                      </a:r>
                      <a:r>
                        <a:rPr lang="da-DK" sz="2400" b="1" err="1"/>
                        <a:t>Oriented</a:t>
                      </a:r>
                      <a:r>
                        <a:rPr lang="da-DK" sz="2400" b="1"/>
                        <a:t>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89173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err="1"/>
                        <a:t>Table</a:t>
                      </a:r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99032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3200" err="1"/>
                        <a:t>Attribute</a:t>
                      </a:r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65157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err="1"/>
                        <a:t>Row</a:t>
                      </a:r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0999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4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2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9462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5378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54567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80273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9264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31800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8943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55845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0538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9456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47083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345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8481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20296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9506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39220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2159</Words>
  <Application>Microsoft Office PowerPoint</Application>
  <PresentationFormat>Widescreen</PresentationFormat>
  <Paragraphs>807</Paragraphs>
  <Slides>50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Office-tema</vt:lpstr>
      <vt:lpstr>Databases  The Relational Model</vt:lpstr>
      <vt:lpstr>PowerPoint-præsentation</vt:lpstr>
      <vt:lpstr>What is a  Relational Data Model?</vt:lpstr>
      <vt:lpstr>What is a Relational Data Model?</vt:lpstr>
      <vt:lpstr>What is a Relational Data Model?</vt:lpstr>
      <vt:lpstr>Data Model – Structural (definitions)</vt:lpstr>
      <vt:lpstr>Data Model – Structural (definitions)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Properties of a (relational) table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Complete (structural) definition</vt:lpstr>
      <vt:lpstr>Data Model – Complete (structural) definition</vt:lpstr>
      <vt:lpstr>Data Model – Complete (structural) definition</vt:lpstr>
      <vt:lpstr>Data Model - Integrity</vt:lpstr>
      <vt:lpstr>Data Model - Integrity</vt:lpstr>
      <vt:lpstr>Nullable simple types in C#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Where do we implement business rules?</vt:lpstr>
      <vt:lpstr>Where do we implement business rules?</vt:lpstr>
      <vt:lpstr>Data Model -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136</cp:revision>
  <dcterms:created xsi:type="dcterms:W3CDTF">2017-09-05T14:00:27Z</dcterms:created>
  <dcterms:modified xsi:type="dcterms:W3CDTF">2025-08-07T07:43:26Z</dcterms:modified>
</cp:coreProperties>
</file>