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76" r:id="rId3"/>
    <p:sldId id="368" r:id="rId4"/>
    <p:sldId id="377" r:id="rId5"/>
    <p:sldId id="381" r:id="rId6"/>
    <p:sldId id="379" r:id="rId7"/>
    <p:sldId id="386" r:id="rId8"/>
    <p:sldId id="387" r:id="rId9"/>
    <p:sldId id="378" r:id="rId10"/>
    <p:sldId id="380" r:id="rId11"/>
    <p:sldId id="382" r:id="rId12"/>
    <p:sldId id="394" r:id="rId13"/>
    <p:sldId id="383" r:id="rId14"/>
    <p:sldId id="384" r:id="rId15"/>
    <p:sldId id="385" r:id="rId16"/>
    <p:sldId id="388" r:id="rId17"/>
    <p:sldId id="390" r:id="rId18"/>
    <p:sldId id="395" r:id="rId19"/>
    <p:sldId id="393" r:id="rId2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llemlayou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6074" y="785004"/>
            <a:ext cx="9144000" cy="3976777"/>
          </a:xfrm>
        </p:spPr>
        <p:txBody>
          <a:bodyPr>
            <a:normAutofit/>
          </a:bodyPr>
          <a:lstStyle/>
          <a:p>
            <a:r>
              <a:rPr lang="da-DK" sz="9600" b="1"/>
              <a:t>Databases</a:t>
            </a:r>
            <a:br>
              <a:rPr lang="da-DK" sz="9600" b="1"/>
            </a:br>
            <a:br>
              <a:rPr lang="da-DK" sz="9600"/>
            </a:br>
            <a:r>
              <a:rPr lang="da-DK"/>
              <a:t>Introduction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What is a </a:t>
            </a:r>
            <a:r>
              <a:rPr lang="da-DK" b="1">
                <a:solidFill>
                  <a:srgbClr val="FF0000"/>
                </a:solidFill>
              </a:rPr>
              <a:t>Database Management System</a:t>
            </a:r>
            <a:r>
              <a:rPr lang="da-DK" b="1"/>
              <a:t>?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182971" cy="4561728"/>
          </a:xfrm>
        </p:spPr>
        <p:txBody>
          <a:bodyPr/>
          <a:lstStyle/>
          <a:p>
            <a:pPr lvl="0"/>
            <a:r>
              <a:rPr lang="da-DK" sz="3200"/>
              <a:t>Software that enables users to </a:t>
            </a:r>
            <a:r>
              <a:rPr lang="da-DK" sz="3200" b="1"/>
              <a:t>define</a:t>
            </a:r>
            <a:r>
              <a:rPr lang="da-DK" sz="3200"/>
              <a:t>, </a:t>
            </a:r>
            <a:r>
              <a:rPr lang="da-DK" sz="3200" b="1"/>
              <a:t>create</a:t>
            </a:r>
            <a:r>
              <a:rPr lang="da-DK" sz="3200"/>
              <a:t> and </a:t>
            </a:r>
            <a:r>
              <a:rPr lang="da-DK" sz="3200" b="1"/>
              <a:t>maintain</a:t>
            </a:r>
            <a:r>
              <a:rPr lang="da-DK" sz="3200"/>
              <a:t> data</a:t>
            </a:r>
          </a:p>
          <a:p>
            <a:pPr lvl="0"/>
            <a:r>
              <a:rPr lang="da-DK" sz="3200"/>
              <a:t>Create, Read ,Update and Delete = </a:t>
            </a:r>
            <a:r>
              <a:rPr lang="da-DK" sz="3200" b="1">
                <a:solidFill>
                  <a:srgbClr val="FF0000"/>
                </a:solidFill>
              </a:rPr>
              <a:t>CRUD</a:t>
            </a:r>
          </a:p>
          <a:p>
            <a:pPr lvl="0"/>
            <a:r>
              <a:rPr lang="da-DK" sz="3200"/>
              <a:t>Also able to </a:t>
            </a:r>
            <a:r>
              <a:rPr lang="da-DK" sz="3200" b="1"/>
              <a:t>control access</a:t>
            </a:r>
            <a:r>
              <a:rPr lang="da-DK" sz="3200"/>
              <a:t> to data</a:t>
            </a:r>
          </a:p>
          <a:p>
            <a:pPr lvl="0"/>
            <a:r>
              <a:rPr lang="da-DK" sz="3200"/>
              <a:t>Other useful services:</a:t>
            </a:r>
          </a:p>
          <a:p>
            <a:pPr lvl="1"/>
            <a:r>
              <a:rPr lang="da-DK" sz="2800"/>
              <a:t>Handle concurrent access</a:t>
            </a:r>
          </a:p>
          <a:p>
            <a:pPr lvl="1"/>
            <a:r>
              <a:rPr lang="da-DK" sz="2800"/>
              <a:t>Backup/Recovery</a:t>
            </a:r>
          </a:p>
          <a:p>
            <a:pPr lvl="1"/>
            <a:r>
              <a:rPr lang="da-DK" sz="2800"/>
              <a:t>Authorization</a:t>
            </a:r>
          </a:p>
          <a:p>
            <a:pPr lvl="1"/>
            <a:r>
              <a:rPr lang="da-DK" sz="2800"/>
              <a:t>Data integrity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8706971" y="2098986"/>
            <a:ext cx="3159061" cy="348149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4800"/>
              <a:t>DBMS</a:t>
            </a:r>
          </a:p>
        </p:txBody>
      </p:sp>
      <p:sp>
        <p:nvSpPr>
          <p:cNvPr id="5" name="Magnetpladelager 4"/>
          <p:cNvSpPr/>
          <p:nvPr/>
        </p:nvSpPr>
        <p:spPr>
          <a:xfrm>
            <a:off x="9270142" y="3373572"/>
            <a:ext cx="2083658" cy="182358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4096576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6074" y="785005"/>
            <a:ext cx="9144000" cy="4514906"/>
          </a:xfrm>
        </p:spPr>
        <p:txBody>
          <a:bodyPr>
            <a:normAutofit/>
          </a:bodyPr>
          <a:lstStyle/>
          <a:p>
            <a:r>
              <a:rPr lang="da-DK" sz="9600" b="1">
                <a:solidFill>
                  <a:srgbClr val="FF0000"/>
                </a:solidFill>
              </a:rPr>
              <a:t>Database Management System</a:t>
            </a:r>
            <a:r>
              <a:rPr lang="da-DK" sz="9600" b="1"/>
              <a:t> = </a:t>
            </a:r>
            <a:r>
              <a:rPr lang="da-DK" sz="9600" b="1">
                <a:solidFill>
                  <a:srgbClr val="FF0000"/>
                </a:solidFill>
              </a:rPr>
              <a:t>DBMS</a:t>
            </a:r>
            <a:endParaRPr lang="da-DK" sz="9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938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23582" y="785005"/>
            <a:ext cx="11436724" cy="4514906"/>
          </a:xfrm>
        </p:spPr>
        <p:txBody>
          <a:bodyPr>
            <a:normAutofit/>
          </a:bodyPr>
          <a:lstStyle/>
          <a:p>
            <a:r>
              <a:rPr lang="da-DK" sz="9600" b="1">
                <a:solidFill>
                  <a:srgbClr val="FF0000"/>
                </a:solidFill>
              </a:rPr>
              <a:t>Relational </a:t>
            </a:r>
            <a:r>
              <a:rPr lang="da-DK" sz="9600">
                <a:solidFill>
                  <a:srgbClr val="FF0000"/>
                </a:solidFill>
              </a:rPr>
              <a:t>Database Management System</a:t>
            </a:r>
            <a:r>
              <a:rPr lang="da-DK" sz="9600"/>
              <a:t> </a:t>
            </a:r>
            <a:r>
              <a:rPr lang="da-DK" sz="9600" b="1"/>
              <a:t>= </a:t>
            </a:r>
            <a:r>
              <a:rPr lang="da-DK" sz="9600" b="1">
                <a:solidFill>
                  <a:srgbClr val="FF0000"/>
                </a:solidFill>
              </a:rPr>
              <a:t>R</a:t>
            </a:r>
            <a:r>
              <a:rPr lang="da-DK" sz="9600">
                <a:solidFill>
                  <a:srgbClr val="FF0000"/>
                </a:solidFill>
              </a:rPr>
              <a:t>DBMS</a:t>
            </a:r>
          </a:p>
        </p:txBody>
      </p:sp>
    </p:spTree>
    <p:extLst>
      <p:ext uri="{BB962C8B-B14F-4D97-AF65-F5344CB8AC3E}">
        <p14:creationId xmlns:p14="http://schemas.microsoft.com/office/powerpoint/2010/main" val="4196970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55721" y="785005"/>
            <a:ext cx="11117179" cy="3752490"/>
          </a:xfrm>
        </p:spPr>
        <p:txBody>
          <a:bodyPr>
            <a:normAutofit/>
          </a:bodyPr>
          <a:lstStyle/>
          <a:p>
            <a:r>
              <a:rPr lang="da-DK" sz="9600" b="1"/>
              <a:t>What is a </a:t>
            </a:r>
            <a:r>
              <a:rPr lang="da-DK" sz="9600" b="1">
                <a:solidFill>
                  <a:srgbClr val="FF0000"/>
                </a:solidFill>
              </a:rPr>
              <a:t>Database Application Program</a:t>
            </a:r>
            <a:r>
              <a:rPr lang="da-DK" sz="9600" b="1"/>
              <a:t>?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193217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What is a </a:t>
            </a:r>
            <a:r>
              <a:rPr lang="da-DK" b="1">
                <a:solidFill>
                  <a:srgbClr val="FF0000"/>
                </a:solidFill>
              </a:rPr>
              <a:t>Database Application Program</a:t>
            </a:r>
            <a:r>
              <a:rPr lang="da-DK" b="1"/>
              <a:t>?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7186864" cy="4351338"/>
          </a:xfrm>
        </p:spPr>
        <p:txBody>
          <a:bodyPr/>
          <a:lstStyle/>
          <a:p>
            <a:pPr lvl="0"/>
            <a:r>
              <a:rPr lang="da-DK" sz="3200"/>
              <a:t>Any software interacting with a database (usually through a DBMS)</a:t>
            </a:r>
          </a:p>
          <a:p>
            <a:pPr lvl="0"/>
            <a:r>
              <a:rPr lang="da-DK" sz="3200" b="1"/>
              <a:t>How</a:t>
            </a:r>
            <a:r>
              <a:rPr lang="da-DK" sz="3200"/>
              <a:t> do you interact with a database?</a:t>
            </a:r>
          </a:p>
          <a:p>
            <a:pPr lvl="0"/>
            <a:r>
              <a:rPr lang="da-DK" sz="3200"/>
              <a:t>Using a </a:t>
            </a:r>
            <a:r>
              <a:rPr lang="da-DK" sz="3200" b="1"/>
              <a:t>query language</a:t>
            </a:r>
          </a:p>
          <a:p>
            <a:pPr lvl="0"/>
            <a:r>
              <a:rPr lang="da-DK" sz="3200"/>
              <a:t>De facto standard for query languages is </a:t>
            </a:r>
            <a:r>
              <a:rPr lang="da-DK" sz="3200" b="1"/>
              <a:t>SQL </a:t>
            </a:r>
            <a:r>
              <a:rPr lang="da-DK" sz="3200"/>
              <a:t>(</a:t>
            </a:r>
            <a:r>
              <a:rPr lang="da-DK" sz="3200" b="1"/>
              <a:t>S</a:t>
            </a:r>
            <a:r>
              <a:rPr lang="da-DK" sz="3200"/>
              <a:t>tructured </a:t>
            </a:r>
            <a:r>
              <a:rPr lang="da-DK" sz="3200" b="1"/>
              <a:t>Q</a:t>
            </a:r>
            <a:r>
              <a:rPr lang="da-DK" sz="3200"/>
              <a:t>uery </a:t>
            </a:r>
            <a:r>
              <a:rPr lang="da-DK" sz="3200" b="1"/>
              <a:t>L</a:t>
            </a:r>
            <a:r>
              <a:rPr lang="da-DK" sz="3200"/>
              <a:t>anguage)</a:t>
            </a:r>
          </a:p>
          <a:p>
            <a:pPr lvl="0"/>
            <a:r>
              <a:rPr lang="da-DK" sz="3200"/>
              <a:t>A program interacting with a database is often called a </a:t>
            </a:r>
            <a:r>
              <a:rPr lang="da-DK" sz="3200" b="1"/>
              <a:t>client program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9002806" y="3906370"/>
            <a:ext cx="2802714" cy="219854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DBMS</a:t>
            </a:r>
          </a:p>
        </p:txBody>
      </p:sp>
      <p:sp>
        <p:nvSpPr>
          <p:cNvPr id="5" name="Magnetpladelager 4"/>
          <p:cNvSpPr/>
          <p:nvPr/>
        </p:nvSpPr>
        <p:spPr>
          <a:xfrm>
            <a:off x="9598460" y="4847664"/>
            <a:ext cx="1611406" cy="10777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Database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9002806" y="2123748"/>
            <a:ext cx="2802714" cy="92233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/>
              <a:t>Client</a:t>
            </a:r>
          </a:p>
        </p:txBody>
      </p:sp>
      <p:cxnSp>
        <p:nvCxnSpPr>
          <p:cNvPr id="7" name="Lige pilforbindelse 6"/>
          <p:cNvCxnSpPr/>
          <p:nvPr/>
        </p:nvCxnSpPr>
        <p:spPr>
          <a:xfrm flipH="1">
            <a:off x="10404163" y="3091585"/>
            <a:ext cx="6724" cy="783053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284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583679" y="1998133"/>
            <a:ext cx="4253653" cy="348149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4800"/>
              <a:t>DBMS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Architecture (two-tier)</a:t>
            </a:r>
          </a:p>
        </p:txBody>
      </p:sp>
      <p:sp>
        <p:nvSpPr>
          <p:cNvPr id="4" name="Magnetpladelager 3"/>
          <p:cNvSpPr/>
          <p:nvPr/>
        </p:nvSpPr>
        <p:spPr>
          <a:xfrm>
            <a:off x="7361141" y="3019347"/>
            <a:ext cx="2805631" cy="182358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Database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2736427" y="1998133"/>
            <a:ext cx="1645920" cy="114469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Client A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2143760" y="3358793"/>
            <a:ext cx="1645920" cy="114469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Client B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4030134" y="4757486"/>
            <a:ext cx="1645920" cy="114469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Client C</a:t>
            </a:r>
          </a:p>
        </p:txBody>
      </p:sp>
      <p:cxnSp>
        <p:nvCxnSpPr>
          <p:cNvPr id="10" name="Lige pilforbindelse 9"/>
          <p:cNvCxnSpPr/>
          <p:nvPr/>
        </p:nvCxnSpPr>
        <p:spPr>
          <a:xfrm>
            <a:off x="4434840" y="2570480"/>
            <a:ext cx="2060787" cy="448867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/>
          <p:cNvCxnSpPr/>
          <p:nvPr/>
        </p:nvCxnSpPr>
        <p:spPr>
          <a:xfrm>
            <a:off x="3899120" y="3894800"/>
            <a:ext cx="2596507" cy="3634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Lige pilforbindelse 13"/>
          <p:cNvCxnSpPr/>
          <p:nvPr/>
        </p:nvCxnSpPr>
        <p:spPr>
          <a:xfrm flipV="1">
            <a:off x="5750560" y="5249333"/>
            <a:ext cx="833119" cy="14224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frundet rektangel 16"/>
          <p:cNvSpPr/>
          <p:nvPr/>
        </p:nvSpPr>
        <p:spPr>
          <a:xfrm>
            <a:off x="786653" y="1573306"/>
            <a:ext cx="5338482" cy="4854388"/>
          </a:xfrm>
          <a:prstGeom prst="roundRect">
            <a:avLst/>
          </a:prstGeom>
          <a:solidFill>
            <a:schemeClr val="dk1">
              <a:alpha val="3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da-DK" sz="3600" b="1">
                <a:solidFill>
                  <a:schemeClr val="tx1"/>
                </a:solidFill>
              </a:rPr>
              <a:t>UI + Biz Logic</a:t>
            </a:r>
          </a:p>
        </p:txBody>
      </p:sp>
    </p:spTree>
    <p:extLst>
      <p:ext uri="{BB962C8B-B14F-4D97-AF65-F5344CB8AC3E}">
        <p14:creationId xmlns:p14="http://schemas.microsoft.com/office/powerpoint/2010/main" val="363415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942294" y="1998133"/>
            <a:ext cx="2943908" cy="348149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4000"/>
              <a:t>DBMS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Architecture (three-tier)</a:t>
            </a:r>
          </a:p>
        </p:txBody>
      </p:sp>
      <p:sp>
        <p:nvSpPr>
          <p:cNvPr id="4" name="Magnetpladelager 3"/>
          <p:cNvSpPr/>
          <p:nvPr/>
        </p:nvSpPr>
        <p:spPr>
          <a:xfrm>
            <a:off x="9378426" y="3019347"/>
            <a:ext cx="2199389" cy="182358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/>
              <a:t>Database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64890" y="2085130"/>
            <a:ext cx="1645920" cy="62579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Client A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764890" y="3581903"/>
            <a:ext cx="1645920" cy="62579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Client B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764890" y="5078676"/>
            <a:ext cx="1645920" cy="62579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Client C</a:t>
            </a:r>
          </a:p>
        </p:txBody>
      </p:sp>
      <p:cxnSp>
        <p:nvCxnSpPr>
          <p:cNvPr id="10" name="Lige pilforbindelse 9"/>
          <p:cNvCxnSpPr/>
          <p:nvPr/>
        </p:nvCxnSpPr>
        <p:spPr>
          <a:xfrm>
            <a:off x="2558975" y="2391302"/>
            <a:ext cx="1165860" cy="628045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/>
          <p:cNvCxnSpPr/>
          <p:nvPr/>
        </p:nvCxnSpPr>
        <p:spPr>
          <a:xfrm flipV="1">
            <a:off x="2558975" y="3894799"/>
            <a:ext cx="981284" cy="13447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Lige pilforbindelse 13"/>
          <p:cNvCxnSpPr/>
          <p:nvPr/>
        </p:nvCxnSpPr>
        <p:spPr>
          <a:xfrm flipV="1">
            <a:off x="2558975" y="4988859"/>
            <a:ext cx="981284" cy="429528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ky 16"/>
          <p:cNvSpPr/>
          <p:nvPr/>
        </p:nvSpPr>
        <p:spPr>
          <a:xfrm>
            <a:off x="3540259" y="2085130"/>
            <a:ext cx="2134400" cy="381812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Web</a:t>
            </a:r>
          </a:p>
        </p:txBody>
      </p:sp>
      <p:sp>
        <p:nvSpPr>
          <p:cNvPr id="21" name="Afrundet rektangel 20"/>
          <p:cNvSpPr/>
          <p:nvPr/>
        </p:nvSpPr>
        <p:spPr>
          <a:xfrm>
            <a:off x="6422539" y="2900617"/>
            <a:ext cx="1645920" cy="194231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Server</a:t>
            </a:r>
          </a:p>
        </p:txBody>
      </p:sp>
      <p:cxnSp>
        <p:nvCxnSpPr>
          <p:cNvPr id="22" name="Lige pilforbindelse 21"/>
          <p:cNvCxnSpPr/>
          <p:nvPr/>
        </p:nvCxnSpPr>
        <p:spPr>
          <a:xfrm>
            <a:off x="5703730" y="3894799"/>
            <a:ext cx="663452" cy="13447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Lige pilforbindelse 25"/>
          <p:cNvCxnSpPr/>
          <p:nvPr/>
        </p:nvCxnSpPr>
        <p:spPr>
          <a:xfrm>
            <a:off x="8173650" y="3858328"/>
            <a:ext cx="663452" cy="13447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frundet rektangel 26"/>
          <p:cNvSpPr/>
          <p:nvPr/>
        </p:nvSpPr>
        <p:spPr>
          <a:xfrm>
            <a:off x="424575" y="1573306"/>
            <a:ext cx="2305178" cy="4854388"/>
          </a:xfrm>
          <a:prstGeom prst="roundRect">
            <a:avLst/>
          </a:prstGeom>
          <a:solidFill>
            <a:schemeClr val="dk1">
              <a:alpha val="3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da-DK" sz="3600" b="1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28" name="Afrundet rektangel 27"/>
          <p:cNvSpPr/>
          <p:nvPr/>
        </p:nvSpPr>
        <p:spPr>
          <a:xfrm>
            <a:off x="6088284" y="1567000"/>
            <a:ext cx="2305178" cy="4854388"/>
          </a:xfrm>
          <a:prstGeom prst="roundRect">
            <a:avLst/>
          </a:prstGeom>
          <a:solidFill>
            <a:schemeClr val="dk1">
              <a:alpha val="3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da-DK" sz="3600" b="1">
                <a:solidFill>
                  <a:schemeClr val="tx1"/>
                </a:solidFill>
              </a:rPr>
              <a:t>Biz Logic</a:t>
            </a:r>
          </a:p>
        </p:txBody>
      </p:sp>
    </p:spTree>
    <p:extLst>
      <p:ext uri="{BB962C8B-B14F-4D97-AF65-F5344CB8AC3E}">
        <p14:creationId xmlns:p14="http://schemas.microsoft.com/office/powerpoint/2010/main" val="407364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How </a:t>
            </a:r>
            <a:r>
              <a:rPr lang="da-DK" b="1" dirty="0" err="1"/>
              <a:t>does</a:t>
            </a:r>
            <a:r>
              <a:rPr lang="da-DK" b="1" dirty="0"/>
              <a:t> this fit with </a:t>
            </a:r>
            <a:r>
              <a:rPr lang="da-DK" b="1" dirty="0">
                <a:solidFill>
                  <a:srgbClr val="FF0000"/>
                </a:solidFill>
              </a:rPr>
              <a:t>Razor Pages</a:t>
            </a:r>
            <a:r>
              <a:rPr lang="da-DK" b="1" dirty="0"/>
              <a:t>?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8" y="1825625"/>
            <a:ext cx="9883589" cy="4351338"/>
          </a:xfrm>
        </p:spPr>
        <p:txBody>
          <a:bodyPr/>
          <a:lstStyle/>
          <a:p>
            <a:pPr lvl="0"/>
            <a:r>
              <a:rPr lang="da-DK" sz="3200" dirty="0"/>
              <a:t>A Database is a </a:t>
            </a:r>
            <a:r>
              <a:rPr lang="da-DK" sz="3200" b="1" dirty="0"/>
              <a:t>data </a:t>
            </a:r>
            <a:r>
              <a:rPr lang="da-DK" sz="3200" b="1" dirty="0" err="1"/>
              <a:t>provider</a:t>
            </a:r>
            <a:r>
              <a:rPr lang="da-DK" sz="3200" dirty="0"/>
              <a:t>, in </a:t>
            </a:r>
            <a:r>
              <a:rPr lang="da-DK" sz="3200" dirty="0" err="1"/>
              <a:t>principle</a:t>
            </a:r>
            <a:r>
              <a:rPr lang="da-DK" sz="3200" dirty="0"/>
              <a:t> just as a </a:t>
            </a:r>
            <a:r>
              <a:rPr lang="da-DK" sz="3200" dirty="0" err="1"/>
              <a:t>text</a:t>
            </a:r>
            <a:r>
              <a:rPr lang="da-DK" sz="3200" dirty="0"/>
              <a:t> file with JSON data</a:t>
            </a:r>
          </a:p>
          <a:p>
            <a:pPr lvl="0"/>
            <a:r>
              <a:rPr lang="da-DK" sz="3200" dirty="0"/>
              <a:t>A data </a:t>
            </a:r>
            <a:r>
              <a:rPr lang="da-DK" sz="3200" dirty="0" err="1"/>
              <a:t>provider</a:t>
            </a:r>
            <a:r>
              <a:rPr lang="da-DK" sz="3200" dirty="0"/>
              <a:t> </a:t>
            </a:r>
            <a:r>
              <a:rPr lang="da-DK" sz="3200" dirty="0" err="1"/>
              <a:t>can</a:t>
            </a:r>
            <a:r>
              <a:rPr lang="da-DK" sz="3200" dirty="0"/>
              <a:t> provide data for </a:t>
            </a:r>
            <a:r>
              <a:rPr lang="da-DK" sz="3200" dirty="0" err="1"/>
              <a:t>e.g</a:t>
            </a:r>
            <a:r>
              <a:rPr lang="da-DK" sz="3200" dirty="0"/>
              <a:t>. a repository-like service</a:t>
            </a:r>
          </a:p>
          <a:p>
            <a:pPr lvl="0"/>
            <a:r>
              <a:rPr lang="da-DK" sz="3200" dirty="0" err="1"/>
              <a:t>Interaction</a:t>
            </a:r>
            <a:r>
              <a:rPr lang="da-DK" sz="3200" dirty="0"/>
              <a:t> </a:t>
            </a:r>
            <a:r>
              <a:rPr lang="da-DK" sz="3200" dirty="0" err="1"/>
              <a:t>between</a:t>
            </a:r>
            <a:r>
              <a:rPr lang="da-DK" sz="3200" dirty="0"/>
              <a:t> the data </a:t>
            </a:r>
            <a:r>
              <a:rPr lang="da-DK" sz="3200" dirty="0" err="1"/>
              <a:t>provider</a:t>
            </a:r>
            <a:r>
              <a:rPr lang="da-DK" sz="3200" dirty="0"/>
              <a:t> and a repository-like service </a:t>
            </a:r>
            <a:r>
              <a:rPr lang="da-DK" sz="3200" dirty="0" err="1"/>
              <a:t>can</a:t>
            </a:r>
            <a:r>
              <a:rPr lang="da-DK" sz="3200" dirty="0"/>
              <a:t> </a:t>
            </a:r>
            <a:r>
              <a:rPr lang="da-DK" sz="3200" dirty="0" err="1"/>
              <a:t>be</a:t>
            </a:r>
            <a:r>
              <a:rPr lang="da-DK" sz="3200" dirty="0"/>
              <a:t> </a:t>
            </a:r>
            <a:r>
              <a:rPr lang="da-DK" sz="3200" dirty="0" err="1"/>
              <a:t>confined</a:t>
            </a:r>
            <a:r>
              <a:rPr lang="da-DK" sz="3200" dirty="0"/>
              <a:t> to the service </a:t>
            </a:r>
            <a:r>
              <a:rPr lang="da-DK" sz="3200" dirty="0" err="1"/>
              <a:t>layer</a:t>
            </a:r>
            <a:r>
              <a:rPr lang="da-DK" sz="3200" dirty="0"/>
              <a:t> (</a:t>
            </a:r>
            <a:r>
              <a:rPr lang="da-DK" sz="3200" dirty="0" err="1"/>
              <a:t>a.k.a</a:t>
            </a:r>
            <a:r>
              <a:rPr lang="da-DK" sz="3200" dirty="0"/>
              <a:t>. the ”model” </a:t>
            </a:r>
            <a:r>
              <a:rPr lang="da-DK" sz="3200" dirty="0" err="1"/>
              <a:t>layer</a:t>
            </a:r>
            <a:r>
              <a:rPr lang="da-DK" sz="3200" dirty="0"/>
              <a:t>) in Razor Pages apps.</a:t>
            </a:r>
          </a:p>
          <a:p>
            <a:pPr lvl="0"/>
            <a:r>
              <a:rPr lang="da-DK" sz="3200" dirty="0"/>
              <a:t>This </a:t>
            </a:r>
            <a:r>
              <a:rPr lang="da-DK" sz="3200" dirty="0" err="1"/>
              <a:t>can</a:t>
            </a:r>
            <a:r>
              <a:rPr lang="da-DK" sz="3200" dirty="0"/>
              <a:t> </a:t>
            </a:r>
            <a:r>
              <a:rPr lang="da-DK" sz="3200" dirty="0" err="1"/>
              <a:t>also</a:t>
            </a:r>
            <a:r>
              <a:rPr lang="da-DK" sz="3200" dirty="0"/>
              <a:t> </a:t>
            </a:r>
            <a:r>
              <a:rPr lang="da-DK" sz="3200" dirty="0" err="1"/>
              <a:t>be</a:t>
            </a:r>
            <a:r>
              <a:rPr lang="da-DK" sz="3200" dirty="0"/>
              <a:t> ”</a:t>
            </a:r>
            <a:r>
              <a:rPr lang="da-DK" sz="3200" dirty="0" err="1"/>
              <a:t>simulated</a:t>
            </a:r>
            <a:r>
              <a:rPr lang="da-DK" sz="3200" dirty="0"/>
              <a:t>” in </a:t>
            </a:r>
            <a:r>
              <a:rPr lang="da-DK" sz="3200" dirty="0" err="1"/>
              <a:t>console</a:t>
            </a:r>
            <a:r>
              <a:rPr lang="da-DK" sz="3200" dirty="0"/>
              <a:t> apps.</a:t>
            </a:r>
          </a:p>
        </p:txBody>
      </p:sp>
    </p:spTree>
    <p:extLst>
      <p:ext uri="{BB962C8B-B14F-4D97-AF65-F5344CB8AC3E}">
        <p14:creationId xmlns:p14="http://schemas.microsoft.com/office/powerpoint/2010/main" val="207226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Architecture (</a:t>
            </a:r>
            <a:r>
              <a:rPr lang="da-DK" b="1" dirty="0" err="1"/>
              <a:t>three</a:t>
            </a:r>
            <a:r>
              <a:rPr lang="da-DK" b="1" dirty="0"/>
              <a:t>-tier Razor Pages App)</a:t>
            </a:r>
          </a:p>
        </p:txBody>
      </p:sp>
      <p:sp>
        <p:nvSpPr>
          <p:cNvPr id="14" name="Sky 13"/>
          <p:cNvSpPr/>
          <p:nvPr/>
        </p:nvSpPr>
        <p:spPr>
          <a:xfrm>
            <a:off x="3414161" y="1738476"/>
            <a:ext cx="2134400" cy="338104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Web</a:t>
            </a:r>
          </a:p>
        </p:txBody>
      </p:sp>
      <p:cxnSp>
        <p:nvCxnSpPr>
          <p:cNvPr id="17" name="Lige pilforbindelse 16"/>
          <p:cNvCxnSpPr/>
          <p:nvPr/>
        </p:nvCxnSpPr>
        <p:spPr>
          <a:xfrm>
            <a:off x="5653753" y="3392226"/>
            <a:ext cx="663452" cy="13447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Lige pilforbindelse 19"/>
          <p:cNvCxnSpPr>
            <a:cxnSpLocks/>
          </p:cNvCxnSpPr>
          <p:nvPr/>
        </p:nvCxnSpPr>
        <p:spPr>
          <a:xfrm>
            <a:off x="2487818" y="3324923"/>
            <a:ext cx="812892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frundet rektangel 15">
            <a:extLst>
              <a:ext uri="{FF2B5EF4-FFF2-40B4-BE49-F238E27FC236}">
                <a16:creationId xmlns:a16="http://schemas.microsoft.com/office/drawing/2014/main" id="{BDCF5383-AE67-4069-9258-063742C18513}"/>
              </a:ext>
            </a:extLst>
          </p:cNvPr>
          <p:cNvSpPr/>
          <p:nvPr/>
        </p:nvSpPr>
        <p:spPr>
          <a:xfrm>
            <a:off x="191733" y="1627676"/>
            <a:ext cx="2161614" cy="339449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dirty="0">
                <a:solidFill>
                  <a:srgbClr val="FFFF00"/>
                </a:solidFill>
              </a:rPr>
              <a:t>Browser</a:t>
            </a:r>
          </a:p>
        </p:txBody>
      </p:sp>
      <p:sp>
        <p:nvSpPr>
          <p:cNvPr id="23" name="Afrundet rektangel 15">
            <a:extLst>
              <a:ext uri="{FF2B5EF4-FFF2-40B4-BE49-F238E27FC236}">
                <a16:creationId xmlns:a16="http://schemas.microsoft.com/office/drawing/2014/main" id="{4C6C7E14-9B5E-4D37-8C20-A17F3BCEBA7C}"/>
              </a:ext>
            </a:extLst>
          </p:cNvPr>
          <p:cNvSpPr/>
          <p:nvPr/>
        </p:nvSpPr>
        <p:spPr>
          <a:xfrm>
            <a:off x="6430079" y="1738475"/>
            <a:ext cx="2161614" cy="437764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dirty="0">
                <a:solidFill>
                  <a:schemeClr val="tx1"/>
                </a:solidFill>
              </a:rPr>
              <a:t>RP App</a:t>
            </a:r>
          </a:p>
        </p:txBody>
      </p:sp>
      <p:sp>
        <p:nvSpPr>
          <p:cNvPr id="24" name="Afrundet rektangel 10">
            <a:extLst>
              <a:ext uri="{FF2B5EF4-FFF2-40B4-BE49-F238E27FC236}">
                <a16:creationId xmlns:a16="http://schemas.microsoft.com/office/drawing/2014/main" id="{E027F7F9-26B0-4A0A-8D64-41AE82C5F5D9}"/>
              </a:ext>
            </a:extLst>
          </p:cNvPr>
          <p:cNvSpPr/>
          <p:nvPr/>
        </p:nvSpPr>
        <p:spPr>
          <a:xfrm>
            <a:off x="6609375" y="4976441"/>
            <a:ext cx="1754842" cy="58782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dirty="0">
                <a:solidFill>
                  <a:srgbClr val="FFFF00"/>
                </a:solidFill>
              </a:rPr>
              <a:t>Repository</a:t>
            </a:r>
          </a:p>
        </p:txBody>
      </p:sp>
      <p:sp>
        <p:nvSpPr>
          <p:cNvPr id="25" name="Afrundet rektangel 10">
            <a:extLst>
              <a:ext uri="{FF2B5EF4-FFF2-40B4-BE49-F238E27FC236}">
                <a16:creationId xmlns:a16="http://schemas.microsoft.com/office/drawing/2014/main" id="{C773D479-604A-4DD9-9EEB-965FEB98D485}"/>
              </a:ext>
            </a:extLst>
          </p:cNvPr>
          <p:cNvSpPr/>
          <p:nvPr/>
        </p:nvSpPr>
        <p:spPr>
          <a:xfrm>
            <a:off x="6561187" y="2503766"/>
            <a:ext cx="1754842" cy="58782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dirty="0">
                <a:solidFill>
                  <a:srgbClr val="FFFF00"/>
                </a:solidFill>
              </a:rPr>
              <a:t>Page</a:t>
            </a:r>
          </a:p>
        </p:txBody>
      </p:sp>
      <p:sp>
        <p:nvSpPr>
          <p:cNvPr id="26" name="Afrundet rektangel 10">
            <a:extLst>
              <a:ext uri="{FF2B5EF4-FFF2-40B4-BE49-F238E27FC236}">
                <a16:creationId xmlns:a16="http://schemas.microsoft.com/office/drawing/2014/main" id="{90111518-EF06-47E2-8ADB-88A4DE6E698D}"/>
              </a:ext>
            </a:extLst>
          </p:cNvPr>
          <p:cNvSpPr/>
          <p:nvPr/>
        </p:nvSpPr>
        <p:spPr>
          <a:xfrm>
            <a:off x="6561187" y="3766408"/>
            <a:ext cx="1754842" cy="58782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dirty="0" err="1">
                <a:solidFill>
                  <a:srgbClr val="FFFF00"/>
                </a:solidFill>
              </a:rPr>
              <a:t>PageModel</a:t>
            </a:r>
            <a:endParaRPr lang="da-DK" sz="2400" dirty="0">
              <a:solidFill>
                <a:srgbClr val="FFFF00"/>
              </a:solidFill>
            </a:endParaRPr>
          </a:p>
        </p:txBody>
      </p:sp>
      <p:cxnSp>
        <p:nvCxnSpPr>
          <p:cNvPr id="27" name="Lige pilforbindelse 26">
            <a:extLst>
              <a:ext uri="{FF2B5EF4-FFF2-40B4-BE49-F238E27FC236}">
                <a16:creationId xmlns:a16="http://schemas.microsoft.com/office/drawing/2014/main" id="{A45F8ED3-C379-479B-A421-2FF2291C6140}"/>
              </a:ext>
            </a:extLst>
          </p:cNvPr>
          <p:cNvCxnSpPr>
            <a:cxnSpLocks/>
            <a:stCxn id="26" idx="0"/>
            <a:endCxn id="25" idx="2"/>
          </p:cNvCxnSpPr>
          <p:nvPr/>
        </p:nvCxnSpPr>
        <p:spPr>
          <a:xfrm flipV="1">
            <a:off x="7438608" y="3091593"/>
            <a:ext cx="0" cy="674815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Lige pilforbindelse 27">
            <a:extLst>
              <a:ext uri="{FF2B5EF4-FFF2-40B4-BE49-F238E27FC236}">
                <a16:creationId xmlns:a16="http://schemas.microsoft.com/office/drawing/2014/main" id="{40E7F1A6-D007-48BC-8E77-B975494EA63C}"/>
              </a:ext>
            </a:extLst>
          </p:cNvPr>
          <p:cNvCxnSpPr>
            <a:cxnSpLocks/>
          </p:cNvCxnSpPr>
          <p:nvPr/>
        </p:nvCxnSpPr>
        <p:spPr>
          <a:xfrm flipV="1">
            <a:off x="7438608" y="4347355"/>
            <a:ext cx="0" cy="674815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5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Architecture (</a:t>
            </a:r>
            <a:r>
              <a:rPr lang="da-DK" b="1" dirty="0" err="1"/>
              <a:t>three</a:t>
            </a:r>
            <a:r>
              <a:rPr lang="da-DK" b="1" dirty="0"/>
              <a:t>-tier Razor Pages App)</a:t>
            </a:r>
          </a:p>
        </p:txBody>
      </p:sp>
      <p:sp>
        <p:nvSpPr>
          <p:cNvPr id="12" name="Afrundet rektangel 11"/>
          <p:cNvSpPr/>
          <p:nvPr/>
        </p:nvSpPr>
        <p:spPr>
          <a:xfrm>
            <a:off x="9395011" y="3550013"/>
            <a:ext cx="2554087" cy="256610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4000"/>
              <a:t>DBMS</a:t>
            </a:r>
          </a:p>
        </p:txBody>
      </p:sp>
      <p:sp>
        <p:nvSpPr>
          <p:cNvPr id="13" name="Magnetpladelager 12"/>
          <p:cNvSpPr/>
          <p:nvPr/>
        </p:nvSpPr>
        <p:spPr>
          <a:xfrm>
            <a:off x="9816353" y="4531791"/>
            <a:ext cx="1851253" cy="147712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dirty="0"/>
              <a:t>Database</a:t>
            </a:r>
          </a:p>
        </p:txBody>
      </p:sp>
      <p:sp>
        <p:nvSpPr>
          <p:cNvPr id="14" name="Sky 13"/>
          <p:cNvSpPr/>
          <p:nvPr/>
        </p:nvSpPr>
        <p:spPr>
          <a:xfrm>
            <a:off x="3414161" y="1738476"/>
            <a:ext cx="2134400" cy="338104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Web</a:t>
            </a:r>
          </a:p>
        </p:txBody>
      </p:sp>
      <p:cxnSp>
        <p:nvCxnSpPr>
          <p:cNvPr id="17" name="Lige pilforbindelse 16"/>
          <p:cNvCxnSpPr/>
          <p:nvPr/>
        </p:nvCxnSpPr>
        <p:spPr>
          <a:xfrm>
            <a:off x="5653753" y="3392226"/>
            <a:ext cx="663452" cy="13447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pilforbindelse 17"/>
          <p:cNvCxnSpPr/>
          <p:nvPr/>
        </p:nvCxnSpPr>
        <p:spPr>
          <a:xfrm>
            <a:off x="8661626" y="5292898"/>
            <a:ext cx="663452" cy="13447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Lige pilforbindelse 19"/>
          <p:cNvCxnSpPr>
            <a:cxnSpLocks/>
          </p:cNvCxnSpPr>
          <p:nvPr/>
        </p:nvCxnSpPr>
        <p:spPr>
          <a:xfrm>
            <a:off x="2487818" y="3324923"/>
            <a:ext cx="812892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frundet rektangel 15">
            <a:extLst>
              <a:ext uri="{FF2B5EF4-FFF2-40B4-BE49-F238E27FC236}">
                <a16:creationId xmlns:a16="http://schemas.microsoft.com/office/drawing/2014/main" id="{BDCF5383-AE67-4069-9258-063742C18513}"/>
              </a:ext>
            </a:extLst>
          </p:cNvPr>
          <p:cNvSpPr/>
          <p:nvPr/>
        </p:nvSpPr>
        <p:spPr>
          <a:xfrm>
            <a:off x="191733" y="1627676"/>
            <a:ext cx="2161614" cy="339449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dirty="0">
                <a:solidFill>
                  <a:srgbClr val="FFFF00"/>
                </a:solidFill>
              </a:rPr>
              <a:t>Browser</a:t>
            </a:r>
          </a:p>
        </p:txBody>
      </p:sp>
      <p:sp>
        <p:nvSpPr>
          <p:cNvPr id="23" name="Afrundet rektangel 15">
            <a:extLst>
              <a:ext uri="{FF2B5EF4-FFF2-40B4-BE49-F238E27FC236}">
                <a16:creationId xmlns:a16="http://schemas.microsoft.com/office/drawing/2014/main" id="{4C6C7E14-9B5E-4D37-8C20-A17F3BCEBA7C}"/>
              </a:ext>
            </a:extLst>
          </p:cNvPr>
          <p:cNvSpPr/>
          <p:nvPr/>
        </p:nvSpPr>
        <p:spPr>
          <a:xfrm>
            <a:off x="6430079" y="1738475"/>
            <a:ext cx="2161614" cy="437764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dirty="0">
                <a:solidFill>
                  <a:schemeClr val="tx1"/>
                </a:solidFill>
              </a:rPr>
              <a:t>RP App</a:t>
            </a:r>
          </a:p>
        </p:txBody>
      </p:sp>
      <p:sp>
        <p:nvSpPr>
          <p:cNvPr id="24" name="Afrundet rektangel 10">
            <a:extLst>
              <a:ext uri="{FF2B5EF4-FFF2-40B4-BE49-F238E27FC236}">
                <a16:creationId xmlns:a16="http://schemas.microsoft.com/office/drawing/2014/main" id="{E027F7F9-26B0-4A0A-8D64-41AE82C5F5D9}"/>
              </a:ext>
            </a:extLst>
          </p:cNvPr>
          <p:cNvSpPr/>
          <p:nvPr/>
        </p:nvSpPr>
        <p:spPr>
          <a:xfrm>
            <a:off x="6609375" y="4976441"/>
            <a:ext cx="1754842" cy="58782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dirty="0">
                <a:solidFill>
                  <a:srgbClr val="FFFF00"/>
                </a:solidFill>
              </a:rPr>
              <a:t>Repository</a:t>
            </a:r>
          </a:p>
        </p:txBody>
      </p:sp>
      <p:sp>
        <p:nvSpPr>
          <p:cNvPr id="25" name="Afrundet rektangel 10">
            <a:extLst>
              <a:ext uri="{FF2B5EF4-FFF2-40B4-BE49-F238E27FC236}">
                <a16:creationId xmlns:a16="http://schemas.microsoft.com/office/drawing/2014/main" id="{C773D479-604A-4DD9-9EEB-965FEB98D485}"/>
              </a:ext>
            </a:extLst>
          </p:cNvPr>
          <p:cNvSpPr/>
          <p:nvPr/>
        </p:nvSpPr>
        <p:spPr>
          <a:xfrm>
            <a:off x="6561187" y="2503766"/>
            <a:ext cx="1754842" cy="58782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dirty="0">
                <a:solidFill>
                  <a:srgbClr val="FFFF00"/>
                </a:solidFill>
              </a:rPr>
              <a:t>Page</a:t>
            </a:r>
          </a:p>
        </p:txBody>
      </p:sp>
      <p:sp>
        <p:nvSpPr>
          <p:cNvPr id="26" name="Afrundet rektangel 10">
            <a:extLst>
              <a:ext uri="{FF2B5EF4-FFF2-40B4-BE49-F238E27FC236}">
                <a16:creationId xmlns:a16="http://schemas.microsoft.com/office/drawing/2014/main" id="{90111518-EF06-47E2-8ADB-88A4DE6E698D}"/>
              </a:ext>
            </a:extLst>
          </p:cNvPr>
          <p:cNvSpPr/>
          <p:nvPr/>
        </p:nvSpPr>
        <p:spPr>
          <a:xfrm>
            <a:off x="6561187" y="3766408"/>
            <a:ext cx="1754842" cy="58782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dirty="0" err="1">
                <a:solidFill>
                  <a:srgbClr val="FFFF00"/>
                </a:solidFill>
              </a:rPr>
              <a:t>PageModel</a:t>
            </a:r>
            <a:endParaRPr lang="da-DK" sz="2400" dirty="0">
              <a:solidFill>
                <a:srgbClr val="FFFF00"/>
              </a:solidFill>
            </a:endParaRPr>
          </a:p>
        </p:txBody>
      </p:sp>
      <p:cxnSp>
        <p:nvCxnSpPr>
          <p:cNvPr id="27" name="Lige pilforbindelse 26">
            <a:extLst>
              <a:ext uri="{FF2B5EF4-FFF2-40B4-BE49-F238E27FC236}">
                <a16:creationId xmlns:a16="http://schemas.microsoft.com/office/drawing/2014/main" id="{A45F8ED3-C379-479B-A421-2FF2291C6140}"/>
              </a:ext>
            </a:extLst>
          </p:cNvPr>
          <p:cNvCxnSpPr>
            <a:cxnSpLocks/>
            <a:stCxn id="26" idx="0"/>
            <a:endCxn id="25" idx="2"/>
          </p:cNvCxnSpPr>
          <p:nvPr/>
        </p:nvCxnSpPr>
        <p:spPr>
          <a:xfrm flipV="1">
            <a:off x="7438608" y="3091593"/>
            <a:ext cx="0" cy="674815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Lige pilforbindelse 27">
            <a:extLst>
              <a:ext uri="{FF2B5EF4-FFF2-40B4-BE49-F238E27FC236}">
                <a16:creationId xmlns:a16="http://schemas.microsoft.com/office/drawing/2014/main" id="{40E7F1A6-D007-48BC-8E77-B975494EA63C}"/>
              </a:ext>
            </a:extLst>
          </p:cNvPr>
          <p:cNvCxnSpPr>
            <a:cxnSpLocks/>
          </p:cNvCxnSpPr>
          <p:nvPr/>
        </p:nvCxnSpPr>
        <p:spPr>
          <a:xfrm flipV="1">
            <a:off x="7438608" y="4347355"/>
            <a:ext cx="0" cy="674815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40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6074" y="785005"/>
            <a:ext cx="9144000" cy="3752490"/>
          </a:xfrm>
        </p:spPr>
        <p:txBody>
          <a:bodyPr>
            <a:normAutofit/>
          </a:bodyPr>
          <a:lstStyle/>
          <a:p>
            <a:r>
              <a:rPr lang="da-DK" sz="9600" b="1"/>
              <a:t>What is a </a:t>
            </a:r>
            <a:r>
              <a:rPr lang="da-DK" sz="9600" b="1">
                <a:solidFill>
                  <a:srgbClr val="FF0000"/>
                </a:solidFill>
              </a:rPr>
              <a:t>Database</a:t>
            </a:r>
            <a:r>
              <a:rPr lang="da-DK" sz="9600" b="1"/>
              <a:t>?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662284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What is a </a:t>
            </a:r>
            <a:r>
              <a:rPr lang="da-DK" b="1">
                <a:solidFill>
                  <a:srgbClr val="FF0000"/>
                </a:solidFill>
              </a:rPr>
              <a:t>Database</a:t>
            </a:r>
            <a:r>
              <a:rPr lang="da-DK" b="1"/>
              <a:t>?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4088732" cy="4351338"/>
          </a:xfrm>
        </p:spPr>
        <p:txBody>
          <a:bodyPr/>
          <a:lstStyle/>
          <a:p>
            <a:pPr lvl="0"/>
            <a:r>
              <a:rPr lang="da-DK" sz="3200"/>
              <a:t>A collection of </a:t>
            </a:r>
            <a:r>
              <a:rPr lang="da-DK" sz="3200" b="1"/>
              <a:t>data</a:t>
            </a:r>
          </a:p>
          <a:p>
            <a:pPr lvl="0"/>
            <a:r>
              <a:rPr lang="da-DK" sz="3200"/>
              <a:t>Data is </a:t>
            </a:r>
            <a:r>
              <a:rPr lang="da-DK" sz="3200" b="1"/>
              <a:t>related</a:t>
            </a:r>
            <a:r>
              <a:rPr lang="da-DK" sz="3200"/>
              <a:t>, i.e. some data elements are directly related to other data elements </a:t>
            </a:r>
          </a:p>
        </p:txBody>
      </p:sp>
    </p:spTree>
    <p:extLst>
      <p:ext uri="{BB962C8B-B14F-4D97-AF65-F5344CB8AC3E}">
        <p14:creationId xmlns:p14="http://schemas.microsoft.com/office/powerpoint/2010/main" val="2277245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What is a </a:t>
            </a:r>
            <a:r>
              <a:rPr lang="da-DK" b="1">
                <a:solidFill>
                  <a:srgbClr val="FF0000"/>
                </a:solidFill>
              </a:rPr>
              <a:t>Database</a:t>
            </a:r>
            <a:r>
              <a:rPr lang="da-DK" b="1"/>
              <a:t>?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4088732" cy="4351338"/>
          </a:xfrm>
        </p:spPr>
        <p:txBody>
          <a:bodyPr/>
          <a:lstStyle/>
          <a:p>
            <a:pPr lvl="0"/>
            <a:r>
              <a:rPr lang="da-DK" sz="3200"/>
              <a:t>A collection of </a:t>
            </a:r>
            <a:r>
              <a:rPr lang="da-DK" sz="3200" b="1"/>
              <a:t>data</a:t>
            </a:r>
          </a:p>
          <a:p>
            <a:pPr lvl="0"/>
            <a:r>
              <a:rPr lang="da-DK" sz="3200"/>
              <a:t>Data is </a:t>
            </a:r>
            <a:r>
              <a:rPr lang="da-DK" sz="3200" b="1"/>
              <a:t>related</a:t>
            </a:r>
            <a:r>
              <a:rPr lang="da-DK" sz="3200"/>
              <a:t>, i.e. some data elements are directly related to other data elements </a:t>
            </a:r>
          </a:p>
        </p:txBody>
      </p:sp>
      <p:graphicFrame>
        <p:nvGraphicFramePr>
          <p:cNvPr id="4" name="Tabel 3"/>
          <p:cNvGraphicFramePr>
            <a:graphicFrameLocks noGrp="1"/>
          </p:cNvGraphicFramePr>
          <p:nvPr/>
        </p:nvGraphicFramePr>
        <p:xfrm>
          <a:off x="5546559" y="1640205"/>
          <a:ext cx="580724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Jonas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Solvej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23411244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17-09-1993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/>
        </p:nvGraphicFramePr>
        <p:xfrm>
          <a:off x="6096000" y="3815874"/>
          <a:ext cx="580724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Algade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43092174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02-03-1995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/>
        </p:nvGraphicFramePr>
        <p:xfrm>
          <a:off x="5670885" y="4485632"/>
          <a:ext cx="580724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Allan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Egevej 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42775426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30-12-1990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7" name="Tabel 6"/>
          <p:cNvGraphicFramePr>
            <a:graphicFrameLocks noGrp="1"/>
          </p:cNvGraphicFramePr>
          <p:nvPr/>
        </p:nvGraphicFramePr>
        <p:xfrm>
          <a:off x="5791200" y="2594928"/>
          <a:ext cx="400852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436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281899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353553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028701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Søborg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Svinget</a:t>
                      </a:r>
                      <a:r>
                        <a:rPr lang="da-DK" sz="1800" baseline="0"/>
                        <a:t> 33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2860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8" name="Tabel 7"/>
          <p:cNvGraphicFramePr>
            <a:graphicFrameLocks noGrp="1"/>
          </p:cNvGraphicFramePr>
          <p:nvPr/>
        </p:nvGraphicFramePr>
        <p:xfrm>
          <a:off x="7134726" y="3160069"/>
          <a:ext cx="400852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436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281899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353553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028701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Valby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Stien 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9" name="Tabel 8"/>
          <p:cNvGraphicFramePr>
            <a:graphicFrameLocks noGrp="1"/>
          </p:cNvGraphicFramePr>
          <p:nvPr/>
        </p:nvGraphicFramePr>
        <p:xfrm>
          <a:off x="6238373" y="5198444"/>
          <a:ext cx="169300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23411244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10" name="Tabel 9"/>
          <p:cNvGraphicFramePr>
            <a:graphicFrameLocks noGrp="1"/>
          </p:cNvGraphicFramePr>
          <p:nvPr/>
        </p:nvGraphicFramePr>
        <p:xfrm>
          <a:off x="10018295" y="2197021"/>
          <a:ext cx="169300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42775426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11" name="Tabel 10"/>
          <p:cNvGraphicFramePr>
            <a:graphicFrameLocks noGrp="1"/>
          </p:cNvGraphicFramePr>
          <p:nvPr/>
        </p:nvGraphicFramePr>
        <p:xfrm>
          <a:off x="7445982" y="973261"/>
          <a:ext cx="169300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43092174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7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What is a </a:t>
            </a:r>
            <a:r>
              <a:rPr lang="da-DK" b="1">
                <a:solidFill>
                  <a:srgbClr val="FF0000"/>
                </a:solidFill>
              </a:rPr>
              <a:t>Database</a:t>
            </a:r>
            <a:r>
              <a:rPr lang="da-DK" b="1"/>
              <a:t>?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4521868" cy="4351338"/>
          </a:xfrm>
        </p:spPr>
        <p:txBody>
          <a:bodyPr/>
          <a:lstStyle/>
          <a:p>
            <a:pPr lvl="0"/>
            <a:r>
              <a:rPr lang="da-DK" sz="3200"/>
              <a:t>Desirable properties</a:t>
            </a:r>
            <a:endParaRPr lang="da-DK" sz="3200" b="1"/>
          </a:p>
          <a:p>
            <a:pPr lvl="1"/>
            <a:r>
              <a:rPr lang="da-DK" sz="2800"/>
              <a:t>Can be used by many users at the same time</a:t>
            </a:r>
          </a:p>
          <a:p>
            <a:pPr lvl="1"/>
            <a:r>
              <a:rPr lang="da-DK" sz="2800"/>
              <a:t>Minimal data duplication</a:t>
            </a:r>
          </a:p>
          <a:p>
            <a:pPr lvl="1"/>
            <a:r>
              <a:rPr lang="da-DK" sz="2800"/>
              <a:t>Self-describing</a:t>
            </a:r>
          </a:p>
          <a:p>
            <a:pPr lvl="1"/>
            <a:r>
              <a:rPr lang="da-DK" sz="2800"/>
              <a:t>Well-defined relations</a:t>
            </a:r>
          </a:p>
          <a:p>
            <a:pPr lvl="1"/>
            <a:r>
              <a:rPr lang="da-DK" sz="2800"/>
              <a:t>Reflects real-world data and relations</a:t>
            </a:r>
          </a:p>
        </p:txBody>
      </p:sp>
      <p:graphicFrame>
        <p:nvGraphicFramePr>
          <p:cNvPr id="4" name="Tabel 3"/>
          <p:cNvGraphicFramePr>
            <a:graphicFrameLocks noGrp="1"/>
          </p:cNvGraphicFramePr>
          <p:nvPr/>
        </p:nvGraphicFramePr>
        <p:xfrm>
          <a:off x="5546559" y="1640205"/>
          <a:ext cx="580724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Jonas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Solvej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23411244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17-09-1993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/>
        </p:nvGraphicFramePr>
        <p:xfrm>
          <a:off x="6096000" y="3815874"/>
          <a:ext cx="580724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Algade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43092174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02-03-1995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/>
        </p:nvGraphicFramePr>
        <p:xfrm>
          <a:off x="5670885" y="4485632"/>
          <a:ext cx="580724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Allan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Egevej 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42775426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30-12-1990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7" name="Tabel 6"/>
          <p:cNvGraphicFramePr>
            <a:graphicFrameLocks noGrp="1"/>
          </p:cNvGraphicFramePr>
          <p:nvPr/>
        </p:nvGraphicFramePr>
        <p:xfrm>
          <a:off x="5791200" y="2594928"/>
          <a:ext cx="400852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436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281899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353553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028701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Søborg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Svinget</a:t>
                      </a:r>
                      <a:r>
                        <a:rPr lang="da-DK" sz="1800" baseline="0"/>
                        <a:t> 33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2860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8" name="Tabel 7"/>
          <p:cNvGraphicFramePr>
            <a:graphicFrameLocks noGrp="1"/>
          </p:cNvGraphicFramePr>
          <p:nvPr/>
        </p:nvGraphicFramePr>
        <p:xfrm>
          <a:off x="7134726" y="3160069"/>
          <a:ext cx="400852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436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281899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353553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028701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Valby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Stien 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9" name="Tabel 8"/>
          <p:cNvGraphicFramePr>
            <a:graphicFrameLocks noGrp="1"/>
          </p:cNvGraphicFramePr>
          <p:nvPr/>
        </p:nvGraphicFramePr>
        <p:xfrm>
          <a:off x="6238373" y="5198444"/>
          <a:ext cx="169300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23411244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10" name="Tabel 9"/>
          <p:cNvGraphicFramePr>
            <a:graphicFrameLocks noGrp="1"/>
          </p:cNvGraphicFramePr>
          <p:nvPr/>
        </p:nvGraphicFramePr>
        <p:xfrm>
          <a:off x="10018295" y="2197021"/>
          <a:ext cx="169300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42775426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11" name="Tabel 10"/>
          <p:cNvGraphicFramePr>
            <a:graphicFrameLocks noGrp="1"/>
          </p:cNvGraphicFramePr>
          <p:nvPr/>
        </p:nvGraphicFramePr>
        <p:xfrm>
          <a:off x="7445982" y="973261"/>
          <a:ext cx="169300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43092174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6541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6074" y="785005"/>
            <a:ext cx="9144000" cy="3329795"/>
          </a:xfrm>
        </p:spPr>
        <p:txBody>
          <a:bodyPr>
            <a:normAutofit/>
          </a:bodyPr>
          <a:lstStyle/>
          <a:p>
            <a:r>
              <a:rPr lang="da-DK" sz="9600" b="1">
                <a:solidFill>
                  <a:srgbClr val="FF0000"/>
                </a:solidFill>
              </a:rPr>
              <a:t>Database</a:t>
            </a:r>
            <a:r>
              <a:rPr lang="da-DK" sz="9600" b="1"/>
              <a:t> = </a:t>
            </a:r>
            <a:r>
              <a:rPr lang="da-DK" sz="9600" b="1">
                <a:solidFill>
                  <a:srgbClr val="FF0000"/>
                </a:solidFill>
              </a:rPr>
              <a:t>DB</a:t>
            </a:r>
            <a:endParaRPr lang="da-DK" sz="9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155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gnetpladelager 4"/>
          <p:cNvSpPr/>
          <p:nvPr/>
        </p:nvSpPr>
        <p:spPr>
          <a:xfrm>
            <a:off x="1231275" y="1725641"/>
            <a:ext cx="3997737" cy="234513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701592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5702967"/>
            <a:ext cx="10515600" cy="47399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/>
              <a:t>By Arnold Reinhold - I took this picture with permission at the EMC Corp. booth at the Massachusetts State Science Fair held at MIT on May 5, 2006.--agr 00:02, 11 May 2006 (UTC), CC BY-SA 2.5, https://commons.wikimedia.org/w/index.php?curid=774136</a:t>
            </a:r>
            <a:endParaRPr lang="da-DK"/>
          </a:p>
        </p:txBody>
      </p:sp>
      <p:pic>
        <p:nvPicPr>
          <p:cNvPr id="1026" name="Picture 2" descr="https://upload.wikimedia.org/wikipedia/commons/3/3c/DysanRemovableDiskPack.ag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01" y="1019622"/>
            <a:ext cx="4528648" cy="3757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gnetpladelager 4"/>
          <p:cNvSpPr/>
          <p:nvPr/>
        </p:nvSpPr>
        <p:spPr>
          <a:xfrm>
            <a:off x="1231275" y="1725641"/>
            <a:ext cx="3997737" cy="234513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83937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55721" y="785005"/>
            <a:ext cx="11117179" cy="3752490"/>
          </a:xfrm>
        </p:spPr>
        <p:txBody>
          <a:bodyPr>
            <a:normAutofit/>
          </a:bodyPr>
          <a:lstStyle/>
          <a:p>
            <a:r>
              <a:rPr lang="da-DK" sz="9600" b="1"/>
              <a:t>What is a </a:t>
            </a:r>
            <a:r>
              <a:rPr lang="da-DK" sz="9600" b="1">
                <a:solidFill>
                  <a:srgbClr val="FF0000"/>
                </a:solidFill>
              </a:rPr>
              <a:t>Database Management System</a:t>
            </a:r>
            <a:r>
              <a:rPr lang="da-DK" sz="9600" b="1"/>
              <a:t>?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53605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</TotalTime>
  <Words>505</Words>
  <Application>Microsoft Office PowerPoint</Application>
  <PresentationFormat>Widescreen</PresentationFormat>
  <Paragraphs>139</Paragraphs>
  <Slides>19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Office-tema</vt:lpstr>
      <vt:lpstr>Databases  Introduction</vt:lpstr>
      <vt:lpstr>What is a Database?</vt:lpstr>
      <vt:lpstr>What is a Database?</vt:lpstr>
      <vt:lpstr>What is a Database?</vt:lpstr>
      <vt:lpstr>What is a Database?</vt:lpstr>
      <vt:lpstr>Database = DB</vt:lpstr>
      <vt:lpstr>PowerPoint-præsentation</vt:lpstr>
      <vt:lpstr>PowerPoint-præsentation</vt:lpstr>
      <vt:lpstr>What is a Database Management System?</vt:lpstr>
      <vt:lpstr>What is a Database Management System?</vt:lpstr>
      <vt:lpstr>Database Management System = DBMS</vt:lpstr>
      <vt:lpstr>Relational Database Management System = RDBMS</vt:lpstr>
      <vt:lpstr>What is a Database Application Program?</vt:lpstr>
      <vt:lpstr>What is a Database Application Program?</vt:lpstr>
      <vt:lpstr>Architecture (two-tier)</vt:lpstr>
      <vt:lpstr>Architecture (three-tier)</vt:lpstr>
      <vt:lpstr>How does this fit with Razor Pages?</vt:lpstr>
      <vt:lpstr>Architecture (three-tier Razor Pages App)</vt:lpstr>
      <vt:lpstr>Architecture (three-tier Razor Pages App)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Storgård Laursen</cp:lastModifiedBy>
  <cp:revision>94</cp:revision>
  <dcterms:created xsi:type="dcterms:W3CDTF">2017-09-05T14:00:27Z</dcterms:created>
  <dcterms:modified xsi:type="dcterms:W3CDTF">2025-08-07T07:47:40Z</dcterms:modified>
</cp:coreProperties>
</file>