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3" r:id="rId3"/>
    <p:sldId id="564" r:id="rId4"/>
    <p:sldId id="493" r:id="rId5"/>
    <p:sldId id="494" r:id="rId6"/>
    <p:sldId id="495" r:id="rId7"/>
    <p:sldId id="496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508" r:id="rId20"/>
    <p:sldId id="509" r:id="rId21"/>
    <p:sldId id="510" r:id="rId22"/>
    <p:sldId id="511" r:id="rId23"/>
    <p:sldId id="512" r:id="rId24"/>
    <p:sldId id="513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0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llemlayout 2 - Marker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yst layou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yst layout 2 - Markering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659832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Queries (on multiple tables)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6470985" cy="4351338"/>
          </a:xfrm>
        </p:spPr>
        <p:txBody>
          <a:bodyPr/>
          <a:lstStyle/>
          <a:p>
            <a:pPr lvl="0"/>
            <a:r>
              <a:rPr lang="da-DK" sz="3200"/>
              <a:t>Query will work even if Marc Duret changes nationality </a:t>
            </a:r>
            <a:r>
              <a:rPr lang="da-DK" sz="3200">
                <a:sym typeface="Wingdings" panose="05000000000000000000" pitchFamily="2" charset="2"/>
              </a:rPr>
              <a:t></a:t>
            </a:r>
          </a:p>
          <a:p>
            <a:pPr lvl="0"/>
            <a:r>
              <a:rPr lang="da-DK" sz="3200">
                <a:sym typeface="Wingdings" panose="05000000000000000000" pitchFamily="2" charset="2"/>
              </a:rPr>
              <a:t>A couple of potential problems</a:t>
            </a:r>
          </a:p>
          <a:p>
            <a:pPr lvl="1"/>
            <a:r>
              <a:rPr lang="da-DK" sz="2800">
                <a:sym typeface="Wingdings" panose="05000000000000000000" pitchFamily="2" charset="2"/>
              </a:rPr>
              <a:t>Name clashes</a:t>
            </a:r>
          </a:p>
          <a:p>
            <a:pPr lvl="1"/>
            <a:r>
              <a:rPr lang="da-DK" sz="2800">
                <a:sym typeface="Wingdings" panose="05000000000000000000" pitchFamily="2" charset="2"/>
              </a:rPr>
              <a:t>Multi-row output from subquery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07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048501" cy="4527049"/>
          </a:xfrm>
        </p:spPr>
        <p:txBody>
          <a:bodyPr/>
          <a:lstStyle/>
          <a:p>
            <a:pPr lvl="0"/>
            <a:r>
              <a:rPr lang="da-DK" sz="3200"/>
              <a:t>When defining multi-table queries, we may need to refer to tables that have columns with identical names</a:t>
            </a:r>
          </a:p>
          <a:p>
            <a:pPr lvl="0"/>
            <a:r>
              <a:rPr lang="da-DK" sz="3200"/>
              <a:t>Column names can be </a:t>
            </a:r>
            <a:r>
              <a:rPr lang="da-DK" sz="3200" u="sng"/>
              <a:t>qualified</a:t>
            </a:r>
            <a:r>
              <a:rPr lang="da-DK" sz="3200"/>
              <a:t> with the table name</a:t>
            </a:r>
          </a:p>
          <a:p>
            <a:pPr lvl="0"/>
            <a:r>
              <a:rPr lang="da-DK" sz="3200"/>
              <a:t>Can also make it easier to understand the query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9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Movie.Country =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None/>
            </a:pPr>
            <a:r>
              <a:rPr lang="da-DK" sz="3200" b="1"/>
              <a:t>		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					WHERE </a:t>
            </a:r>
            <a:r>
              <a:rPr lang="da-DK" sz="3200" b="1"/>
              <a:t>Name = ‘Marc Duret’ )</a:t>
            </a:r>
          </a:p>
        </p:txBody>
      </p:sp>
      <p:sp>
        <p:nvSpPr>
          <p:cNvPr id="6" name="Ellipse 5"/>
          <p:cNvSpPr/>
          <p:nvPr/>
        </p:nvSpPr>
        <p:spPr>
          <a:xfrm>
            <a:off x="2009274" y="2684711"/>
            <a:ext cx="2971799" cy="89033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812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932822" cy="2081357"/>
          </a:xfrm>
        </p:spPr>
        <p:txBody>
          <a:bodyPr/>
          <a:lstStyle/>
          <a:p>
            <a:pPr lvl="0"/>
            <a:r>
              <a:rPr lang="da-DK" sz="3200"/>
              <a:t>A subquery may return more than one row!</a:t>
            </a:r>
          </a:p>
          <a:p>
            <a:pPr lvl="0"/>
            <a:r>
              <a:rPr lang="da-DK" sz="3200"/>
              <a:t>We can then use a </a:t>
            </a:r>
            <a:r>
              <a:rPr lang="da-DK" sz="3200" u="sng"/>
              <a:t>set membership</a:t>
            </a:r>
            <a:r>
              <a:rPr lang="da-DK" sz="3200"/>
              <a:t> condition instead</a:t>
            </a:r>
            <a:endParaRPr lang="da-DK" sz="2800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OscarsWon &gt; 0</a:t>
            </a:r>
          </a:p>
        </p:txBody>
      </p:sp>
    </p:spTree>
    <p:extLst>
      <p:ext uri="{BB962C8B-B14F-4D97-AF65-F5344CB8AC3E}">
        <p14:creationId xmlns:p14="http://schemas.microsoft.com/office/powerpoint/2010/main" val="41083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1088657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Movie.Country </a:t>
            </a:r>
            <a:r>
              <a:rPr lang="da-DK" sz="3200" b="1">
                <a:solidFill>
                  <a:srgbClr val="0070C0"/>
                </a:solidFill>
              </a:rPr>
              <a:t>IN</a:t>
            </a:r>
            <a:r>
              <a:rPr lang="da-DK" sz="3200" b="1"/>
              <a:t>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None/>
            </a:pPr>
            <a:r>
              <a:rPr lang="da-DK" sz="3200" b="1"/>
              <a:t>		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					WHERE </a:t>
            </a:r>
            <a:r>
              <a:rPr lang="da-DK" sz="3200" b="1"/>
              <a:t>OscarsWon &gt; 0 )</a:t>
            </a:r>
          </a:p>
        </p:txBody>
      </p:sp>
    </p:spTree>
    <p:extLst>
      <p:ext uri="{BB962C8B-B14F-4D97-AF65-F5344CB8AC3E}">
        <p14:creationId xmlns:p14="http://schemas.microsoft.com/office/powerpoint/2010/main" val="35416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662111" cy="4351338"/>
          </a:xfrm>
        </p:spPr>
        <p:txBody>
          <a:bodyPr/>
          <a:lstStyle/>
          <a:p>
            <a:pPr lvl="0"/>
            <a:r>
              <a:rPr lang="da-DK" sz="3200"/>
              <a:t>Another approach to multi-table queries is to </a:t>
            </a:r>
            <a:r>
              <a:rPr lang="da-DK" sz="3200" b="1"/>
              <a:t>join</a:t>
            </a:r>
            <a:r>
              <a:rPr lang="da-DK" sz="3200"/>
              <a:t> tables</a:t>
            </a:r>
          </a:p>
          <a:p>
            <a:pPr lvl="0"/>
            <a:r>
              <a:rPr lang="da-DK" sz="3200"/>
              <a:t>Joining two (or more) tables is done by </a:t>
            </a:r>
          </a:p>
          <a:p>
            <a:pPr lvl="1"/>
            <a:r>
              <a:rPr lang="da-DK" sz="2800"/>
              <a:t>Creating a ”supertable” containing all </a:t>
            </a:r>
            <a:r>
              <a:rPr lang="da-DK" sz="2800" u="sng"/>
              <a:t>columns</a:t>
            </a:r>
            <a:r>
              <a:rPr lang="da-DK" sz="2800"/>
              <a:t> from the tables involved in the join</a:t>
            </a:r>
          </a:p>
          <a:p>
            <a:pPr lvl="1"/>
            <a:r>
              <a:rPr lang="da-DK" sz="2800"/>
              <a:t>Inserting all possible combinations of </a:t>
            </a:r>
            <a:r>
              <a:rPr lang="da-DK" sz="2800" u="sng"/>
              <a:t>rows</a:t>
            </a:r>
            <a:r>
              <a:rPr lang="da-DK" sz="2800"/>
              <a:t> from the tables involved in the join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63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3729"/>
              </p:ext>
            </p:extLst>
          </p:nvPr>
        </p:nvGraphicFramePr>
        <p:xfrm>
          <a:off x="914399" y="719669"/>
          <a:ext cx="2989848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31151"/>
              </p:ext>
            </p:extLst>
          </p:nvPr>
        </p:nvGraphicFramePr>
        <p:xfrm>
          <a:off x="1412707" y="3428780"/>
          <a:ext cx="1993232" cy="1981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9661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96616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RowB3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3717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RowB4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sp>
        <p:nvSpPr>
          <p:cNvPr id="2" name="Tekstfelt 1"/>
          <p:cNvSpPr txBox="1"/>
          <p:nvPr/>
        </p:nvSpPr>
        <p:spPr>
          <a:xfrm>
            <a:off x="1722276" y="2253086"/>
            <a:ext cx="13740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/>
              <a:t>JOIN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4884043" y="22530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/>
              <a:t>=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86492"/>
              </p:ext>
            </p:extLst>
          </p:nvPr>
        </p:nvGraphicFramePr>
        <p:xfrm>
          <a:off x="6354678" y="1122727"/>
          <a:ext cx="4762500" cy="35661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371716"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000"/>
                        <a:t>ColB2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37171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20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8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788442" cy="4351338"/>
          </a:xfrm>
        </p:spPr>
        <p:txBody>
          <a:bodyPr/>
          <a:lstStyle/>
          <a:p>
            <a:pPr lvl="0"/>
            <a:r>
              <a:rPr lang="da-DK" sz="3200"/>
              <a:t>In general: Given two tables A and B, where</a:t>
            </a:r>
          </a:p>
          <a:p>
            <a:pPr lvl="1"/>
            <a:r>
              <a:rPr lang="da-DK" sz="2800"/>
              <a:t>Table </a:t>
            </a:r>
            <a:r>
              <a:rPr lang="da-DK" sz="2800" b="1" i="1"/>
              <a:t>A</a:t>
            </a:r>
            <a:r>
              <a:rPr lang="da-DK" sz="2800"/>
              <a:t> contains </a:t>
            </a:r>
            <a:r>
              <a:rPr lang="da-DK" sz="2800" b="1" i="1"/>
              <a:t>AC</a:t>
            </a:r>
            <a:r>
              <a:rPr lang="da-DK" sz="2800"/>
              <a:t> columns and </a:t>
            </a:r>
            <a:r>
              <a:rPr lang="da-DK" sz="2800" b="1" i="1"/>
              <a:t>AR</a:t>
            </a:r>
            <a:r>
              <a:rPr lang="da-DK" sz="2800"/>
              <a:t> rows</a:t>
            </a:r>
          </a:p>
          <a:p>
            <a:pPr lvl="1"/>
            <a:r>
              <a:rPr lang="da-DK" sz="2800"/>
              <a:t>Table </a:t>
            </a:r>
            <a:r>
              <a:rPr lang="da-DK" sz="2800" b="1" i="1"/>
              <a:t>B</a:t>
            </a:r>
            <a:r>
              <a:rPr lang="da-DK" sz="2800"/>
              <a:t> contains </a:t>
            </a:r>
            <a:r>
              <a:rPr lang="da-DK" sz="2800" b="1" i="1"/>
              <a:t>BC</a:t>
            </a:r>
            <a:r>
              <a:rPr lang="da-DK" sz="2800"/>
              <a:t> columns and </a:t>
            </a:r>
            <a:r>
              <a:rPr lang="da-DK" sz="2800" b="1" i="1"/>
              <a:t>BR</a:t>
            </a:r>
            <a:r>
              <a:rPr lang="da-DK" sz="2800"/>
              <a:t> rows</a:t>
            </a:r>
          </a:p>
          <a:p>
            <a:r>
              <a:rPr lang="da-DK" sz="3200"/>
              <a:t>Joining tables </a:t>
            </a:r>
            <a:r>
              <a:rPr lang="da-DK" sz="3200" b="1" i="1"/>
              <a:t>A</a:t>
            </a:r>
            <a:r>
              <a:rPr lang="da-DK" sz="3200"/>
              <a:t> and </a:t>
            </a:r>
            <a:r>
              <a:rPr lang="da-DK" sz="3200" b="1" i="1"/>
              <a:t>B</a:t>
            </a:r>
            <a:r>
              <a:rPr lang="da-DK" sz="3200"/>
              <a:t> will then produce a ”supertable” with</a:t>
            </a:r>
          </a:p>
          <a:p>
            <a:pPr lvl="1"/>
            <a:r>
              <a:rPr lang="da-DK" sz="2800" b="1" i="1"/>
              <a:t>AC</a:t>
            </a:r>
            <a:r>
              <a:rPr lang="da-DK" sz="2800"/>
              <a:t> + </a:t>
            </a:r>
            <a:r>
              <a:rPr lang="da-DK" sz="2800" b="1" i="1"/>
              <a:t>BC</a:t>
            </a:r>
            <a:r>
              <a:rPr lang="da-DK" sz="2800"/>
              <a:t> columns</a:t>
            </a:r>
          </a:p>
          <a:p>
            <a:pPr lvl="1"/>
            <a:r>
              <a:rPr lang="da-DK" sz="2800" b="1" i="1"/>
              <a:t>AR</a:t>
            </a:r>
            <a:r>
              <a:rPr lang="da-DK" sz="2800"/>
              <a:t> x </a:t>
            </a:r>
            <a:r>
              <a:rPr lang="da-DK" sz="2800" b="1" i="1"/>
              <a:t>BR</a:t>
            </a:r>
            <a:r>
              <a:rPr lang="da-DK" sz="2800"/>
              <a:t> rows</a:t>
            </a:r>
          </a:p>
          <a:p>
            <a:pPr marL="0" lvl="0" indent="0">
              <a:buNone/>
            </a:pP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294551"/>
              </p:ext>
            </p:extLst>
          </p:nvPr>
        </p:nvGraphicFramePr>
        <p:xfrm>
          <a:off x="9667375" y="867728"/>
          <a:ext cx="1419726" cy="685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3242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73242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</a:tblGrid>
              <a:tr h="137878"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3787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76479"/>
              </p:ext>
            </p:extLst>
          </p:nvPr>
        </p:nvGraphicFramePr>
        <p:xfrm>
          <a:off x="9690934" y="2121102"/>
          <a:ext cx="1396166" cy="1143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98083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698083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01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RowB3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9682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RowB4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933007"/>
              </p:ext>
            </p:extLst>
          </p:nvPr>
        </p:nvGraphicFramePr>
        <p:xfrm>
          <a:off x="9132970" y="4058433"/>
          <a:ext cx="2488535" cy="2057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97707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539571161"/>
                    </a:ext>
                  </a:extLst>
                </a:gridCol>
                <a:gridCol w="497707">
                  <a:extLst>
                    <a:ext uri="{9D8B030D-6E8A-4147-A177-3AD203B41FA5}">
                      <a16:colId xmlns:a16="http://schemas.microsoft.com/office/drawing/2014/main" val="2185874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900"/>
                        <a:t>ColB2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00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1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100807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036554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85553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90169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RowB1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57350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RowA2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900" b="1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RowB2</a:t>
                      </a:r>
                      <a:endParaRPr kumimoji="0" lang="da-DK" sz="900" b="0" i="0" u="none" strike="noStrike" cap="none" normalizeH="0" baseline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a-DK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37601"/>
                  </a:ext>
                </a:extLst>
              </a:tr>
            </a:tbl>
          </a:graphicData>
        </a:graphic>
      </p:graphicFrame>
      <p:sp>
        <p:nvSpPr>
          <p:cNvPr id="7" name="Tekstfelt 6"/>
          <p:cNvSpPr txBox="1"/>
          <p:nvPr/>
        </p:nvSpPr>
        <p:spPr>
          <a:xfrm>
            <a:off x="10062086" y="164095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JOIN</a:t>
            </a:r>
          </a:p>
        </p:txBody>
      </p:sp>
      <p:sp>
        <p:nvSpPr>
          <p:cNvPr id="8" name="Tekstfelt 7"/>
          <p:cNvSpPr txBox="1"/>
          <p:nvPr/>
        </p:nvSpPr>
        <p:spPr>
          <a:xfrm rot="5400000">
            <a:off x="10227195" y="34766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62331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6176211" cy="1898149"/>
          </a:xfrm>
        </p:spPr>
        <p:txBody>
          <a:bodyPr/>
          <a:lstStyle/>
          <a:p>
            <a:pPr lvl="0"/>
            <a:r>
              <a:rPr lang="da-DK" sz="3200"/>
              <a:t>The syntax for joining tables is in itself quite simple…</a:t>
            </a:r>
          </a:p>
          <a:p>
            <a:pPr lvl="0"/>
            <a:r>
              <a:rPr lang="da-DK" sz="3200"/>
              <a:t>…but is it </a:t>
            </a:r>
            <a:r>
              <a:rPr lang="da-DK" sz="3200" u="sng"/>
              <a:t>useful</a:t>
            </a:r>
            <a:r>
              <a:rPr lang="da-DK" sz="3200"/>
              <a:t>?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200" y="4047935"/>
            <a:ext cx="4886280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Movie, Actor</a:t>
            </a:r>
          </a:p>
        </p:txBody>
      </p:sp>
    </p:spTree>
    <p:extLst>
      <p:ext uri="{BB962C8B-B14F-4D97-AF65-F5344CB8AC3E}">
        <p14:creationId xmlns:p14="http://schemas.microsoft.com/office/powerpoint/2010/main" val="11243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We usually need to require that certain column values from the tables are equal</a:t>
            </a:r>
          </a:p>
          <a:p>
            <a:pPr lvl="0"/>
            <a:r>
              <a:rPr lang="da-DK" sz="3200"/>
              <a:t>This is often columns that act as primary/foreign keys</a:t>
            </a:r>
          </a:p>
          <a:p>
            <a:pPr lvl="0"/>
            <a:r>
              <a:rPr lang="da-DK" sz="3200"/>
              <a:t>No such columns for </a:t>
            </a:r>
            <a:r>
              <a:rPr lang="da-DK" sz="3200" b="1"/>
              <a:t>Movie</a:t>
            </a:r>
            <a:r>
              <a:rPr lang="da-DK" sz="3200"/>
              <a:t> and </a:t>
            </a:r>
            <a:r>
              <a:rPr lang="da-DK" sz="3200" b="1"/>
              <a:t>Actor</a:t>
            </a:r>
            <a:r>
              <a:rPr lang="da-DK" sz="3200"/>
              <a:t> tables, since relation is expressed through rows in the </a:t>
            </a:r>
            <a:r>
              <a:rPr lang="da-DK" sz="3200" b="1"/>
              <a:t>Casting</a:t>
            </a:r>
            <a:r>
              <a:rPr lang="da-DK" sz="3200"/>
              <a:t> table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455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912813" y="1666240"/>
            <a:ext cx="2255520" cy="282448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Movie</a:t>
            </a:r>
          </a:p>
          <a:p>
            <a:r>
              <a:rPr lang="da-DK"/>
              <a:t>  Id</a:t>
            </a:r>
          </a:p>
          <a:p>
            <a:r>
              <a:rPr lang="da-DK"/>
              <a:t>  Title</a:t>
            </a:r>
          </a:p>
          <a:p>
            <a:r>
              <a:rPr lang="da-DK"/>
              <a:t>  Country</a:t>
            </a:r>
          </a:p>
          <a:p>
            <a:r>
              <a:rPr lang="da-DK"/>
              <a:t>  ProdYear</a:t>
            </a:r>
          </a:p>
          <a:p>
            <a:r>
              <a:rPr lang="da-DK"/>
              <a:t>  Genre</a:t>
            </a:r>
          </a:p>
          <a:p>
            <a:r>
              <a:rPr lang="da-DK"/>
              <a:t>  OscarsWon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751129" y="1673013"/>
            <a:ext cx="2255520" cy="282448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Actor</a:t>
            </a:r>
          </a:p>
          <a:p>
            <a:r>
              <a:rPr lang="da-DK"/>
              <a:t>  Id</a:t>
            </a:r>
          </a:p>
          <a:p>
            <a:r>
              <a:rPr lang="da-DK"/>
              <a:t>  Name</a:t>
            </a:r>
          </a:p>
          <a:p>
            <a:r>
              <a:rPr lang="da-DK"/>
              <a:t>  Country</a:t>
            </a:r>
          </a:p>
          <a:p>
            <a:r>
              <a:rPr lang="da-DK"/>
              <a:t>  BirthYear</a:t>
            </a:r>
          </a:p>
          <a:p>
            <a:r>
              <a:rPr lang="da-DK"/>
              <a:t>  Alive</a:t>
            </a:r>
          </a:p>
          <a:p>
            <a:r>
              <a:rPr lang="da-DK"/>
              <a:t>  OscarsWon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4331971" y="1666240"/>
            <a:ext cx="2255520" cy="28244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Casting</a:t>
            </a:r>
          </a:p>
          <a:p>
            <a:r>
              <a:rPr lang="da-DK"/>
              <a:t>  ActorId</a:t>
            </a:r>
          </a:p>
          <a:p>
            <a:r>
              <a:rPr lang="da-DK"/>
              <a:t>  MovieId</a:t>
            </a:r>
          </a:p>
        </p:txBody>
      </p:sp>
    </p:spTree>
    <p:extLst>
      <p:ext uri="{BB962C8B-B14F-4D97-AF65-F5344CB8AC3E}">
        <p14:creationId xmlns:p14="http://schemas.microsoft.com/office/powerpoint/2010/main" val="19839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4"/>
            <a:ext cx="7583906" cy="4208213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Example: </a:t>
            </a:r>
            <a:r>
              <a:rPr lang="da-DK" sz="3200" i="1"/>
              <a:t>For each movie, find the title of the movie, and the names of the actors in the movie</a:t>
            </a:r>
          </a:p>
          <a:p>
            <a:pPr lvl="0"/>
            <a:r>
              <a:rPr lang="da-DK" sz="3200"/>
              <a:t>This information is already in the </a:t>
            </a:r>
            <a:r>
              <a:rPr lang="da-DK" sz="3200" b="1"/>
              <a:t>Casting</a:t>
            </a:r>
            <a:r>
              <a:rPr lang="da-DK" sz="3200"/>
              <a:t> table, but only as foreign keys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648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98149"/>
          </a:xfrm>
        </p:spPr>
        <p:txBody>
          <a:bodyPr/>
          <a:lstStyle/>
          <a:p>
            <a:pPr lvl="0"/>
            <a:r>
              <a:rPr lang="da-DK" sz="3200"/>
              <a:t>First attempt; </a:t>
            </a:r>
            <a:r>
              <a:rPr lang="da-DK" sz="3200" i="1"/>
              <a:t>join all three tables unconditionally, and select all columns</a:t>
            </a:r>
          </a:p>
          <a:p>
            <a:pPr lvl="0"/>
            <a:r>
              <a:rPr lang="da-DK" sz="3200"/>
              <a:t>Will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214076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783850"/>
          </a:xfrm>
        </p:spPr>
        <p:txBody>
          <a:bodyPr/>
          <a:lstStyle/>
          <a:p>
            <a:pPr lvl="0"/>
            <a:r>
              <a:rPr lang="da-DK" sz="3200"/>
              <a:t>Second attempt; </a:t>
            </a:r>
            <a:r>
              <a:rPr lang="da-DK" sz="3200" i="1"/>
              <a:t>join all three tables unconditionally, and only select the relevant columns</a:t>
            </a:r>
          </a:p>
          <a:p>
            <a:pPr lvl="0"/>
            <a:r>
              <a:rPr lang="da-DK" sz="3200"/>
              <a:t>Will (still) produce 7 x 7 x 20 = 980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4047935"/>
            <a:ext cx="615816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Movie, Actor, Casting</a:t>
            </a:r>
          </a:p>
        </p:txBody>
      </p:sp>
    </p:spTree>
    <p:extLst>
      <p:ext uri="{BB962C8B-B14F-4D97-AF65-F5344CB8AC3E}">
        <p14:creationId xmlns:p14="http://schemas.microsoft.com/office/powerpoint/2010/main" val="4516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4"/>
            <a:ext cx="10092489" cy="1874087"/>
          </a:xfrm>
        </p:spPr>
        <p:txBody>
          <a:bodyPr/>
          <a:lstStyle/>
          <a:p>
            <a:pPr lvl="0"/>
            <a:r>
              <a:rPr lang="da-DK" sz="3200"/>
              <a:t>Third attempt; </a:t>
            </a:r>
            <a:r>
              <a:rPr lang="da-DK" sz="3200" i="1"/>
              <a:t>only select the rows where the relevant key values are equal!</a:t>
            </a:r>
          </a:p>
          <a:p>
            <a:pPr lvl="0"/>
            <a:r>
              <a:rPr lang="da-DK" sz="3200"/>
              <a:t>Will produce the correct 20 rows in the supertable</a:t>
            </a:r>
            <a:endParaRPr lang="da-DK"/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8" y="4047935"/>
            <a:ext cx="11085097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SELECT</a:t>
            </a:r>
            <a:r>
              <a:rPr lang="da-DK" b="1"/>
              <a:t>  Movie.Title, Actor.Name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b="1">
                <a:solidFill>
                  <a:srgbClr val="0070C0"/>
                </a:solidFill>
              </a:rPr>
              <a:t>FROM</a:t>
            </a:r>
            <a:r>
              <a:rPr lang="da-DK" b="1"/>
              <a:t> Movie, Actor, Casting</a:t>
            </a:r>
          </a:p>
          <a:p>
            <a:pPr marL="0" indent="0">
              <a:buNone/>
            </a:pPr>
            <a:r>
              <a:rPr lang="da-DK" b="1">
                <a:solidFill>
                  <a:srgbClr val="0070C0"/>
                </a:solidFill>
              </a:rPr>
              <a:t>WHERE</a:t>
            </a:r>
            <a:r>
              <a:rPr lang="da-DK" b="1"/>
              <a:t> (</a:t>
            </a:r>
            <a:r>
              <a:rPr lang="da-DK" b="1">
                <a:solidFill>
                  <a:srgbClr val="FF0000"/>
                </a:solidFill>
              </a:rPr>
              <a:t>Movie.Id = Casting.MovieId</a:t>
            </a:r>
            <a:r>
              <a:rPr lang="da-DK" b="1"/>
              <a:t>) </a:t>
            </a:r>
            <a:r>
              <a:rPr lang="da-DK" b="1">
                <a:solidFill>
                  <a:srgbClr val="0070C0"/>
                </a:solidFill>
              </a:rPr>
              <a:t>AND</a:t>
            </a:r>
            <a:r>
              <a:rPr lang="da-DK" b="1"/>
              <a:t> (</a:t>
            </a:r>
            <a:r>
              <a:rPr lang="da-DK" b="1">
                <a:solidFill>
                  <a:srgbClr val="FF0000"/>
                </a:solidFill>
              </a:rPr>
              <a:t>Actor.Id = Casting.ActorId</a:t>
            </a:r>
            <a:r>
              <a:rPr lang="da-DK" b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9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– joining tables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9160041" cy="4316497"/>
          </a:xfrm>
        </p:spPr>
        <p:txBody>
          <a:bodyPr>
            <a:normAutofit/>
          </a:bodyPr>
          <a:lstStyle/>
          <a:p>
            <a:pPr lvl="0"/>
            <a:r>
              <a:rPr lang="da-DK" sz="3200"/>
              <a:t>Recurring ”pattern” for retrieving data across multiple tables</a:t>
            </a:r>
          </a:p>
          <a:p>
            <a:pPr lvl="1"/>
            <a:r>
              <a:rPr lang="da-DK" sz="2800" b="1"/>
              <a:t>Relations</a:t>
            </a:r>
            <a:r>
              <a:rPr lang="da-DK" sz="2800"/>
              <a:t> between tables are represented by </a:t>
            </a:r>
            <a:r>
              <a:rPr lang="da-DK" sz="2800" b="1"/>
              <a:t>keys</a:t>
            </a:r>
            <a:r>
              <a:rPr lang="da-DK" sz="2800"/>
              <a:t> (primary/foreign), and perhaps even separate </a:t>
            </a:r>
            <a:r>
              <a:rPr lang="da-DK" sz="2800" b="1"/>
              <a:t>tables</a:t>
            </a:r>
          </a:p>
          <a:p>
            <a:pPr lvl="1"/>
            <a:r>
              <a:rPr lang="da-DK" sz="2800" b="1"/>
              <a:t>Actual data </a:t>
            </a:r>
            <a:r>
              <a:rPr lang="da-DK" sz="2800"/>
              <a:t>is contained in tables representing </a:t>
            </a:r>
            <a:r>
              <a:rPr lang="da-DK" sz="2800" b="1"/>
              <a:t>entities</a:t>
            </a:r>
          </a:p>
          <a:p>
            <a:pPr lvl="1"/>
            <a:r>
              <a:rPr lang="da-DK" sz="2800"/>
              <a:t>Obtaining </a:t>
            </a:r>
            <a:r>
              <a:rPr lang="da-DK" sz="2800" b="1"/>
              <a:t>real data about entities</a:t>
            </a:r>
            <a:r>
              <a:rPr lang="da-DK" sz="2800"/>
              <a:t> across multiple tables then requires </a:t>
            </a:r>
            <a:r>
              <a:rPr lang="da-DK" sz="2800" b="1"/>
              <a:t>joining and matching on key columns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30612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56056"/>
              </p:ext>
            </p:extLst>
          </p:nvPr>
        </p:nvGraphicFramePr>
        <p:xfrm>
          <a:off x="914398" y="473021"/>
          <a:ext cx="10293930" cy="3383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655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70958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Movie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4194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ProdYear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Genre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E.T.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Comedy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Hunger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 Boiled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Sci-Fi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709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Seven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974063"/>
              </p:ext>
            </p:extLst>
          </p:nvPr>
        </p:nvGraphicFramePr>
        <p:xfrm>
          <a:off x="884319" y="485053"/>
          <a:ext cx="1029393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9886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2448427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4269118012"/>
                    </a:ext>
                  </a:extLst>
                </a:gridCol>
                <a:gridCol w="1756611">
                  <a:extLst>
                    <a:ext uri="{9D8B030D-6E8A-4147-A177-3AD203B41FA5}">
                      <a16:colId xmlns:a16="http://schemas.microsoft.com/office/drawing/2014/main" val="1748102893"/>
                    </a:ext>
                  </a:extLst>
                </a:gridCol>
                <a:gridCol w="1341278">
                  <a:extLst>
                    <a:ext uri="{9D8B030D-6E8A-4147-A177-3AD203B41FA5}">
                      <a16:colId xmlns:a16="http://schemas.microsoft.com/office/drawing/2014/main" val="1063441231"/>
                    </a:ext>
                  </a:extLst>
                </a:gridCol>
                <a:gridCol w="1715655">
                  <a:extLst>
                    <a:ext uri="{9D8B030D-6E8A-4147-A177-3AD203B41FA5}">
                      <a16:colId xmlns:a16="http://schemas.microsoft.com/office/drawing/2014/main" val="4175138127"/>
                    </a:ext>
                  </a:extLst>
                </a:gridCol>
              </a:tblGrid>
              <a:tr h="287532">
                <a:tc gridSpan="6">
                  <a:txBody>
                    <a:bodyPr/>
                    <a:lstStyle/>
                    <a:p>
                      <a:pPr algn="l"/>
                      <a:r>
                        <a:rPr lang="da-DK" sz="2400"/>
                        <a:t>Actor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368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Country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BirthYear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Alive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OscarsWon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John Wayne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Chow-Yun Fat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Karl Stegger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Denmark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Jean Reno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Julia Roberts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Natalie Portman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Israel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2875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Marc Duret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94667"/>
              </p:ext>
            </p:extLst>
          </p:nvPr>
        </p:nvGraphicFramePr>
        <p:xfrm>
          <a:off x="914399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Casting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10507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ActorId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905201"/>
              </p:ext>
            </p:extLst>
          </p:nvPr>
        </p:nvGraphicFramePr>
        <p:xfrm>
          <a:off x="4580020" y="719668"/>
          <a:ext cx="2917660" cy="4480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58830">
                  <a:extLst>
                    <a:ext uri="{9D8B030D-6E8A-4147-A177-3AD203B41FA5}">
                      <a16:colId xmlns:a16="http://schemas.microsoft.com/office/drawing/2014/main" val="1274147566"/>
                    </a:ext>
                  </a:extLst>
                </a:gridCol>
                <a:gridCol w="1458830">
                  <a:extLst>
                    <a:ext uri="{9D8B030D-6E8A-4147-A177-3AD203B41FA5}">
                      <a16:colId xmlns:a16="http://schemas.microsoft.com/office/drawing/2014/main" val="1641628341"/>
                    </a:ext>
                  </a:extLst>
                </a:gridCol>
              </a:tblGrid>
              <a:tr h="173984">
                <a:tc gridSpan="2">
                  <a:txBody>
                    <a:bodyPr/>
                    <a:lstStyle/>
                    <a:p>
                      <a:pPr algn="l"/>
                      <a:r>
                        <a:rPr lang="da-DK" sz="2400"/>
                        <a:t>Casting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459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MovieId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1"/>
                        <a:t>ActorId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325880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97013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11225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00789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386311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3368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371673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3526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631852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102614"/>
                  </a:ext>
                </a:extLst>
              </a:tr>
              <a:tr h="173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09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9214185" cy="4351338"/>
          </a:xfrm>
        </p:spPr>
        <p:txBody>
          <a:bodyPr/>
          <a:lstStyle/>
          <a:p>
            <a:pPr lvl="0"/>
            <a:r>
              <a:rPr lang="da-DK" sz="3200"/>
              <a:t>We can easily formulate questions which</a:t>
            </a:r>
          </a:p>
          <a:p>
            <a:pPr lvl="1"/>
            <a:r>
              <a:rPr lang="da-DK" sz="2800"/>
              <a:t>Should be possible to answer with the given data</a:t>
            </a:r>
          </a:p>
          <a:p>
            <a:pPr lvl="1"/>
            <a:r>
              <a:rPr lang="da-DK" sz="2800"/>
              <a:t>Cannot be answered by a single-table query</a:t>
            </a:r>
          </a:p>
          <a:p>
            <a:pPr lvl="0"/>
            <a:r>
              <a:rPr lang="da-DK" sz="3200"/>
              <a:t>Example: </a:t>
            </a:r>
            <a:r>
              <a:rPr lang="da-DK" sz="3200" i="1"/>
              <a:t>How many movies are from the country that the actor Marc Duret is from?</a:t>
            </a:r>
            <a:endParaRPr lang="da-DK" sz="2800" i="1"/>
          </a:p>
        </p:txBody>
      </p:sp>
    </p:spTree>
    <p:extLst>
      <p:ext uri="{BB962C8B-B14F-4D97-AF65-F5344CB8AC3E}">
        <p14:creationId xmlns:p14="http://schemas.microsoft.com/office/powerpoint/2010/main" val="165048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1177636" y="4041919"/>
            <a:ext cx="6318038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Country = ‘France’</a:t>
            </a:r>
          </a:p>
        </p:txBody>
      </p:sp>
      <p:sp>
        <p:nvSpPr>
          <p:cNvPr id="6" name="Pladsholder til indhold 2"/>
          <p:cNvSpPr txBox="1">
            <a:spLocks/>
          </p:cNvSpPr>
          <p:nvPr/>
        </p:nvSpPr>
        <p:spPr>
          <a:xfrm>
            <a:off x="1177636" y="1751908"/>
            <a:ext cx="6095453" cy="198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Name = ‘Marc Duret’</a:t>
            </a:r>
          </a:p>
        </p:txBody>
      </p:sp>
      <p:sp>
        <p:nvSpPr>
          <p:cNvPr id="7" name="Afrundet rektangulær billedforklaring 6"/>
          <p:cNvSpPr/>
          <p:nvPr/>
        </p:nvSpPr>
        <p:spPr>
          <a:xfrm>
            <a:off x="7188869" y="1798626"/>
            <a:ext cx="2135606" cy="980669"/>
          </a:xfrm>
          <a:prstGeom prst="wedgeRoundRectCallout">
            <a:avLst>
              <a:gd name="adj1" fmla="val -100610"/>
              <a:gd name="adj2" fmla="val 36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Will return ‘France’</a:t>
            </a:r>
          </a:p>
        </p:txBody>
      </p:sp>
      <p:sp>
        <p:nvSpPr>
          <p:cNvPr id="8" name="Afrundet rektangulær billedforklaring 7"/>
          <p:cNvSpPr/>
          <p:nvPr/>
        </p:nvSpPr>
        <p:spPr>
          <a:xfrm>
            <a:off x="7372352" y="4916810"/>
            <a:ext cx="3542296" cy="942569"/>
          </a:xfrm>
          <a:prstGeom prst="wedgeRoundRectCallout">
            <a:avLst>
              <a:gd name="adj1" fmla="val -83706"/>
              <a:gd name="adj2" fmla="val -190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‘France’ used as input ”parameter” here</a:t>
            </a:r>
          </a:p>
        </p:txBody>
      </p:sp>
    </p:spTree>
    <p:extLst>
      <p:ext uri="{BB962C8B-B14F-4D97-AF65-F5344CB8AC3E}">
        <p14:creationId xmlns:p14="http://schemas.microsoft.com/office/powerpoint/2010/main" val="189372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62012" cy="4351338"/>
          </a:xfrm>
        </p:spPr>
        <p:txBody>
          <a:bodyPr/>
          <a:lstStyle/>
          <a:p>
            <a:pPr lvl="0"/>
            <a:r>
              <a:rPr lang="da-DK" sz="3200"/>
              <a:t>Previous solution works, but requires us to manually enter one query result into another query</a:t>
            </a:r>
          </a:p>
          <a:p>
            <a:pPr lvl="0"/>
            <a:r>
              <a:rPr lang="da-DK" sz="3200"/>
              <a:t>Better solution: formulate a single query, where the first query is a ”subquery” to the second query!</a:t>
            </a:r>
            <a:endParaRPr lang="da-DK" sz="2800"/>
          </a:p>
        </p:txBody>
      </p:sp>
      <p:pic>
        <p:nvPicPr>
          <p:cNvPr id="1026" name="Picture 2" descr="Billedresultat for buckle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737" y="1986046"/>
            <a:ext cx="2954922" cy="295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SQL Query - subquery</a:t>
            </a:r>
          </a:p>
        </p:txBody>
      </p:sp>
      <p:sp>
        <p:nvSpPr>
          <p:cNvPr id="4" name="Pladsholder til indhold 2"/>
          <p:cNvSpPr txBox="1">
            <a:spLocks/>
          </p:cNvSpPr>
          <p:nvPr/>
        </p:nvSpPr>
        <p:spPr>
          <a:xfrm>
            <a:off x="838199" y="1690687"/>
            <a:ext cx="8985585" cy="4325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</a:t>
            </a:r>
            <a:r>
              <a:rPr lang="da-DK" sz="3200" b="1">
                <a:solidFill>
                  <a:srgbClr val="0070C0"/>
                </a:solidFill>
              </a:rPr>
              <a:t>COUNT</a:t>
            </a:r>
            <a:r>
              <a:rPr lang="da-DK" sz="3200" b="1"/>
              <a:t>(*) </a:t>
            </a:r>
            <a:r>
              <a:rPr lang="da-DK" sz="3200" b="1">
                <a:solidFill>
                  <a:srgbClr val="0070C0"/>
                </a:solidFill>
              </a:rPr>
              <a:t>AS</a:t>
            </a:r>
            <a:r>
              <a:rPr lang="da-DK" sz="3200" b="1"/>
              <a:t> MovieCount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Movie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WHERE </a:t>
            </a:r>
            <a:r>
              <a:rPr lang="da-DK" sz="3200" b="1"/>
              <a:t>Country = (	</a:t>
            </a:r>
            <a:r>
              <a:rPr lang="da-DK" sz="3200" b="1">
                <a:solidFill>
                  <a:srgbClr val="0070C0"/>
                </a:solidFill>
              </a:rPr>
              <a:t>SELECT</a:t>
            </a:r>
            <a:r>
              <a:rPr lang="da-DK" sz="3200" b="1"/>
              <a:t>  Country</a:t>
            </a:r>
          </a:p>
          <a:p>
            <a:pPr marL="0" indent="0">
              <a:buNone/>
            </a:pPr>
            <a:r>
              <a:rPr lang="da-DK" sz="3200" b="1"/>
              <a:t>				</a:t>
            </a:r>
            <a:r>
              <a:rPr lang="da-DK" sz="3200" b="1">
                <a:solidFill>
                  <a:srgbClr val="0070C0"/>
                </a:solidFill>
              </a:rPr>
              <a:t>FROM</a:t>
            </a:r>
            <a:r>
              <a:rPr lang="da-DK" sz="3200" b="1"/>
              <a:t> Actor</a:t>
            </a:r>
          </a:p>
          <a:p>
            <a:pPr marL="0" indent="0">
              <a:buNone/>
            </a:pPr>
            <a:r>
              <a:rPr lang="da-DK" sz="3200" b="1">
                <a:solidFill>
                  <a:srgbClr val="0070C0"/>
                </a:solidFill>
              </a:rPr>
              <a:t>				WHERE </a:t>
            </a:r>
            <a:r>
              <a:rPr lang="da-DK" sz="3200" b="1"/>
              <a:t>Name = ‘Marc Duret’ )</a:t>
            </a:r>
          </a:p>
        </p:txBody>
      </p:sp>
      <p:sp>
        <p:nvSpPr>
          <p:cNvPr id="9" name="Afrundet rektangulær billedforklaring 8"/>
          <p:cNvSpPr/>
          <p:nvPr/>
        </p:nvSpPr>
        <p:spPr>
          <a:xfrm>
            <a:off x="1024687" y="3756985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Main query</a:t>
            </a:r>
          </a:p>
        </p:txBody>
      </p:sp>
      <p:sp>
        <p:nvSpPr>
          <p:cNvPr id="10" name="Afrundet rektangulær billedforklaring 9"/>
          <p:cNvSpPr/>
          <p:nvPr/>
        </p:nvSpPr>
        <p:spPr>
          <a:xfrm>
            <a:off x="6386761" y="5077183"/>
            <a:ext cx="2135606" cy="625737"/>
          </a:xfrm>
          <a:prstGeom prst="wedgeRoundRectCallout">
            <a:avLst>
              <a:gd name="adj1" fmla="val -32441"/>
              <a:gd name="adj2" fmla="val -1336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30052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1033</Words>
  <Application>Microsoft Office PowerPoint</Application>
  <PresentationFormat>Widescreen</PresentationFormat>
  <Paragraphs>327</Paragraphs>
  <Slides>24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Office-tema</vt:lpstr>
      <vt:lpstr>Databases  Queries (on multiple tables)</vt:lpstr>
      <vt:lpstr>PowerPoint-præsentation</vt:lpstr>
      <vt:lpstr>PowerPoint-præsentation</vt:lpstr>
      <vt:lpstr>PowerPoint-præsentation</vt:lpstr>
      <vt:lpstr>PowerPoint-præsentation</vt:lpstr>
      <vt:lpstr>SQL Query - subqueries</vt:lpstr>
      <vt:lpstr>SQL Query - subquery</vt:lpstr>
      <vt:lpstr>SQL Query - subqueries</vt:lpstr>
      <vt:lpstr>SQL Query - subquery</vt:lpstr>
      <vt:lpstr>SQL Query - subqueries</vt:lpstr>
      <vt:lpstr>SQL Query - subqueries</vt:lpstr>
      <vt:lpstr>SQL Query - subquery</vt:lpstr>
      <vt:lpstr>SQL Query - subquery</vt:lpstr>
      <vt:lpstr>SQL Query - subquery</vt:lpstr>
      <vt:lpstr>SQL Query – joining tables</vt:lpstr>
      <vt:lpstr>PowerPoint-præsentation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  <vt:lpstr>SQL Query – joining tables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166</cp:revision>
  <dcterms:created xsi:type="dcterms:W3CDTF">2017-09-05T14:00:27Z</dcterms:created>
  <dcterms:modified xsi:type="dcterms:W3CDTF">2025-08-07T07:55:30Z</dcterms:modified>
</cp:coreProperties>
</file>