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13" r:id="rId3"/>
    <p:sldId id="414" r:id="rId4"/>
    <p:sldId id="415" r:id="rId5"/>
    <p:sldId id="418" r:id="rId6"/>
    <p:sldId id="416" r:id="rId7"/>
    <p:sldId id="530" r:id="rId8"/>
    <p:sldId id="531" r:id="rId9"/>
    <p:sldId id="532" r:id="rId10"/>
    <p:sldId id="533" r:id="rId11"/>
    <p:sldId id="422" r:id="rId12"/>
    <p:sldId id="425" r:id="rId13"/>
    <p:sldId id="426" r:id="rId14"/>
    <p:sldId id="534" r:id="rId15"/>
    <p:sldId id="535" r:id="rId16"/>
    <p:sldId id="536" r:id="rId17"/>
    <p:sldId id="537" r:id="rId18"/>
    <p:sldId id="538" r:id="rId19"/>
    <p:sldId id="539" r:id="rId20"/>
    <p:sldId id="540" r:id="rId21"/>
    <p:sldId id="541" r:id="rId22"/>
    <p:sldId id="542" r:id="rId23"/>
    <p:sldId id="543" r:id="rId24"/>
    <p:sldId id="544" r:id="rId25"/>
    <p:sldId id="545" r:id="rId26"/>
    <p:sldId id="546" r:id="rId27"/>
    <p:sldId id="439" r:id="rId28"/>
    <p:sldId id="440" r:id="rId29"/>
    <p:sldId id="547" r:id="rId30"/>
    <p:sldId id="548" r:id="rId31"/>
    <p:sldId id="549" r:id="rId32"/>
    <p:sldId id="550" r:id="rId33"/>
    <p:sldId id="551" r:id="rId34"/>
    <p:sldId id="552" r:id="rId35"/>
    <p:sldId id="553" r:id="rId36"/>
    <p:sldId id="554" r:id="rId37"/>
    <p:sldId id="564" r:id="rId38"/>
    <p:sldId id="450" r:id="rId39"/>
    <p:sldId id="555" r:id="rId40"/>
    <p:sldId id="452" r:id="rId41"/>
    <p:sldId id="453" r:id="rId42"/>
    <p:sldId id="556" r:id="rId43"/>
    <p:sldId id="454" r:id="rId44"/>
    <p:sldId id="457" r:id="rId45"/>
    <p:sldId id="566" r:id="rId46"/>
    <p:sldId id="458" r:id="rId47"/>
    <p:sldId id="557" r:id="rId48"/>
    <p:sldId id="558" r:id="rId49"/>
    <p:sldId id="559" r:id="rId50"/>
    <p:sldId id="464" r:id="rId51"/>
    <p:sldId id="465" r:id="rId52"/>
    <p:sldId id="560" r:id="rId53"/>
    <p:sldId id="561" r:id="rId54"/>
    <p:sldId id="562" r:id="rId55"/>
    <p:sldId id="469" r:id="rId56"/>
    <p:sldId id="563" r:id="rId57"/>
    <p:sldId id="471" r:id="rId58"/>
    <p:sldId id="565" r:id="rId5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00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llemlayou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12C8C85-51F0-491E-9774-3900AFEF0FD7}" styleName="Lyst layout 2 - Markering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llemlayout 2 - Markerin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yst layout 2 - Markering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yst layou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Lyst layout 2 - Markering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6074" y="785005"/>
            <a:ext cx="9144000" cy="4659832"/>
          </a:xfrm>
        </p:spPr>
        <p:txBody>
          <a:bodyPr>
            <a:normAutofit/>
          </a:bodyPr>
          <a:lstStyle/>
          <a:p>
            <a:r>
              <a:rPr lang="da-DK" sz="9600" b="1"/>
              <a:t>Databases</a:t>
            </a:r>
            <a:br>
              <a:rPr lang="da-DK" sz="9600" b="1"/>
            </a:br>
            <a:br>
              <a:rPr lang="da-DK" sz="9600"/>
            </a:br>
            <a:r>
              <a:rPr lang="da-DK"/>
              <a:t>Queries (on single table)</a:t>
            </a: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15600" cy="2664994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da-DK" sz="4800" b="1">
                <a:solidFill>
                  <a:srgbClr val="0070C0"/>
                </a:solidFill>
              </a:rPr>
              <a:t>SELECT</a:t>
            </a:r>
            <a:r>
              <a:rPr lang="da-DK" sz="4800" b="1"/>
              <a:t> Title, ProdYear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800" b="1">
                <a:solidFill>
                  <a:srgbClr val="0070C0"/>
                </a:solidFill>
              </a:rPr>
              <a:t>FROM</a:t>
            </a:r>
            <a:r>
              <a:rPr lang="da-DK" sz="4800" b="1"/>
              <a:t> Movie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396989"/>
              </p:ext>
            </p:extLst>
          </p:nvPr>
        </p:nvGraphicFramePr>
        <p:xfrm>
          <a:off x="914398" y="473021"/>
          <a:ext cx="343131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270958">
                <a:tc gridSpan="2">
                  <a:txBody>
                    <a:bodyPr/>
                    <a:lstStyle/>
                    <a:p>
                      <a:pPr algn="l"/>
                      <a:r>
                        <a:rPr lang="da-DK" sz="2400"/>
                        <a:t>QueryResult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ProdYear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08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Query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sz="4800" b="1">
                <a:solidFill>
                  <a:srgbClr val="0070C0"/>
                </a:solidFill>
              </a:rPr>
              <a:t>SELECT</a:t>
            </a:r>
            <a:r>
              <a:rPr lang="da-DK" sz="4800" b="1"/>
              <a:t> [column list]</a:t>
            </a:r>
          </a:p>
          <a:p>
            <a:pPr marL="0" indent="0">
              <a:buNone/>
            </a:pPr>
            <a:r>
              <a:rPr lang="da-DK" sz="4800" b="1">
                <a:solidFill>
                  <a:srgbClr val="0070C0"/>
                </a:solidFill>
              </a:rPr>
              <a:t>FROM</a:t>
            </a:r>
            <a:r>
              <a:rPr lang="da-DK" sz="4800" b="1"/>
              <a:t> [table name]</a:t>
            </a:r>
          </a:p>
          <a:p>
            <a:pPr marL="0" indent="0">
              <a:buNone/>
            </a:pPr>
            <a:r>
              <a:rPr lang="da-DK" sz="4800" b="1">
                <a:solidFill>
                  <a:srgbClr val="0070C0"/>
                </a:solidFill>
              </a:rPr>
              <a:t>WHERE</a:t>
            </a:r>
            <a:r>
              <a:rPr lang="da-DK" sz="4800" b="1"/>
              <a:t> [condition]</a:t>
            </a:r>
          </a:p>
        </p:txBody>
      </p:sp>
      <p:sp>
        <p:nvSpPr>
          <p:cNvPr id="4" name="Afrundet rektangulær billedforklaring 3"/>
          <p:cNvSpPr/>
          <p:nvPr/>
        </p:nvSpPr>
        <p:spPr>
          <a:xfrm>
            <a:off x="7017172" y="535093"/>
            <a:ext cx="3346027" cy="1354667"/>
          </a:xfrm>
          <a:prstGeom prst="wedgeRoundRectCallout">
            <a:avLst>
              <a:gd name="adj1" fmla="val -77716"/>
              <a:gd name="adj2" fmla="val 660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/>
              <a:t>Which </a:t>
            </a:r>
            <a:r>
              <a:rPr lang="da-DK" sz="3200" b="1"/>
              <a:t>columns</a:t>
            </a:r>
            <a:r>
              <a:rPr lang="da-DK" sz="3200"/>
              <a:t> do I want…</a:t>
            </a:r>
          </a:p>
        </p:txBody>
      </p:sp>
      <p:sp>
        <p:nvSpPr>
          <p:cNvPr id="5" name="Afrundet rektangulær billedforklaring 4"/>
          <p:cNvSpPr/>
          <p:nvPr/>
        </p:nvSpPr>
        <p:spPr>
          <a:xfrm>
            <a:off x="7521206" y="2140838"/>
            <a:ext cx="3346027" cy="1354667"/>
          </a:xfrm>
          <a:prstGeom prst="wedgeRoundRectCallout">
            <a:avLst>
              <a:gd name="adj1" fmla="val -92054"/>
              <a:gd name="adj2" fmla="val 87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/>
              <a:t>…from this </a:t>
            </a:r>
            <a:r>
              <a:rPr lang="da-DK" sz="3200" b="1"/>
              <a:t>table</a:t>
            </a:r>
            <a:r>
              <a:rPr lang="da-DK" sz="3200"/>
              <a:t>…</a:t>
            </a:r>
          </a:p>
        </p:txBody>
      </p:sp>
      <p:sp>
        <p:nvSpPr>
          <p:cNvPr id="6" name="Afrundet rektangulær billedforklaring 5"/>
          <p:cNvSpPr/>
          <p:nvPr/>
        </p:nvSpPr>
        <p:spPr>
          <a:xfrm>
            <a:off x="7432974" y="3875391"/>
            <a:ext cx="3346027" cy="1354667"/>
          </a:xfrm>
          <a:prstGeom prst="wedgeRoundRectCallout">
            <a:avLst>
              <a:gd name="adj1" fmla="val -99246"/>
              <a:gd name="adj2" fmla="val -512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/>
              <a:t>…that fulfill this </a:t>
            </a:r>
            <a:r>
              <a:rPr lang="da-DK" sz="3200" b="1"/>
              <a:t>condition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88281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Query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8807027" cy="4351338"/>
          </a:xfrm>
        </p:spPr>
        <p:txBody>
          <a:bodyPr/>
          <a:lstStyle/>
          <a:p>
            <a:pPr lvl="0"/>
            <a:r>
              <a:rPr lang="da-DK" sz="3200"/>
              <a:t>The condition is a </a:t>
            </a:r>
            <a:r>
              <a:rPr lang="da-DK" sz="3200" b="1"/>
              <a:t>logical condition</a:t>
            </a:r>
            <a:r>
              <a:rPr lang="da-DK" sz="3200"/>
              <a:t>, which can be either </a:t>
            </a:r>
            <a:r>
              <a:rPr lang="da-DK" sz="3200" b="1"/>
              <a:t>true</a:t>
            </a:r>
            <a:r>
              <a:rPr lang="da-DK" sz="3200"/>
              <a:t> or </a:t>
            </a:r>
            <a:r>
              <a:rPr lang="da-DK" sz="3200" b="1"/>
              <a:t>false</a:t>
            </a:r>
          </a:p>
          <a:p>
            <a:pPr lvl="0"/>
            <a:r>
              <a:rPr lang="da-DK" sz="3200"/>
              <a:t>Is a condition relating to the </a:t>
            </a:r>
            <a:r>
              <a:rPr lang="da-DK" sz="3200" u="sng"/>
              <a:t>rows</a:t>
            </a:r>
            <a:r>
              <a:rPr lang="da-DK" sz="3200"/>
              <a:t> in the tables</a:t>
            </a:r>
          </a:p>
          <a:p>
            <a:pPr lvl="0"/>
            <a:r>
              <a:rPr lang="da-DK" sz="3200"/>
              <a:t>Condition is expressed as constraints on the </a:t>
            </a:r>
            <a:r>
              <a:rPr lang="da-DK" sz="3200" u="sng"/>
              <a:t>columns</a:t>
            </a:r>
            <a:r>
              <a:rPr lang="da-DK" sz="3200"/>
              <a:t> of the table</a:t>
            </a:r>
          </a:p>
          <a:p>
            <a:pPr lvl="0"/>
            <a:r>
              <a:rPr lang="da-DK" sz="3200"/>
              <a:t>Will ”filter out” some of the rows in the table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421151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Query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10176712" cy="4351338"/>
          </a:xfrm>
        </p:spPr>
        <p:txBody>
          <a:bodyPr/>
          <a:lstStyle/>
          <a:p>
            <a:pPr lvl="0"/>
            <a:r>
              <a:rPr lang="da-DK" sz="3200"/>
              <a:t>Types of conditions</a:t>
            </a:r>
          </a:p>
          <a:p>
            <a:pPr lvl="1"/>
            <a:r>
              <a:rPr lang="da-DK" sz="2800" b="1"/>
              <a:t>Comparison</a:t>
            </a:r>
            <a:r>
              <a:rPr lang="da-DK" sz="2800"/>
              <a:t> (&lt;, &gt;, =). </a:t>
            </a:r>
            <a:r>
              <a:rPr lang="da-DK" sz="2800">
                <a:solidFill>
                  <a:srgbClr val="FF0000"/>
                </a:solidFill>
              </a:rPr>
              <a:t>NB</a:t>
            </a:r>
            <a:r>
              <a:rPr lang="da-DK" sz="2800"/>
              <a:t>: Here we </a:t>
            </a:r>
            <a:r>
              <a:rPr lang="da-DK" sz="2800" u="sng"/>
              <a:t>do</a:t>
            </a:r>
            <a:r>
              <a:rPr lang="da-DK" sz="2800"/>
              <a:t> use single-equal (=)</a:t>
            </a:r>
          </a:p>
          <a:p>
            <a:pPr lvl="1"/>
            <a:r>
              <a:rPr lang="da-DK" sz="2800" b="1"/>
              <a:t>Range</a:t>
            </a:r>
            <a:r>
              <a:rPr lang="da-DK" sz="2800"/>
              <a:t> (&lt; </a:t>
            </a:r>
            <a:r>
              <a:rPr lang="da-DK" sz="2800" b="1">
                <a:solidFill>
                  <a:srgbClr val="0070C0"/>
                </a:solidFill>
              </a:rPr>
              <a:t>AND</a:t>
            </a:r>
            <a:r>
              <a:rPr lang="da-DK" sz="2800"/>
              <a:t> &gt;, </a:t>
            </a:r>
            <a:r>
              <a:rPr lang="da-DK" sz="2800" b="1">
                <a:solidFill>
                  <a:srgbClr val="0070C0"/>
                </a:solidFill>
              </a:rPr>
              <a:t>BETWEEN</a:t>
            </a:r>
            <a:r>
              <a:rPr lang="da-DK" sz="2800"/>
              <a:t>)</a:t>
            </a:r>
          </a:p>
          <a:p>
            <a:pPr lvl="1"/>
            <a:r>
              <a:rPr lang="da-DK" sz="2800" b="1"/>
              <a:t>Set membership </a:t>
            </a:r>
            <a:r>
              <a:rPr lang="da-DK" sz="2800"/>
              <a:t>(</a:t>
            </a:r>
            <a:r>
              <a:rPr lang="da-DK" sz="2800" b="1">
                <a:solidFill>
                  <a:srgbClr val="0070C0"/>
                </a:solidFill>
              </a:rPr>
              <a:t>IN</a:t>
            </a:r>
            <a:r>
              <a:rPr lang="da-DK" sz="2800"/>
              <a:t>)</a:t>
            </a:r>
          </a:p>
          <a:p>
            <a:pPr lvl="1"/>
            <a:r>
              <a:rPr lang="da-DK" sz="2800" b="1"/>
              <a:t>Pattern matching </a:t>
            </a:r>
            <a:r>
              <a:rPr lang="da-DK" sz="2800"/>
              <a:t>(</a:t>
            </a:r>
            <a:r>
              <a:rPr lang="da-DK" sz="2800" b="1">
                <a:solidFill>
                  <a:srgbClr val="0070C0"/>
                </a:solidFill>
              </a:rPr>
              <a:t>LIKE</a:t>
            </a:r>
            <a:r>
              <a:rPr lang="da-DK" sz="2800"/>
              <a:t>), for strings</a:t>
            </a:r>
          </a:p>
          <a:p>
            <a:pPr lvl="1"/>
            <a:r>
              <a:rPr lang="da-DK" sz="2800" b="1"/>
              <a:t>Null check </a:t>
            </a:r>
            <a:r>
              <a:rPr lang="da-DK" sz="2800"/>
              <a:t>(</a:t>
            </a:r>
            <a:r>
              <a:rPr lang="da-DK" sz="2800" b="1">
                <a:solidFill>
                  <a:srgbClr val="0070C0"/>
                </a:solidFill>
              </a:rPr>
              <a:t>IS NULL</a:t>
            </a:r>
            <a:r>
              <a:rPr lang="da-DK" sz="2800"/>
              <a:t>)</a:t>
            </a:r>
          </a:p>
          <a:p>
            <a:r>
              <a:rPr lang="da-DK" sz="3200"/>
              <a:t>Can prefix many of these with </a:t>
            </a:r>
            <a:r>
              <a:rPr lang="da-DK" sz="3200" b="1">
                <a:solidFill>
                  <a:srgbClr val="0070C0"/>
                </a:solidFill>
              </a:rPr>
              <a:t>NOT</a:t>
            </a:r>
            <a:endParaRPr lang="da-DK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86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753325"/>
              </p:ext>
            </p:extLst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/>
                        <a:t>Movie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ProdYear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Genre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OscarsWon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87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15600" cy="2664994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da-DK" sz="4800" b="1">
                <a:solidFill>
                  <a:srgbClr val="0070C0"/>
                </a:solidFill>
              </a:rPr>
              <a:t>SELECT</a:t>
            </a:r>
            <a:r>
              <a:rPr lang="da-DK" sz="4800" b="1"/>
              <a:t> *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800" b="1">
                <a:solidFill>
                  <a:srgbClr val="0070C0"/>
                </a:solidFill>
              </a:rPr>
              <a:t>FROM</a:t>
            </a:r>
            <a:r>
              <a:rPr lang="da-DK" sz="4800" b="1"/>
              <a:t> Movie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800" b="1">
                <a:solidFill>
                  <a:srgbClr val="0070C0"/>
                </a:solidFill>
              </a:rPr>
              <a:t>WHERE</a:t>
            </a:r>
            <a:r>
              <a:rPr lang="da-DK" sz="4800" b="1"/>
              <a:t> ProdYear &lt; 1990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554212"/>
              </p:ext>
            </p:extLst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/>
                        <a:t>Movie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ProdYear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Genre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OscarsWon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7" name="Bølget fane 6"/>
          <p:cNvSpPr/>
          <p:nvPr/>
        </p:nvSpPr>
        <p:spPr>
          <a:xfrm>
            <a:off x="9276347" y="4602077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/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229702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15600" cy="2328110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da-DK" sz="4800" b="1">
                <a:solidFill>
                  <a:srgbClr val="0070C0"/>
                </a:solidFill>
              </a:rPr>
              <a:t>SELECT</a:t>
            </a:r>
            <a:r>
              <a:rPr lang="da-DK" sz="4800" b="1"/>
              <a:t> *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800" b="1">
                <a:solidFill>
                  <a:srgbClr val="0070C0"/>
                </a:solidFill>
              </a:rPr>
              <a:t>FROM</a:t>
            </a:r>
            <a:r>
              <a:rPr lang="da-DK" sz="4800" b="1"/>
              <a:t> Movie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800" b="1">
                <a:solidFill>
                  <a:srgbClr val="0070C0"/>
                </a:solidFill>
              </a:rPr>
              <a:t>WHERE</a:t>
            </a:r>
            <a:r>
              <a:rPr lang="da-DK" sz="4800" b="1"/>
              <a:t> ProdYear &lt; 1990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293672"/>
              </p:ext>
            </p:extLst>
          </p:nvPr>
        </p:nvGraphicFramePr>
        <p:xfrm>
          <a:off x="914398" y="473021"/>
          <a:ext cx="10293930" cy="19202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/>
                        <a:t>QueryResult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ProdYear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Genre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OscarsWon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</a:tbl>
          </a:graphicData>
        </a:graphic>
      </p:graphicFrame>
      <p:sp>
        <p:nvSpPr>
          <p:cNvPr id="4" name="Bølget fane 3"/>
          <p:cNvSpPr/>
          <p:nvPr/>
        </p:nvSpPr>
        <p:spPr>
          <a:xfrm>
            <a:off x="9276347" y="4602077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/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33403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221591"/>
              </p:ext>
            </p:extLst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/>
                        <a:t>Movie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ProdYear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Genre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OscarsWon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444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15600" cy="2664994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da-DK" sz="4800" b="1">
                <a:solidFill>
                  <a:srgbClr val="0070C0"/>
                </a:solidFill>
              </a:rPr>
              <a:t>SELECT</a:t>
            </a:r>
            <a:r>
              <a:rPr lang="da-DK" sz="4800" b="1"/>
              <a:t> Title, ProdYear, Genre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800" b="1">
                <a:solidFill>
                  <a:srgbClr val="0070C0"/>
                </a:solidFill>
              </a:rPr>
              <a:t>FROM</a:t>
            </a:r>
            <a:r>
              <a:rPr lang="da-DK" sz="4800" b="1"/>
              <a:t> Movie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800" b="1">
                <a:solidFill>
                  <a:srgbClr val="0070C0"/>
                </a:solidFill>
              </a:rPr>
              <a:t>WHERE</a:t>
            </a:r>
            <a:r>
              <a:rPr lang="da-DK" sz="4800" b="1"/>
              <a:t> ProdYear &lt; 1990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155518"/>
              </p:ext>
            </p:extLst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/>
                        <a:t>Movie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ProdYear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Genre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OscarsWon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7" name="Bølget fane 6"/>
          <p:cNvSpPr/>
          <p:nvPr/>
        </p:nvSpPr>
        <p:spPr>
          <a:xfrm>
            <a:off x="9276347" y="4602077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/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304265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15600" cy="2328110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da-DK" sz="4800" b="1">
                <a:solidFill>
                  <a:srgbClr val="0070C0"/>
                </a:solidFill>
              </a:rPr>
              <a:t>SELECT</a:t>
            </a:r>
            <a:r>
              <a:rPr lang="da-DK" sz="4800" b="1"/>
              <a:t> Title, ProdYear, Genre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800" b="1">
                <a:solidFill>
                  <a:srgbClr val="0070C0"/>
                </a:solidFill>
              </a:rPr>
              <a:t>FROM</a:t>
            </a:r>
            <a:r>
              <a:rPr lang="da-DK" sz="4800" b="1"/>
              <a:t> Movie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800" b="1">
                <a:solidFill>
                  <a:srgbClr val="0070C0"/>
                </a:solidFill>
              </a:rPr>
              <a:t>WHERE</a:t>
            </a:r>
            <a:r>
              <a:rPr lang="da-DK" sz="4800" b="1"/>
              <a:t> ProdYear &lt; 1990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503454"/>
              </p:ext>
            </p:extLst>
          </p:nvPr>
        </p:nvGraphicFramePr>
        <p:xfrm>
          <a:off x="914398" y="473021"/>
          <a:ext cx="5146965" cy="19202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</a:tblGrid>
              <a:tr h="270958">
                <a:tc gridSpan="3">
                  <a:txBody>
                    <a:bodyPr/>
                    <a:lstStyle/>
                    <a:p>
                      <a:pPr algn="l"/>
                      <a:r>
                        <a:rPr lang="da-DK" sz="2400"/>
                        <a:t>QueryResult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ProdYear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Genre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</a:tbl>
          </a:graphicData>
        </a:graphic>
      </p:graphicFrame>
      <p:sp>
        <p:nvSpPr>
          <p:cNvPr id="4" name="Bølget fane 3"/>
          <p:cNvSpPr/>
          <p:nvPr/>
        </p:nvSpPr>
        <p:spPr>
          <a:xfrm>
            <a:off x="9276347" y="4602077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/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377725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236379" y="1058333"/>
            <a:ext cx="3608387" cy="4053840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/>
          </a:p>
        </p:txBody>
      </p:sp>
      <p:sp>
        <p:nvSpPr>
          <p:cNvPr id="9" name="Afrundet rektangel 8"/>
          <p:cNvSpPr/>
          <p:nvPr/>
        </p:nvSpPr>
        <p:spPr>
          <a:xfrm>
            <a:off x="912813" y="1666240"/>
            <a:ext cx="2255520" cy="28244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Movie</a:t>
            </a:r>
          </a:p>
          <a:p>
            <a:r>
              <a:rPr lang="da-DK"/>
              <a:t>  Id</a:t>
            </a:r>
          </a:p>
          <a:p>
            <a:r>
              <a:rPr lang="da-DK"/>
              <a:t>  Title</a:t>
            </a:r>
          </a:p>
          <a:p>
            <a:r>
              <a:rPr lang="da-DK"/>
              <a:t>  Country</a:t>
            </a:r>
          </a:p>
          <a:p>
            <a:r>
              <a:rPr lang="da-DK"/>
              <a:t>  ProdYear</a:t>
            </a:r>
          </a:p>
          <a:p>
            <a:r>
              <a:rPr lang="da-DK"/>
              <a:t>  Genre</a:t>
            </a:r>
          </a:p>
          <a:p>
            <a:r>
              <a:rPr lang="da-DK"/>
              <a:t>  OscarsWon</a:t>
            </a:r>
          </a:p>
        </p:txBody>
      </p:sp>
      <p:sp>
        <p:nvSpPr>
          <p:cNvPr id="10" name="Afrundet rektangel 9"/>
          <p:cNvSpPr/>
          <p:nvPr/>
        </p:nvSpPr>
        <p:spPr>
          <a:xfrm>
            <a:off x="7751129" y="1673013"/>
            <a:ext cx="2255520" cy="282448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Actor</a:t>
            </a:r>
          </a:p>
          <a:p>
            <a:r>
              <a:rPr lang="da-DK"/>
              <a:t>  Id</a:t>
            </a:r>
          </a:p>
          <a:p>
            <a:r>
              <a:rPr lang="da-DK"/>
              <a:t>  Name</a:t>
            </a:r>
          </a:p>
          <a:p>
            <a:r>
              <a:rPr lang="da-DK"/>
              <a:t>  Country</a:t>
            </a:r>
          </a:p>
          <a:p>
            <a:r>
              <a:rPr lang="da-DK"/>
              <a:t>  BirthYear</a:t>
            </a:r>
          </a:p>
          <a:p>
            <a:r>
              <a:rPr lang="da-DK"/>
              <a:t>  Alive</a:t>
            </a:r>
          </a:p>
          <a:p>
            <a:r>
              <a:rPr lang="da-DK"/>
              <a:t>  OscarsWon</a:t>
            </a:r>
          </a:p>
        </p:txBody>
      </p:sp>
      <p:sp>
        <p:nvSpPr>
          <p:cNvPr id="11" name="Afrundet rektangel 10"/>
          <p:cNvSpPr/>
          <p:nvPr/>
        </p:nvSpPr>
        <p:spPr>
          <a:xfrm>
            <a:off x="4331971" y="1666240"/>
            <a:ext cx="2255520" cy="28244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Casting</a:t>
            </a:r>
          </a:p>
          <a:p>
            <a:r>
              <a:rPr lang="da-DK"/>
              <a:t>  ActorId</a:t>
            </a:r>
          </a:p>
          <a:p>
            <a:r>
              <a:rPr lang="da-DK"/>
              <a:t>  MovieId</a:t>
            </a:r>
          </a:p>
        </p:txBody>
      </p:sp>
    </p:spTree>
    <p:extLst>
      <p:ext uri="{BB962C8B-B14F-4D97-AF65-F5344CB8AC3E}">
        <p14:creationId xmlns:p14="http://schemas.microsoft.com/office/powerpoint/2010/main" val="198393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203621"/>
              </p:ext>
            </p:extLst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/>
                        <a:t>Movie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ProdYear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Genre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OscarsWon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431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85784" cy="234014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da-DK" sz="4000" b="1">
                <a:solidFill>
                  <a:srgbClr val="0070C0"/>
                </a:solidFill>
              </a:rPr>
              <a:t>SELECT</a:t>
            </a:r>
            <a:r>
              <a:rPr lang="da-DK" sz="4000" b="1"/>
              <a:t> *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000" b="1">
                <a:solidFill>
                  <a:srgbClr val="0070C0"/>
                </a:solidFill>
              </a:rPr>
              <a:t>FROM</a:t>
            </a:r>
            <a:r>
              <a:rPr lang="da-DK" sz="4000" b="1"/>
              <a:t> Movie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000" b="1">
                <a:solidFill>
                  <a:srgbClr val="0070C0"/>
                </a:solidFill>
              </a:rPr>
              <a:t>WHERE </a:t>
            </a:r>
            <a:r>
              <a:rPr lang="da-DK" sz="4000" b="1"/>
              <a:t>ProdYear </a:t>
            </a:r>
            <a:r>
              <a:rPr lang="da-DK" sz="4000" b="1">
                <a:solidFill>
                  <a:srgbClr val="0070C0"/>
                </a:solidFill>
              </a:rPr>
              <a:t>BETWEEN</a:t>
            </a:r>
            <a:r>
              <a:rPr lang="da-DK" sz="4000" b="1"/>
              <a:t> 1980 </a:t>
            </a:r>
            <a:r>
              <a:rPr lang="da-DK" sz="4000" b="1">
                <a:solidFill>
                  <a:srgbClr val="0070C0"/>
                </a:solidFill>
              </a:rPr>
              <a:t>AND</a:t>
            </a:r>
            <a:r>
              <a:rPr lang="da-DK" sz="4000" b="1"/>
              <a:t> 1992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331053"/>
              </p:ext>
            </p:extLst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/>
                        <a:t>Movie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ProdYear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Genre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OscarsWon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6" name="Bølget fane 5"/>
          <p:cNvSpPr/>
          <p:nvPr/>
        </p:nvSpPr>
        <p:spPr>
          <a:xfrm>
            <a:off x="9420726" y="3483140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/>
              <a:t>Range</a:t>
            </a:r>
          </a:p>
        </p:txBody>
      </p:sp>
    </p:spTree>
    <p:extLst>
      <p:ext uri="{BB962C8B-B14F-4D97-AF65-F5344CB8AC3E}">
        <p14:creationId xmlns:p14="http://schemas.microsoft.com/office/powerpoint/2010/main" val="398053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15600" cy="2328110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da-DK" sz="4000" b="1">
                <a:solidFill>
                  <a:srgbClr val="0070C0"/>
                </a:solidFill>
              </a:rPr>
              <a:t>SELECT</a:t>
            </a:r>
            <a:r>
              <a:rPr lang="da-DK" sz="4000" b="1"/>
              <a:t> *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000" b="1">
                <a:solidFill>
                  <a:srgbClr val="0070C0"/>
                </a:solidFill>
              </a:rPr>
              <a:t>FROM</a:t>
            </a:r>
            <a:r>
              <a:rPr lang="da-DK" sz="4000" b="1"/>
              <a:t> Movie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000" b="1">
                <a:solidFill>
                  <a:srgbClr val="0070C0"/>
                </a:solidFill>
              </a:rPr>
              <a:t>WHERE </a:t>
            </a:r>
            <a:r>
              <a:rPr lang="da-DK" sz="4000" b="1"/>
              <a:t>ProdYear </a:t>
            </a:r>
            <a:r>
              <a:rPr lang="da-DK" sz="4000" b="1">
                <a:solidFill>
                  <a:srgbClr val="0070C0"/>
                </a:solidFill>
              </a:rPr>
              <a:t>BETWEEN</a:t>
            </a:r>
            <a:r>
              <a:rPr lang="da-DK" sz="4000" b="1"/>
              <a:t> 1980 </a:t>
            </a:r>
            <a:r>
              <a:rPr lang="da-DK" sz="4000" b="1">
                <a:solidFill>
                  <a:srgbClr val="0070C0"/>
                </a:solidFill>
              </a:rPr>
              <a:t>AND</a:t>
            </a:r>
            <a:r>
              <a:rPr lang="da-DK" sz="4000" b="1"/>
              <a:t> 1992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118954"/>
              </p:ext>
            </p:extLst>
          </p:nvPr>
        </p:nvGraphicFramePr>
        <p:xfrm>
          <a:off x="914398" y="473021"/>
          <a:ext cx="10293930" cy="19202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/>
                        <a:t>QueryResult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ProdYear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Genre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OscarsWon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Hard Boiled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HK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1992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Action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</a:tbl>
          </a:graphicData>
        </a:graphic>
      </p:graphicFrame>
      <p:sp>
        <p:nvSpPr>
          <p:cNvPr id="7" name="Bølget fane 6"/>
          <p:cNvSpPr/>
          <p:nvPr/>
        </p:nvSpPr>
        <p:spPr>
          <a:xfrm>
            <a:off x="9420726" y="3483140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/>
              <a:t>Range</a:t>
            </a:r>
          </a:p>
        </p:txBody>
      </p:sp>
    </p:spTree>
    <p:extLst>
      <p:ext uri="{BB962C8B-B14F-4D97-AF65-F5344CB8AC3E}">
        <p14:creationId xmlns:p14="http://schemas.microsoft.com/office/powerpoint/2010/main" val="88293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4036595"/>
            <a:ext cx="10952747" cy="2328110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da-DK" sz="4000" b="1">
                <a:solidFill>
                  <a:srgbClr val="0070C0"/>
                </a:solidFill>
              </a:rPr>
              <a:t>SELECT</a:t>
            </a:r>
            <a:r>
              <a:rPr lang="da-DK" sz="4000" b="1"/>
              <a:t> *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000" b="1">
                <a:solidFill>
                  <a:srgbClr val="0070C0"/>
                </a:solidFill>
              </a:rPr>
              <a:t>FROM</a:t>
            </a:r>
            <a:r>
              <a:rPr lang="da-DK" sz="4000" b="1"/>
              <a:t> Movie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000" b="1">
                <a:solidFill>
                  <a:srgbClr val="0070C0"/>
                </a:solidFill>
              </a:rPr>
              <a:t>WHERE </a:t>
            </a:r>
            <a:r>
              <a:rPr lang="da-DK" sz="4000" b="1"/>
              <a:t>ProdYear </a:t>
            </a:r>
            <a:r>
              <a:rPr lang="da-DK" sz="4000" b="1">
                <a:solidFill>
                  <a:srgbClr val="0070C0"/>
                </a:solidFill>
              </a:rPr>
              <a:t>NOT</a:t>
            </a:r>
            <a:r>
              <a:rPr lang="da-DK" sz="4000" b="1"/>
              <a:t> </a:t>
            </a:r>
            <a:r>
              <a:rPr lang="da-DK" sz="4000" b="1">
                <a:solidFill>
                  <a:srgbClr val="0070C0"/>
                </a:solidFill>
              </a:rPr>
              <a:t>BETWEEN</a:t>
            </a:r>
            <a:r>
              <a:rPr lang="da-DK" sz="4000" b="1"/>
              <a:t> 1980 </a:t>
            </a:r>
            <a:r>
              <a:rPr lang="da-DK" sz="4000" b="1">
                <a:solidFill>
                  <a:srgbClr val="0070C0"/>
                </a:solidFill>
              </a:rPr>
              <a:t>AND</a:t>
            </a:r>
            <a:r>
              <a:rPr lang="da-DK" sz="4000" b="1"/>
              <a:t> 1992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026239"/>
              </p:ext>
            </p:extLst>
          </p:nvPr>
        </p:nvGraphicFramePr>
        <p:xfrm>
          <a:off x="914398" y="473021"/>
          <a:ext cx="10293930" cy="22860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/>
                        <a:t>QueryResult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ProdYear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Genre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OscarsWon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Taxi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France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1998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Comedy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Hunger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Denmark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1966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Drama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Leon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France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1994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Thriller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Seven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USA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1995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Thriller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6149538"/>
                  </a:ext>
                </a:extLst>
              </a:tr>
            </a:tbl>
          </a:graphicData>
        </a:graphic>
      </p:graphicFrame>
      <p:sp>
        <p:nvSpPr>
          <p:cNvPr id="6" name="Bølget fane 5"/>
          <p:cNvSpPr/>
          <p:nvPr/>
        </p:nvSpPr>
        <p:spPr>
          <a:xfrm>
            <a:off x="9420726" y="3483140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/>
              <a:t>Range</a:t>
            </a:r>
          </a:p>
        </p:txBody>
      </p:sp>
      <p:sp>
        <p:nvSpPr>
          <p:cNvPr id="7" name="Ellipse 6"/>
          <p:cNvSpPr/>
          <p:nvPr/>
        </p:nvSpPr>
        <p:spPr>
          <a:xfrm>
            <a:off x="4536141" y="5163671"/>
            <a:ext cx="1156447" cy="86581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039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059641"/>
              </p:ext>
            </p:extLst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/>
                        <a:t>Movie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ProdYear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Genre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OscarsWon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570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85784" cy="2340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SELECT</a:t>
            </a:r>
            <a:r>
              <a:rPr lang="da-DK" sz="4000" b="1"/>
              <a:t> *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FROM</a:t>
            </a:r>
            <a:r>
              <a:rPr lang="da-DK" sz="4000" b="1"/>
              <a:t> Movie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WHERE </a:t>
            </a:r>
            <a:r>
              <a:rPr lang="da-DK" sz="4000" b="1"/>
              <a:t>Genre </a:t>
            </a:r>
            <a:r>
              <a:rPr lang="da-DK" sz="4000" b="1">
                <a:solidFill>
                  <a:srgbClr val="0070C0"/>
                </a:solidFill>
              </a:rPr>
              <a:t>IN</a:t>
            </a:r>
            <a:r>
              <a:rPr lang="da-DK" sz="4000" b="1"/>
              <a:t> (‘Action’, ‘Drama’)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315153"/>
              </p:ext>
            </p:extLst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/>
                        <a:t>Movie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ProdYear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Genre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OscarsWon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7" name="Bølget fane 6"/>
          <p:cNvSpPr/>
          <p:nvPr/>
        </p:nvSpPr>
        <p:spPr>
          <a:xfrm>
            <a:off x="9420726" y="3958388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i="1"/>
              <a:t>Set membership</a:t>
            </a:r>
          </a:p>
        </p:txBody>
      </p:sp>
    </p:spTree>
    <p:extLst>
      <p:ext uri="{BB962C8B-B14F-4D97-AF65-F5344CB8AC3E}">
        <p14:creationId xmlns:p14="http://schemas.microsoft.com/office/powerpoint/2010/main" val="86293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15600" cy="2328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SELECT</a:t>
            </a:r>
            <a:r>
              <a:rPr lang="da-DK" sz="4000" b="1"/>
              <a:t> *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FROM</a:t>
            </a:r>
            <a:r>
              <a:rPr lang="da-DK" sz="4000" b="1"/>
              <a:t> Movie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WHERE </a:t>
            </a:r>
            <a:r>
              <a:rPr lang="da-DK" sz="4000" b="1"/>
              <a:t>Genre </a:t>
            </a:r>
            <a:r>
              <a:rPr lang="da-DK" sz="4000" b="1">
                <a:solidFill>
                  <a:srgbClr val="0070C0"/>
                </a:solidFill>
              </a:rPr>
              <a:t>IN</a:t>
            </a:r>
            <a:r>
              <a:rPr lang="da-DK" sz="4000" b="1"/>
              <a:t> (‘Action’, ‘Drama’)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318201"/>
              </p:ext>
            </p:extLst>
          </p:nvPr>
        </p:nvGraphicFramePr>
        <p:xfrm>
          <a:off x="914398" y="473021"/>
          <a:ext cx="10293930" cy="15544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/>
                        <a:t>QueryResult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ProdYear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Genre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OscarsWon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Hunger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Denmark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1966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Drama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Hard Boiled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HK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1992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Action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</a:tbl>
          </a:graphicData>
        </a:graphic>
      </p:graphicFrame>
      <p:sp>
        <p:nvSpPr>
          <p:cNvPr id="6" name="Bølget fane 5"/>
          <p:cNvSpPr/>
          <p:nvPr/>
        </p:nvSpPr>
        <p:spPr>
          <a:xfrm>
            <a:off x="9420726" y="3958388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i="1"/>
              <a:t>Set membership</a:t>
            </a:r>
          </a:p>
        </p:txBody>
      </p:sp>
    </p:spTree>
    <p:extLst>
      <p:ext uri="{BB962C8B-B14F-4D97-AF65-F5344CB8AC3E}">
        <p14:creationId xmlns:p14="http://schemas.microsoft.com/office/powerpoint/2010/main" val="34789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Query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8799096" cy="4351338"/>
          </a:xfrm>
        </p:spPr>
        <p:txBody>
          <a:bodyPr/>
          <a:lstStyle/>
          <a:p>
            <a:pPr lvl="0"/>
            <a:r>
              <a:rPr lang="da-DK" sz="3200"/>
              <a:t>For colums containing string values, we can define queries using pattern matching</a:t>
            </a:r>
          </a:p>
          <a:p>
            <a:pPr lvl="0"/>
            <a:r>
              <a:rPr lang="da-DK" sz="3200" b="1">
                <a:solidFill>
                  <a:srgbClr val="0070C0"/>
                </a:solidFill>
              </a:rPr>
              <a:t>WHERE</a:t>
            </a:r>
            <a:r>
              <a:rPr lang="da-DK" sz="3200"/>
              <a:t> name </a:t>
            </a:r>
            <a:r>
              <a:rPr lang="da-DK" sz="3200" b="1">
                <a:solidFill>
                  <a:srgbClr val="0070C0"/>
                </a:solidFill>
              </a:rPr>
              <a:t>LIKE</a:t>
            </a:r>
            <a:r>
              <a:rPr lang="da-DK" sz="3200"/>
              <a:t> [pattern] </a:t>
            </a:r>
          </a:p>
          <a:p>
            <a:pPr lvl="0"/>
            <a:r>
              <a:rPr lang="da-DK" sz="3200"/>
              <a:t>Patterns can be defined using</a:t>
            </a:r>
          </a:p>
          <a:p>
            <a:pPr lvl="1"/>
            <a:r>
              <a:rPr lang="da-DK" sz="2800" b="1"/>
              <a:t>% (wildcard)</a:t>
            </a:r>
            <a:r>
              <a:rPr lang="da-DK" sz="2800"/>
              <a:t>: any sequence of characters, including the empty string</a:t>
            </a:r>
          </a:p>
          <a:p>
            <a:pPr lvl="1"/>
            <a:r>
              <a:rPr lang="da-DK" sz="2800" b="1"/>
              <a:t>_</a:t>
            </a:r>
            <a:r>
              <a:rPr lang="da-DK" sz="2800"/>
              <a:t>: any single character</a:t>
            </a:r>
          </a:p>
          <a:p>
            <a:pPr lvl="1"/>
            <a:r>
              <a:rPr lang="da-DK" sz="2800"/>
              <a:t>Combinations of the above</a:t>
            </a:r>
          </a:p>
        </p:txBody>
      </p:sp>
    </p:spTree>
    <p:extLst>
      <p:ext uri="{BB962C8B-B14F-4D97-AF65-F5344CB8AC3E}">
        <p14:creationId xmlns:p14="http://schemas.microsoft.com/office/powerpoint/2010/main" val="101697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query – pattern matching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59155"/>
              </p:ext>
            </p:extLst>
          </p:nvPr>
        </p:nvGraphicFramePr>
        <p:xfrm>
          <a:off x="838200" y="1690688"/>
          <a:ext cx="8128000" cy="387704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38826">
                  <a:extLst>
                    <a:ext uri="{9D8B030D-6E8A-4147-A177-3AD203B41FA5}">
                      <a16:colId xmlns:a16="http://schemas.microsoft.com/office/drawing/2014/main" val="2357998531"/>
                    </a:ext>
                  </a:extLst>
                </a:gridCol>
                <a:gridCol w="6289174">
                  <a:extLst>
                    <a:ext uri="{9D8B030D-6E8A-4147-A177-3AD203B41FA5}">
                      <a16:colId xmlns:a16="http://schemas.microsoft.com/office/drawing/2014/main" val="2840085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3200"/>
                        <a:t>Pattern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3200"/>
                        <a:t>Meaning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15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‘s%’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Any string starting with ‘s’, of any length (at least 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(‘super’, ‘s’, ‘s123’, ‘s   123’) 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117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‘s_ _ _’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Any string starting with ‘s’, of length exactly 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(‘such’, ‘s123’, ‘ssss’, ‘s  1’)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866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‘%s’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Any string ending with ‘s’, of any length (at least 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(‘Spurs’, ‘s’, ‘123s’, ‘   s’, ‘1 2s’) 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2714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‘%s%’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Any string containing an ‘s’, of any length (at least 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(‘Spurs’, ‘s’, ‘basin’, ‘   s  ’, ‘12s34’) 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380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‘%s_ _ _%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You tell me…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903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06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01447"/>
              </p:ext>
            </p:extLst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/>
                        <a:t>Movie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ProdYear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Genre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OscarsWon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603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02479"/>
              </p:ext>
            </p:extLst>
          </p:nvPr>
        </p:nvGraphicFramePr>
        <p:xfrm>
          <a:off x="914398" y="473020"/>
          <a:ext cx="10293930" cy="573664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637405">
                <a:tc gridSpan="6">
                  <a:txBody>
                    <a:bodyPr/>
                    <a:lstStyle/>
                    <a:p>
                      <a:pPr algn="l"/>
                      <a:r>
                        <a:rPr lang="da-DK" sz="3200"/>
                        <a:t>Movie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algn="ctr"/>
                      <a:r>
                        <a:rPr lang="da-DK" sz="24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/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/>
                        <a:t>ProdYear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/>
                        <a:t>Genre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/>
                        <a:t>OscarsWon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32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85784" cy="2340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SELECT</a:t>
            </a:r>
            <a:r>
              <a:rPr lang="da-DK" sz="4000" b="1"/>
              <a:t> *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FROM</a:t>
            </a:r>
            <a:r>
              <a:rPr lang="da-DK" sz="4000" b="1"/>
              <a:t> Movie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WHERE </a:t>
            </a:r>
            <a:r>
              <a:rPr lang="da-DK" sz="4000" b="1"/>
              <a:t>Title </a:t>
            </a:r>
            <a:r>
              <a:rPr lang="da-DK" sz="4000" b="1">
                <a:solidFill>
                  <a:srgbClr val="0070C0"/>
                </a:solidFill>
              </a:rPr>
              <a:t>LIKE</a:t>
            </a:r>
            <a:r>
              <a:rPr lang="da-DK" sz="4000" b="1"/>
              <a:t> ‘H%’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242650"/>
              </p:ext>
            </p:extLst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/>
                        <a:t>Movie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ProdYear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Genre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OscarsWon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6" name="Bølget fane 5"/>
          <p:cNvSpPr/>
          <p:nvPr/>
        </p:nvSpPr>
        <p:spPr>
          <a:xfrm>
            <a:off x="9420726" y="3958388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i="1"/>
              <a:t>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210015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15600" cy="2328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SELECT</a:t>
            </a:r>
            <a:r>
              <a:rPr lang="da-DK" sz="4000" b="1"/>
              <a:t> *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FROM</a:t>
            </a:r>
            <a:r>
              <a:rPr lang="da-DK" sz="4000" b="1"/>
              <a:t> Movie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WHERE </a:t>
            </a:r>
            <a:r>
              <a:rPr lang="da-DK" sz="4000" b="1"/>
              <a:t>Title </a:t>
            </a:r>
            <a:r>
              <a:rPr lang="da-DK" sz="4000" b="1">
                <a:solidFill>
                  <a:srgbClr val="0070C0"/>
                </a:solidFill>
              </a:rPr>
              <a:t>LIKE</a:t>
            </a:r>
            <a:r>
              <a:rPr lang="da-DK" sz="4000" b="1"/>
              <a:t> ‘H%’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383965"/>
              </p:ext>
            </p:extLst>
          </p:nvPr>
        </p:nvGraphicFramePr>
        <p:xfrm>
          <a:off x="914398" y="473021"/>
          <a:ext cx="10293930" cy="15544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/>
                        <a:t>QueryResult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ProdYear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Genre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OscarsWon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Hunger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Denmark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1966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Drama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Hard Boiled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HK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1992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Action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</a:tbl>
          </a:graphicData>
        </a:graphic>
      </p:graphicFrame>
      <p:sp>
        <p:nvSpPr>
          <p:cNvPr id="6" name="Bølget fane 5"/>
          <p:cNvSpPr/>
          <p:nvPr/>
        </p:nvSpPr>
        <p:spPr>
          <a:xfrm>
            <a:off x="9420726" y="3958388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i="1"/>
              <a:t>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308464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85784" cy="2340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SELECT</a:t>
            </a:r>
            <a:r>
              <a:rPr lang="da-DK" sz="4000" b="1"/>
              <a:t> *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FROM</a:t>
            </a:r>
            <a:r>
              <a:rPr lang="da-DK" sz="4000" b="1"/>
              <a:t> Movie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WHERE </a:t>
            </a:r>
            <a:r>
              <a:rPr lang="da-DK" sz="4000" b="1"/>
              <a:t>Title </a:t>
            </a:r>
            <a:r>
              <a:rPr lang="da-DK" sz="4000" b="1">
                <a:solidFill>
                  <a:srgbClr val="0070C0"/>
                </a:solidFill>
              </a:rPr>
              <a:t>LIKE</a:t>
            </a:r>
            <a:r>
              <a:rPr lang="da-DK" sz="4000" b="1"/>
              <a:t> ‘_ _ _ _’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82067"/>
              </p:ext>
            </p:extLst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/>
                        <a:t>Movie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ProdYear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Genre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OscarsWon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6" name="Bølget fane 5"/>
          <p:cNvSpPr/>
          <p:nvPr/>
        </p:nvSpPr>
        <p:spPr>
          <a:xfrm>
            <a:off x="9420726" y="3958388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i="1"/>
              <a:t>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354382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15600" cy="2328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SELECT</a:t>
            </a:r>
            <a:r>
              <a:rPr lang="da-DK" sz="4000" b="1"/>
              <a:t> *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FROM</a:t>
            </a:r>
            <a:r>
              <a:rPr lang="da-DK" sz="4000" b="1"/>
              <a:t> Movie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WHERE </a:t>
            </a:r>
            <a:r>
              <a:rPr lang="da-DK" sz="4000" b="1"/>
              <a:t>Title </a:t>
            </a:r>
            <a:r>
              <a:rPr lang="da-DK" sz="4000" b="1">
                <a:solidFill>
                  <a:srgbClr val="0070C0"/>
                </a:solidFill>
              </a:rPr>
              <a:t>LIKE</a:t>
            </a:r>
            <a:r>
              <a:rPr lang="da-DK" sz="4000" b="1"/>
              <a:t> ‘_ _ _ _’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015572"/>
              </p:ext>
            </p:extLst>
          </p:nvPr>
        </p:nvGraphicFramePr>
        <p:xfrm>
          <a:off x="914398" y="473021"/>
          <a:ext cx="10293930" cy="22860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/>
                        <a:t>QueryResult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ProdYear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Genre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OscarsWon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E.T.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USA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1982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Sci-Fi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Taxi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France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1998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Comedy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Leon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France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1994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Thriller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0169285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1984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UK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1984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Sci-Fi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785356"/>
                  </a:ext>
                </a:extLst>
              </a:tr>
            </a:tbl>
          </a:graphicData>
        </a:graphic>
      </p:graphicFrame>
      <p:sp>
        <p:nvSpPr>
          <p:cNvPr id="6" name="Bølget fane 5"/>
          <p:cNvSpPr/>
          <p:nvPr/>
        </p:nvSpPr>
        <p:spPr>
          <a:xfrm>
            <a:off x="9420726" y="3958388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i="1"/>
              <a:t>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96539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191310"/>
              </p:ext>
            </p:extLst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/>
                        <a:t>Movie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ProdYear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Genre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OscarsWon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121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85784" cy="2340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SELECT</a:t>
            </a:r>
            <a:r>
              <a:rPr lang="da-DK" sz="4000" b="1"/>
              <a:t> *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FROM</a:t>
            </a:r>
            <a:r>
              <a:rPr lang="da-DK" sz="4000" b="1"/>
              <a:t> Movie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WHERE </a:t>
            </a:r>
            <a:r>
              <a:rPr lang="da-DK" sz="4000" b="1"/>
              <a:t>Country </a:t>
            </a:r>
            <a:r>
              <a:rPr lang="da-DK" sz="4000" b="1">
                <a:solidFill>
                  <a:srgbClr val="0070C0"/>
                </a:solidFill>
              </a:rPr>
              <a:t>IS NULL</a:t>
            </a:r>
            <a:endParaRPr lang="da-DK" sz="4000" b="1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685364"/>
              </p:ext>
            </p:extLst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/>
                        <a:t>Movie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ProdYear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Genre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OscarsWon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7" name="Bølget fane 6"/>
          <p:cNvSpPr/>
          <p:nvPr/>
        </p:nvSpPr>
        <p:spPr>
          <a:xfrm>
            <a:off x="9420726" y="3958388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/>
              <a:t>Null check</a:t>
            </a:r>
          </a:p>
        </p:txBody>
      </p:sp>
    </p:spTree>
    <p:extLst>
      <p:ext uri="{BB962C8B-B14F-4D97-AF65-F5344CB8AC3E}">
        <p14:creationId xmlns:p14="http://schemas.microsoft.com/office/powerpoint/2010/main" val="152556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15600" cy="2328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SELECT</a:t>
            </a:r>
            <a:r>
              <a:rPr lang="da-DK" sz="4000" b="1"/>
              <a:t> *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FROM</a:t>
            </a:r>
            <a:r>
              <a:rPr lang="da-DK" sz="4000" b="1"/>
              <a:t> Movie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WHERE </a:t>
            </a:r>
            <a:r>
              <a:rPr lang="da-DK" sz="4000" b="1"/>
              <a:t>Country </a:t>
            </a:r>
            <a:r>
              <a:rPr lang="da-DK" sz="4000" b="1">
                <a:solidFill>
                  <a:srgbClr val="0070C0"/>
                </a:solidFill>
              </a:rPr>
              <a:t>IS NULL</a:t>
            </a:r>
            <a:endParaRPr lang="da-DK" sz="4000" b="1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37450"/>
              </p:ext>
            </p:extLst>
          </p:nvPr>
        </p:nvGraphicFramePr>
        <p:xfrm>
          <a:off x="914398" y="473021"/>
          <a:ext cx="10293930" cy="19202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/>
                        <a:t>QueryResult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ProdYear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Genre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OscarsWon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Hunger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1966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Drama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Hard Boiled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1992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Action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Seven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1995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Thriller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0169285"/>
                  </a:ext>
                </a:extLst>
              </a:tr>
            </a:tbl>
          </a:graphicData>
        </a:graphic>
      </p:graphicFrame>
      <p:sp>
        <p:nvSpPr>
          <p:cNvPr id="6" name="Bølget fane 5"/>
          <p:cNvSpPr/>
          <p:nvPr/>
        </p:nvSpPr>
        <p:spPr>
          <a:xfrm>
            <a:off x="9420726" y="3958388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i="1"/>
              <a:t>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262220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>
            <a:extLst>
              <a:ext uri="{FF2B5EF4-FFF2-40B4-BE49-F238E27FC236}">
                <a16:creationId xmlns:a16="http://schemas.microsoft.com/office/drawing/2014/main" id="{349CD45F-805D-4981-9147-7DB5A758B227}"/>
              </a:ext>
            </a:extLst>
          </p:cNvPr>
          <p:cNvSpPr txBox="1"/>
          <p:nvPr/>
        </p:nvSpPr>
        <p:spPr>
          <a:xfrm>
            <a:off x="2012576" y="2644170"/>
            <a:ext cx="81668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9600" b="1">
                <a:solidFill>
                  <a:srgbClr val="FF0000"/>
                </a:solidFill>
              </a:rPr>
              <a:t>Øvelse  (SQL.1)</a:t>
            </a:r>
          </a:p>
        </p:txBody>
      </p:sp>
    </p:spTree>
    <p:extLst>
      <p:ext uri="{BB962C8B-B14F-4D97-AF65-F5344CB8AC3E}">
        <p14:creationId xmlns:p14="http://schemas.microsoft.com/office/powerpoint/2010/main" val="100232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Query - calculation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7914775" cy="4351338"/>
          </a:xfrm>
        </p:spPr>
        <p:txBody>
          <a:bodyPr/>
          <a:lstStyle/>
          <a:p>
            <a:pPr lvl="0"/>
            <a:r>
              <a:rPr lang="da-DK" sz="3200"/>
              <a:t>Recall that SQL is (formally) a transformation language</a:t>
            </a:r>
          </a:p>
          <a:p>
            <a:pPr lvl="0"/>
            <a:r>
              <a:rPr lang="da-DK" sz="3200"/>
              <a:t>Transformation can be done at single-column level, or for a collection of column values</a:t>
            </a:r>
          </a:p>
          <a:p>
            <a:pPr lvl="0"/>
            <a:r>
              <a:rPr lang="da-DK" sz="3200"/>
              <a:t>A number of built-in </a:t>
            </a:r>
            <a:r>
              <a:rPr lang="da-DK" sz="3200" b="1"/>
              <a:t>aggregate functions</a:t>
            </a:r>
            <a:r>
              <a:rPr lang="da-DK" sz="3200"/>
              <a:t> are available in SQL</a:t>
            </a:r>
          </a:p>
          <a:p>
            <a:pPr lvl="0"/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173840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203095"/>
              </p:ext>
            </p:extLst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/>
                        <a:t>Movie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ProdYear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Genre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OscarsWon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51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Query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sz="4800" b="1">
                <a:solidFill>
                  <a:srgbClr val="0070C0"/>
                </a:solidFill>
              </a:rPr>
              <a:t>SELECT</a:t>
            </a:r>
            <a:r>
              <a:rPr lang="da-DK" sz="4800" b="1"/>
              <a:t> [column list]</a:t>
            </a:r>
          </a:p>
          <a:p>
            <a:pPr marL="0" indent="0">
              <a:buNone/>
            </a:pPr>
            <a:r>
              <a:rPr lang="da-DK" sz="4800" b="1">
                <a:solidFill>
                  <a:srgbClr val="0070C0"/>
                </a:solidFill>
              </a:rPr>
              <a:t>FROM</a:t>
            </a:r>
            <a:r>
              <a:rPr lang="da-DK" sz="4800" b="1"/>
              <a:t> [table name]</a:t>
            </a:r>
          </a:p>
        </p:txBody>
      </p:sp>
      <p:sp>
        <p:nvSpPr>
          <p:cNvPr id="4" name="Afrundet rektangulær billedforklaring 3"/>
          <p:cNvSpPr/>
          <p:nvPr/>
        </p:nvSpPr>
        <p:spPr>
          <a:xfrm>
            <a:off x="7017172" y="535093"/>
            <a:ext cx="3346027" cy="1354667"/>
          </a:xfrm>
          <a:prstGeom prst="wedgeRoundRectCallout">
            <a:avLst>
              <a:gd name="adj1" fmla="val -77716"/>
              <a:gd name="adj2" fmla="val 660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/>
              <a:t>Which </a:t>
            </a:r>
            <a:r>
              <a:rPr lang="da-DK" sz="3200" b="1"/>
              <a:t>columns</a:t>
            </a:r>
            <a:r>
              <a:rPr lang="da-DK" sz="3200"/>
              <a:t> do I want…</a:t>
            </a:r>
          </a:p>
        </p:txBody>
      </p:sp>
      <p:sp>
        <p:nvSpPr>
          <p:cNvPr id="5" name="Afrundet rektangulær billedforklaring 4"/>
          <p:cNvSpPr/>
          <p:nvPr/>
        </p:nvSpPr>
        <p:spPr>
          <a:xfrm>
            <a:off x="6817359" y="3356028"/>
            <a:ext cx="3346027" cy="1354667"/>
          </a:xfrm>
          <a:prstGeom prst="wedgeRoundRectCallout">
            <a:avLst>
              <a:gd name="adj1" fmla="val -77311"/>
              <a:gd name="adj2" fmla="val -770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/>
              <a:t>…from this </a:t>
            </a:r>
            <a:r>
              <a:rPr lang="da-DK" sz="3200" b="1"/>
              <a:t>table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222152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193005"/>
            <a:ext cx="10515600" cy="19839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SELECT</a:t>
            </a:r>
            <a:r>
              <a:rPr lang="da-DK" sz="4000" b="1"/>
              <a:t> Title, (ProdYear – 1900) </a:t>
            </a:r>
            <a:r>
              <a:rPr lang="da-DK" sz="4000" b="1">
                <a:solidFill>
                  <a:srgbClr val="0070C0"/>
                </a:solidFill>
              </a:rPr>
              <a:t>AS</a:t>
            </a:r>
            <a:r>
              <a:rPr lang="da-DK" sz="4000" b="1"/>
              <a:t> ShortYear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FROM</a:t>
            </a:r>
            <a:r>
              <a:rPr lang="da-DK" sz="4000" b="1"/>
              <a:t> Movie</a:t>
            </a:r>
          </a:p>
        </p:txBody>
      </p:sp>
      <p:sp>
        <p:nvSpPr>
          <p:cNvPr id="4" name="Bølget fane 3"/>
          <p:cNvSpPr/>
          <p:nvPr/>
        </p:nvSpPr>
        <p:spPr>
          <a:xfrm>
            <a:off x="9456821" y="4788567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/>
              <a:t>Calculation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618448"/>
              </p:ext>
            </p:extLst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/>
                        <a:t>Movie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ProdYear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Genre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OscarsWon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025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ølget fane 3"/>
          <p:cNvSpPr/>
          <p:nvPr/>
        </p:nvSpPr>
        <p:spPr>
          <a:xfrm>
            <a:off x="9456821" y="4788567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/>
              <a:t>Calculation</a:t>
            </a:r>
          </a:p>
        </p:txBody>
      </p:sp>
      <p:sp>
        <p:nvSpPr>
          <p:cNvPr id="7" name="Pladsholder til indhold 2"/>
          <p:cNvSpPr txBox="1">
            <a:spLocks/>
          </p:cNvSpPr>
          <p:nvPr/>
        </p:nvSpPr>
        <p:spPr>
          <a:xfrm>
            <a:off x="838200" y="4193005"/>
            <a:ext cx="10515600" cy="1983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SELECT</a:t>
            </a:r>
            <a:r>
              <a:rPr lang="da-DK" sz="4000" b="1"/>
              <a:t> Title, (ProdYear – 1900) </a:t>
            </a:r>
            <a:r>
              <a:rPr lang="da-DK" sz="4000" b="1">
                <a:solidFill>
                  <a:srgbClr val="0070C0"/>
                </a:solidFill>
              </a:rPr>
              <a:t>AS</a:t>
            </a:r>
            <a:r>
              <a:rPr lang="da-DK" sz="4000" b="1"/>
              <a:t> ShortYear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FROM</a:t>
            </a:r>
            <a:r>
              <a:rPr lang="da-DK" sz="4000" b="1"/>
              <a:t> Movie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543644"/>
              </p:ext>
            </p:extLst>
          </p:nvPr>
        </p:nvGraphicFramePr>
        <p:xfrm>
          <a:off x="838200" y="479571"/>
          <a:ext cx="343131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0794687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2504087368"/>
                    </a:ext>
                  </a:extLst>
                </a:gridCol>
              </a:tblGrid>
              <a:tr h="270958">
                <a:tc gridSpan="2">
                  <a:txBody>
                    <a:bodyPr/>
                    <a:lstStyle/>
                    <a:p>
                      <a:pPr algn="l"/>
                      <a:r>
                        <a:rPr lang="da-DK" sz="2400"/>
                        <a:t>QueryResult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11079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b="1"/>
                        <a:t>ShortYear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219332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E.T.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82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156164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Taxi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98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931217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Hunger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66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435234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Leon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94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84504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Hard Boiled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92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363537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1984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84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424255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Seven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95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783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0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193005"/>
            <a:ext cx="10515600" cy="19839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SELECT</a:t>
            </a:r>
            <a:r>
              <a:rPr lang="da-DK" sz="4000" b="1"/>
              <a:t> </a:t>
            </a:r>
            <a:r>
              <a:rPr lang="da-DK" sz="4000" b="1">
                <a:solidFill>
                  <a:srgbClr val="0070C0"/>
                </a:solidFill>
              </a:rPr>
              <a:t>MIN</a:t>
            </a:r>
            <a:r>
              <a:rPr lang="da-DK" sz="4000" b="1"/>
              <a:t>(ProdYear) </a:t>
            </a:r>
            <a:r>
              <a:rPr lang="da-DK" sz="4000" b="1">
                <a:solidFill>
                  <a:srgbClr val="0070C0"/>
                </a:solidFill>
              </a:rPr>
              <a:t>AS</a:t>
            </a:r>
            <a:r>
              <a:rPr lang="da-DK" sz="4000" b="1"/>
              <a:t> YearOldestMovie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FROM</a:t>
            </a:r>
            <a:r>
              <a:rPr lang="da-DK" sz="4000" b="1"/>
              <a:t> Movie</a:t>
            </a:r>
          </a:p>
        </p:txBody>
      </p:sp>
      <p:sp>
        <p:nvSpPr>
          <p:cNvPr id="4" name="Bølget fane 3"/>
          <p:cNvSpPr/>
          <p:nvPr/>
        </p:nvSpPr>
        <p:spPr>
          <a:xfrm>
            <a:off x="9456821" y="4788567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/>
              <a:t>Calculation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811224"/>
              </p:ext>
            </p:extLst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/>
                        <a:t>Movie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ProdYear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Genre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OscarsWon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526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ølget fane 3"/>
          <p:cNvSpPr/>
          <p:nvPr/>
        </p:nvSpPr>
        <p:spPr>
          <a:xfrm>
            <a:off x="9456821" y="4788567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/>
              <a:t>Calculation</a:t>
            </a:r>
          </a:p>
        </p:txBody>
      </p:sp>
      <p:sp>
        <p:nvSpPr>
          <p:cNvPr id="7" name="Pladsholder til indhold 2"/>
          <p:cNvSpPr txBox="1">
            <a:spLocks/>
          </p:cNvSpPr>
          <p:nvPr/>
        </p:nvSpPr>
        <p:spPr>
          <a:xfrm>
            <a:off x="838200" y="4193005"/>
            <a:ext cx="10515600" cy="1983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SELECT</a:t>
            </a:r>
            <a:r>
              <a:rPr lang="da-DK" sz="4000" b="1"/>
              <a:t> </a:t>
            </a:r>
            <a:r>
              <a:rPr lang="da-DK" sz="4000" b="1">
                <a:solidFill>
                  <a:srgbClr val="0070C0"/>
                </a:solidFill>
              </a:rPr>
              <a:t>MIN</a:t>
            </a:r>
            <a:r>
              <a:rPr lang="da-DK" sz="4000" b="1"/>
              <a:t>(ProdYear) </a:t>
            </a:r>
            <a:r>
              <a:rPr lang="da-DK" sz="4000" b="1">
                <a:solidFill>
                  <a:srgbClr val="0070C0"/>
                </a:solidFill>
              </a:rPr>
              <a:t>AS</a:t>
            </a:r>
            <a:r>
              <a:rPr lang="da-DK" sz="4000" b="1"/>
              <a:t> YearOldestMovie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FROM</a:t>
            </a:r>
            <a:r>
              <a:rPr lang="da-DK" sz="4000" b="1"/>
              <a:t> Movie</a:t>
            </a:r>
          </a:p>
        </p:txBody>
      </p:sp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487902"/>
              </p:ext>
            </p:extLst>
          </p:nvPr>
        </p:nvGraphicFramePr>
        <p:xfrm>
          <a:off x="838200" y="567268"/>
          <a:ext cx="3431310" cy="11887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431310">
                  <a:extLst>
                    <a:ext uri="{9D8B030D-6E8A-4147-A177-3AD203B41FA5}">
                      <a16:colId xmlns:a16="http://schemas.microsoft.com/office/drawing/2014/main" val="2048461182"/>
                    </a:ext>
                  </a:extLst>
                </a:gridCol>
              </a:tblGrid>
              <a:tr h="270958">
                <a:tc>
                  <a:txBody>
                    <a:bodyPr/>
                    <a:lstStyle/>
                    <a:p>
                      <a:pPr algn="l"/>
                      <a:r>
                        <a:rPr lang="da-DK" sz="2400"/>
                        <a:t>QueryResult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632834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r>
                        <a:rPr lang="da-DK" b="1"/>
                        <a:t>YearOldestMovie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932467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r>
                        <a:rPr lang="da-DK"/>
                        <a:t>1966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3592644"/>
                  </a:ext>
                </a:extLst>
              </a:tr>
            </a:tbl>
          </a:graphicData>
        </a:graphic>
      </p:graphicFrame>
      <p:sp>
        <p:nvSpPr>
          <p:cNvPr id="5" name="Afrundet rektangulær billedforklaring 4"/>
          <p:cNvSpPr/>
          <p:nvPr/>
        </p:nvSpPr>
        <p:spPr>
          <a:xfrm>
            <a:off x="5681667" y="437727"/>
            <a:ext cx="3498428" cy="1354667"/>
          </a:xfrm>
          <a:prstGeom prst="wedgeRoundRectCallout">
            <a:avLst>
              <a:gd name="adj1" fmla="val -93068"/>
              <a:gd name="adj2" fmla="val -348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/>
              <a:t>This is also a (very small) table </a:t>
            </a:r>
            <a:r>
              <a:rPr lang="da-DK" sz="3200">
                <a:sym typeface="Wingdings" panose="05000000000000000000" pitchFamily="2" charset="2"/>
              </a:rPr>
              <a:t>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185817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query – aggregate functions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596363"/>
              </p:ext>
            </p:extLst>
          </p:nvPr>
        </p:nvGraphicFramePr>
        <p:xfrm>
          <a:off x="838199" y="1690688"/>
          <a:ext cx="10291012" cy="365759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62101">
                  <a:extLst>
                    <a:ext uri="{9D8B030D-6E8A-4147-A177-3AD203B41FA5}">
                      <a16:colId xmlns:a16="http://schemas.microsoft.com/office/drawing/2014/main" val="2357998531"/>
                    </a:ext>
                  </a:extLst>
                </a:gridCol>
                <a:gridCol w="3447047">
                  <a:extLst>
                    <a:ext uri="{9D8B030D-6E8A-4147-A177-3AD203B41FA5}">
                      <a16:colId xmlns:a16="http://schemas.microsoft.com/office/drawing/2014/main" val="2840085438"/>
                    </a:ext>
                  </a:extLst>
                </a:gridCol>
                <a:gridCol w="2640932">
                  <a:extLst>
                    <a:ext uri="{9D8B030D-6E8A-4147-A177-3AD203B41FA5}">
                      <a16:colId xmlns:a16="http://schemas.microsoft.com/office/drawing/2014/main" val="1846559023"/>
                    </a:ext>
                  </a:extLst>
                </a:gridCol>
                <a:gridCol w="2640932">
                  <a:extLst>
                    <a:ext uri="{9D8B030D-6E8A-4147-A177-3AD203B41FA5}">
                      <a16:colId xmlns:a16="http://schemas.microsoft.com/office/drawing/2014/main" val="3864319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2400"/>
                        <a:t>Function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400"/>
                        <a:t>Returned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400"/>
                        <a:t>Works for numbers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/>
                        <a:t>Works for strings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15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COUNT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Number</a:t>
                      </a: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of values in the specified column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Yes</a:t>
                      </a: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117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SUM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Sum</a:t>
                      </a: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of values in the specified column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Yes</a:t>
                      </a: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No</a:t>
                      </a: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866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AVG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Average</a:t>
                      </a: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of values in the specified column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Yes</a:t>
                      </a: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No</a:t>
                      </a: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2714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MIN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Minimum</a:t>
                      </a: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of values in the specified column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Yes</a:t>
                      </a: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Yes</a:t>
                      </a: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380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MAX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Maximum</a:t>
                      </a: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of values in the specified column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Yes</a:t>
                      </a: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Yes</a:t>
                      </a: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903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53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>
            <a:extLst>
              <a:ext uri="{FF2B5EF4-FFF2-40B4-BE49-F238E27FC236}">
                <a16:creationId xmlns:a16="http://schemas.microsoft.com/office/drawing/2014/main" id="{349CD45F-805D-4981-9147-7DB5A758B227}"/>
              </a:ext>
            </a:extLst>
          </p:cNvPr>
          <p:cNvSpPr txBox="1"/>
          <p:nvPr/>
        </p:nvSpPr>
        <p:spPr>
          <a:xfrm>
            <a:off x="2012576" y="2644170"/>
            <a:ext cx="81668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9600" b="1">
                <a:solidFill>
                  <a:srgbClr val="FF0000"/>
                </a:solidFill>
              </a:rPr>
              <a:t>Øvelse  (SQL.2)</a:t>
            </a:r>
          </a:p>
        </p:txBody>
      </p:sp>
    </p:spTree>
    <p:extLst>
      <p:ext uri="{BB962C8B-B14F-4D97-AF65-F5344CB8AC3E}">
        <p14:creationId xmlns:p14="http://schemas.microsoft.com/office/powerpoint/2010/main" val="136560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Query - ordering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7914775" cy="4351338"/>
          </a:xfrm>
        </p:spPr>
        <p:txBody>
          <a:bodyPr/>
          <a:lstStyle/>
          <a:p>
            <a:pPr lvl="0"/>
            <a:r>
              <a:rPr lang="da-DK" sz="3200"/>
              <a:t>A query result is by default not ordered in any particular order</a:t>
            </a:r>
          </a:p>
          <a:p>
            <a:pPr lvl="0"/>
            <a:r>
              <a:rPr lang="da-DK" sz="3200"/>
              <a:t>You can specify an ordering by adding an </a:t>
            </a:r>
            <a:r>
              <a:rPr lang="da-DK" sz="3200" b="1">
                <a:solidFill>
                  <a:srgbClr val="0070C0"/>
                </a:solidFill>
              </a:rPr>
              <a:t>ORDER BY </a:t>
            </a:r>
            <a:r>
              <a:rPr lang="da-DK" sz="3200"/>
              <a:t>section to a query</a:t>
            </a:r>
          </a:p>
          <a:p>
            <a:pPr lvl="0"/>
            <a:r>
              <a:rPr lang="da-DK" sz="3200"/>
              <a:t>You can order by</a:t>
            </a:r>
          </a:p>
          <a:p>
            <a:pPr lvl="1"/>
            <a:r>
              <a:rPr lang="da-DK" sz="2800"/>
              <a:t>One or several columns</a:t>
            </a:r>
          </a:p>
          <a:p>
            <a:pPr lvl="1"/>
            <a:r>
              <a:rPr lang="da-DK" sz="2800"/>
              <a:t>In ascending or descending order</a:t>
            </a:r>
          </a:p>
          <a:p>
            <a:pPr lvl="0"/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227178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991558"/>
              </p:ext>
            </p:extLst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/>
                        <a:t>Movie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ProdYear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Genre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OscarsWon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33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193005"/>
            <a:ext cx="10515600" cy="2352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SELECT</a:t>
            </a:r>
            <a:r>
              <a:rPr lang="da-DK" sz="4000" b="1"/>
              <a:t> * 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FROM</a:t>
            </a:r>
            <a:r>
              <a:rPr lang="da-DK" sz="4000" b="1"/>
              <a:t> Movie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ORDER BY</a:t>
            </a:r>
            <a:r>
              <a:rPr lang="da-DK" sz="4000" b="1"/>
              <a:t> Title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425155"/>
              </p:ext>
            </p:extLst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/>
                        <a:t>Movie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ProdYear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Genre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OscarsWon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6" name="Bølget fane 5"/>
          <p:cNvSpPr/>
          <p:nvPr/>
        </p:nvSpPr>
        <p:spPr>
          <a:xfrm>
            <a:off x="9456821" y="4788567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/>
              <a:t>Ordering</a:t>
            </a:r>
          </a:p>
        </p:txBody>
      </p:sp>
    </p:spTree>
    <p:extLst>
      <p:ext uri="{BB962C8B-B14F-4D97-AF65-F5344CB8AC3E}">
        <p14:creationId xmlns:p14="http://schemas.microsoft.com/office/powerpoint/2010/main" val="77840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731665"/>
              </p:ext>
            </p:extLst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/>
                        <a:t>QueryResult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ProdYear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Genre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OscarsWon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1984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UK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1984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Sci-Fi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E.T.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USA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1982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Sci-Fi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Hard Boiled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HK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1992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Action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Hunger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Denmark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1966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Drama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Leon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France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1994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Thriller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Seven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USA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1995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Thriller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Taxi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France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1998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Comedy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6" name="Pladsholder til indhold 2"/>
          <p:cNvSpPr txBox="1">
            <a:spLocks/>
          </p:cNvSpPr>
          <p:nvPr/>
        </p:nvSpPr>
        <p:spPr>
          <a:xfrm>
            <a:off x="838200" y="4193005"/>
            <a:ext cx="10515600" cy="2352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sz="4000" b="1">
                <a:solidFill>
                  <a:srgbClr val="0070C0"/>
                </a:solidFill>
              </a:rPr>
              <a:t>SELECT</a:t>
            </a:r>
            <a:r>
              <a:rPr lang="da-DK" sz="4000" b="1"/>
              <a:t> *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4000" b="1">
                <a:solidFill>
                  <a:srgbClr val="0070C0"/>
                </a:solidFill>
              </a:rPr>
              <a:t>FROM</a:t>
            </a:r>
            <a:r>
              <a:rPr lang="da-DK" sz="4000" b="1"/>
              <a:t> Movie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4000" b="1">
                <a:solidFill>
                  <a:srgbClr val="0070C0"/>
                </a:solidFill>
              </a:rPr>
              <a:t>ORDER BY</a:t>
            </a:r>
            <a:r>
              <a:rPr lang="da-DK" sz="4000" b="1"/>
              <a:t> Title</a:t>
            </a:r>
          </a:p>
        </p:txBody>
      </p:sp>
      <p:sp>
        <p:nvSpPr>
          <p:cNvPr id="7" name="Bølget fane 6"/>
          <p:cNvSpPr/>
          <p:nvPr/>
        </p:nvSpPr>
        <p:spPr>
          <a:xfrm>
            <a:off x="9456821" y="4788567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/>
              <a:t>Ordering</a:t>
            </a:r>
          </a:p>
        </p:txBody>
      </p:sp>
    </p:spTree>
    <p:extLst>
      <p:ext uri="{BB962C8B-B14F-4D97-AF65-F5344CB8AC3E}">
        <p14:creationId xmlns:p14="http://schemas.microsoft.com/office/powerpoint/2010/main" val="287656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872081"/>
              </p:ext>
            </p:extLst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/>
                        <a:t>Movie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ProdYear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Genre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OscarsWon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711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Query - grouping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9289474" cy="2081357"/>
          </a:xfrm>
        </p:spPr>
        <p:txBody>
          <a:bodyPr/>
          <a:lstStyle/>
          <a:p>
            <a:pPr lvl="0"/>
            <a:r>
              <a:rPr lang="da-DK" sz="3200"/>
              <a:t>It can be useful to be able to evaluate e.g. an aggregate function for a specific ”group” of rows</a:t>
            </a:r>
          </a:p>
          <a:p>
            <a:pPr lvl="0"/>
            <a:r>
              <a:rPr lang="da-DK" sz="3200"/>
              <a:t>In principle possible – but clumsy – just by using the </a:t>
            </a:r>
            <a:r>
              <a:rPr lang="da-DK" sz="3200" b="1"/>
              <a:t>WHERE</a:t>
            </a:r>
            <a:r>
              <a:rPr lang="da-DK" sz="3200"/>
              <a:t> part of the query</a:t>
            </a:r>
            <a:endParaRPr lang="da-DK" sz="2800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1177636" y="4041919"/>
            <a:ext cx="10176164" cy="1984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sz="3200" b="1">
                <a:solidFill>
                  <a:srgbClr val="0070C0"/>
                </a:solidFill>
              </a:rPr>
              <a:t>SELECT</a:t>
            </a:r>
            <a:r>
              <a:rPr lang="da-DK" sz="3200" b="1"/>
              <a:t> </a:t>
            </a:r>
            <a:r>
              <a:rPr lang="da-DK" sz="3200" b="1">
                <a:solidFill>
                  <a:srgbClr val="0070C0"/>
                </a:solidFill>
              </a:rPr>
              <a:t>COUNT</a:t>
            </a:r>
            <a:r>
              <a:rPr lang="da-DK" sz="3200" b="1"/>
              <a:t>(*) </a:t>
            </a:r>
            <a:r>
              <a:rPr lang="da-DK" sz="3200" b="1">
                <a:solidFill>
                  <a:srgbClr val="0070C0"/>
                </a:solidFill>
              </a:rPr>
              <a:t>AS</a:t>
            </a:r>
            <a:r>
              <a:rPr lang="da-DK" sz="3200" b="1"/>
              <a:t> MovieCount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3200" b="1">
                <a:solidFill>
                  <a:srgbClr val="0070C0"/>
                </a:solidFill>
              </a:rPr>
              <a:t>FROM</a:t>
            </a:r>
            <a:r>
              <a:rPr lang="da-DK" sz="3200" b="1"/>
              <a:t> Movie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3200" b="1">
                <a:solidFill>
                  <a:srgbClr val="0070C0"/>
                </a:solidFill>
              </a:rPr>
              <a:t>WHERE </a:t>
            </a:r>
            <a:r>
              <a:rPr lang="da-DK" sz="3200" b="1"/>
              <a:t>Country = ‘USA’</a:t>
            </a:r>
          </a:p>
        </p:txBody>
      </p:sp>
      <p:sp>
        <p:nvSpPr>
          <p:cNvPr id="5" name="Afrundet rektangulær billedforklaring 4"/>
          <p:cNvSpPr/>
          <p:nvPr/>
        </p:nvSpPr>
        <p:spPr>
          <a:xfrm>
            <a:off x="6705598" y="5122140"/>
            <a:ext cx="3325091" cy="1136073"/>
          </a:xfrm>
          <a:prstGeom prst="wedgeRoundRectCallout">
            <a:avLst>
              <a:gd name="adj1" fmla="val -88750"/>
              <a:gd name="adj2" fmla="val -204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/>
              <a:t>What if we have 100+ countries…?</a:t>
            </a:r>
          </a:p>
        </p:txBody>
      </p:sp>
    </p:spTree>
    <p:extLst>
      <p:ext uri="{BB962C8B-B14F-4D97-AF65-F5344CB8AC3E}">
        <p14:creationId xmlns:p14="http://schemas.microsoft.com/office/powerpoint/2010/main" val="345058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Query - grouping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9912928" cy="2081357"/>
          </a:xfrm>
        </p:spPr>
        <p:txBody>
          <a:bodyPr/>
          <a:lstStyle/>
          <a:p>
            <a:pPr lvl="0"/>
            <a:r>
              <a:rPr lang="da-DK" sz="3200"/>
              <a:t>A better alternative is to use the </a:t>
            </a:r>
            <a:r>
              <a:rPr lang="da-DK" sz="3200" b="1">
                <a:solidFill>
                  <a:srgbClr val="0070C0"/>
                </a:solidFill>
              </a:rPr>
              <a:t>GROUP BY </a:t>
            </a:r>
            <a:r>
              <a:rPr lang="da-DK" sz="3200"/>
              <a:t>functionality</a:t>
            </a:r>
          </a:p>
          <a:p>
            <a:pPr lvl="0"/>
            <a:r>
              <a:rPr lang="da-DK" sz="3200"/>
              <a:t>Evaluates the function for each ”group” specified in the </a:t>
            </a:r>
            <a:r>
              <a:rPr lang="da-DK" sz="3200" b="1">
                <a:solidFill>
                  <a:srgbClr val="0070C0"/>
                </a:solidFill>
              </a:rPr>
              <a:t>GROUP BY </a:t>
            </a:r>
            <a:r>
              <a:rPr lang="da-DK" sz="3200"/>
              <a:t>part:</a:t>
            </a:r>
            <a:endParaRPr lang="da-DK" sz="2800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1177636" y="4041919"/>
            <a:ext cx="10176164" cy="1984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3200" b="1">
                <a:solidFill>
                  <a:srgbClr val="0070C0"/>
                </a:solidFill>
              </a:rPr>
              <a:t>SELECT</a:t>
            </a:r>
            <a:r>
              <a:rPr lang="da-DK" sz="3200" b="1"/>
              <a:t>  Country, </a:t>
            </a:r>
            <a:r>
              <a:rPr lang="da-DK" sz="3200" b="1">
                <a:solidFill>
                  <a:srgbClr val="0070C0"/>
                </a:solidFill>
              </a:rPr>
              <a:t>COUNT</a:t>
            </a:r>
            <a:r>
              <a:rPr lang="da-DK" sz="3200" b="1"/>
              <a:t>(*) </a:t>
            </a:r>
            <a:r>
              <a:rPr lang="da-DK" sz="3200" b="1">
                <a:solidFill>
                  <a:srgbClr val="0070C0"/>
                </a:solidFill>
              </a:rPr>
              <a:t>AS</a:t>
            </a:r>
            <a:r>
              <a:rPr lang="da-DK" sz="3200" b="1"/>
              <a:t> MovieCount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3200" b="1">
                <a:solidFill>
                  <a:srgbClr val="0070C0"/>
                </a:solidFill>
              </a:rPr>
              <a:t>FROM</a:t>
            </a:r>
            <a:r>
              <a:rPr lang="da-DK" sz="3200" b="1"/>
              <a:t> Movie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3200" b="1">
                <a:solidFill>
                  <a:srgbClr val="0070C0"/>
                </a:solidFill>
              </a:rPr>
              <a:t>GROUP BY </a:t>
            </a:r>
            <a:r>
              <a:rPr lang="da-DK" sz="3200" b="1"/>
              <a:t>Country</a:t>
            </a:r>
          </a:p>
        </p:txBody>
      </p:sp>
    </p:spTree>
    <p:extLst>
      <p:ext uri="{BB962C8B-B14F-4D97-AF65-F5344CB8AC3E}">
        <p14:creationId xmlns:p14="http://schemas.microsoft.com/office/powerpoint/2010/main" val="415482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362286"/>
              </p:ext>
            </p:extLst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/>
                        <a:t>Movie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ProdYear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Genre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OscarsWon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82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193005"/>
            <a:ext cx="10515600" cy="2352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SELECT</a:t>
            </a:r>
            <a:r>
              <a:rPr lang="da-DK" sz="4000" b="1"/>
              <a:t>  Country, </a:t>
            </a:r>
            <a:r>
              <a:rPr lang="da-DK" sz="4000" b="1">
                <a:solidFill>
                  <a:srgbClr val="0070C0"/>
                </a:solidFill>
              </a:rPr>
              <a:t>COUNT</a:t>
            </a:r>
            <a:r>
              <a:rPr lang="da-DK" sz="4000" b="1"/>
              <a:t>(*) </a:t>
            </a:r>
            <a:r>
              <a:rPr lang="da-DK" sz="4000" b="1">
                <a:solidFill>
                  <a:srgbClr val="0070C0"/>
                </a:solidFill>
              </a:rPr>
              <a:t>AS</a:t>
            </a:r>
            <a:r>
              <a:rPr lang="da-DK" sz="4000" b="1"/>
              <a:t> MovieCount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FROM</a:t>
            </a:r>
            <a:r>
              <a:rPr lang="da-DK" sz="4000" b="1"/>
              <a:t> Movie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GROUP BY </a:t>
            </a:r>
            <a:r>
              <a:rPr lang="da-DK" sz="4000" b="1"/>
              <a:t>Country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070810"/>
              </p:ext>
            </p:extLst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/>
                        <a:t>Movie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ProdYear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Genre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OscarsWon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7" name="Bølget fane 6"/>
          <p:cNvSpPr/>
          <p:nvPr/>
        </p:nvSpPr>
        <p:spPr>
          <a:xfrm>
            <a:off x="9456821" y="4788567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/>
              <a:t>Grouping</a:t>
            </a:r>
          </a:p>
        </p:txBody>
      </p:sp>
    </p:spTree>
    <p:extLst>
      <p:ext uri="{BB962C8B-B14F-4D97-AF65-F5344CB8AC3E}">
        <p14:creationId xmlns:p14="http://schemas.microsoft.com/office/powerpoint/2010/main" val="423432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 txBox="1">
            <a:spLocks/>
          </p:cNvSpPr>
          <p:nvPr/>
        </p:nvSpPr>
        <p:spPr>
          <a:xfrm>
            <a:off x="838200" y="4193004"/>
            <a:ext cx="10515600" cy="2430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SELECT</a:t>
            </a:r>
            <a:r>
              <a:rPr lang="da-DK" sz="4000" b="1"/>
              <a:t>  Country, </a:t>
            </a:r>
            <a:r>
              <a:rPr lang="da-DK" sz="4000" b="1">
                <a:solidFill>
                  <a:srgbClr val="0070C0"/>
                </a:solidFill>
              </a:rPr>
              <a:t>COUNT</a:t>
            </a:r>
            <a:r>
              <a:rPr lang="da-DK" sz="4000" b="1"/>
              <a:t>(*) </a:t>
            </a:r>
            <a:r>
              <a:rPr lang="da-DK" sz="4000" b="1">
                <a:solidFill>
                  <a:srgbClr val="0070C0"/>
                </a:solidFill>
              </a:rPr>
              <a:t>AS</a:t>
            </a:r>
            <a:r>
              <a:rPr lang="da-DK" sz="4000" b="1"/>
              <a:t> MovieCount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FROM</a:t>
            </a:r>
            <a:r>
              <a:rPr lang="da-DK" sz="4000" b="1"/>
              <a:t> Movie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GROUP BY </a:t>
            </a:r>
            <a:r>
              <a:rPr lang="da-DK" sz="4000" b="1"/>
              <a:t>Country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844293"/>
              </p:ext>
            </p:extLst>
          </p:nvPr>
        </p:nvGraphicFramePr>
        <p:xfrm>
          <a:off x="838200" y="479571"/>
          <a:ext cx="3431310" cy="26517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0794687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2504087368"/>
                    </a:ext>
                  </a:extLst>
                </a:gridCol>
              </a:tblGrid>
              <a:tr h="270958">
                <a:tc gridSpan="2">
                  <a:txBody>
                    <a:bodyPr/>
                    <a:lstStyle/>
                    <a:p>
                      <a:pPr algn="l"/>
                      <a:r>
                        <a:rPr lang="da-DK" sz="2400"/>
                        <a:t>QueryResult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11079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b="1"/>
                        <a:t>MovieCount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219332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USA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156164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France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931217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Denmark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435234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HK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84504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UK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363537"/>
                  </a:ext>
                </a:extLst>
              </a:tr>
            </a:tbl>
          </a:graphicData>
        </a:graphic>
      </p:graphicFrame>
      <p:sp>
        <p:nvSpPr>
          <p:cNvPr id="6" name="Bølget fane 5"/>
          <p:cNvSpPr/>
          <p:nvPr/>
        </p:nvSpPr>
        <p:spPr>
          <a:xfrm>
            <a:off x="9456821" y="4788567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/>
              <a:t>Grouping</a:t>
            </a:r>
          </a:p>
        </p:txBody>
      </p:sp>
    </p:spTree>
    <p:extLst>
      <p:ext uri="{BB962C8B-B14F-4D97-AF65-F5344CB8AC3E}">
        <p14:creationId xmlns:p14="http://schemas.microsoft.com/office/powerpoint/2010/main" val="138379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Query - grouping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9912928" cy="2081357"/>
          </a:xfrm>
        </p:spPr>
        <p:txBody>
          <a:bodyPr/>
          <a:lstStyle/>
          <a:p>
            <a:pPr lvl="0"/>
            <a:r>
              <a:rPr lang="da-DK" sz="3200"/>
              <a:t>You can filter out specific groups by adding a filtering criterion in a </a:t>
            </a:r>
            <a:r>
              <a:rPr lang="da-DK" sz="3200" b="1">
                <a:solidFill>
                  <a:srgbClr val="0070C0"/>
                </a:solidFill>
              </a:rPr>
              <a:t>HAVING</a:t>
            </a:r>
            <a:r>
              <a:rPr lang="da-DK" sz="3200"/>
              <a:t> part of the query</a:t>
            </a:r>
          </a:p>
          <a:p>
            <a:pPr lvl="0"/>
            <a:r>
              <a:rPr lang="da-DK" sz="3200" b="1">
                <a:solidFill>
                  <a:srgbClr val="0070C0"/>
                </a:solidFill>
              </a:rPr>
              <a:t>HAVING</a:t>
            </a:r>
            <a:r>
              <a:rPr lang="da-DK" sz="3200"/>
              <a:t> can </a:t>
            </a:r>
            <a:r>
              <a:rPr lang="da-DK" sz="3200" u="sng"/>
              <a:t>only</a:t>
            </a:r>
            <a:r>
              <a:rPr lang="da-DK" sz="3200"/>
              <a:t> be used with a </a:t>
            </a:r>
            <a:r>
              <a:rPr lang="da-DK" sz="3200" b="1">
                <a:solidFill>
                  <a:srgbClr val="0070C0"/>
                </a:solidFill>
              </a:rPr>
              <a:t>GROUP BY</a:t>
            </a:r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1177636" y="4041919"/>
            <a:ext cx="10176164" cy="2262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b="1">
                <a:solidFill>
                  <a:srgbClr val="0070C0"/>
                </a:solidFill>
              </a:rPr>
              <a:t>SELECT</a:t>
            </a:r>
            <a:r>
              <a:rPr lang="da-DK" b="1"/>
              <a:t>  Country, </a:t>
            </a:r>
            <a:r>
              <a:rPr lang="da-DK" b="1">
                <a:solidFill>
                  <a:srgbClr val="0070C0"/>
                </a:solidFill>
              </a:rPr>
              <a:t>COUNT</a:t>
            </a:r>
            <a:r>
              <a:rPr lang="da-DK" b="1"/>
              <a:t>(*) </a:t>
            </a:r>
            <a:r>
              <a:rPr lang="da-DK" b="1">
                <a:solidFill>
                  <a:srgbClr val="0070C0"/>
                </a:solidFill>
              </a:rPr>
              <a:t>AS</a:t>
            </a:r>
            <a:r>
              <a:rPr lang="da-DK" b="1"/>
              <a:t> MovieCount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b="1">
                <a:solidFill>
                  <a:srgbClr val="0070C0"/>
                </a:solidFill>
              </a:rPr>
              <a:t>FROM</a:t>
            </a:r>
            <a:r>
              <a:rPr lang="da-DK" b="1"/>
              <a:t> Movie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b="1">
                <a:solidFill>
                  <a:srgbClr val="0070C0"/>
                </a:solidFill>
              </a:rPr>
              <a:t>GROUP BY </a:t>
            </a:r>
            <a:r>
              <a:rPr lang="da-DK" b="1"/>
              <a:t>Country</a:t>
            </a:r>
          </a:p>
          <a:p>
            <a:pPr marL="0" indent="0">
              <a:buNone/>
            </a:pPr>
            <a:r>
              <a:rPr lang="da-DK" b="1">
                <a:solidFill>
                  <a:srgbClr val="0070C0"/>
                </a:solidFill>
              </a:rPr>
              <a:t>HAVING </a:t>
            </a:r>
            <a:r>
              <a:rPr lang="da-DK" b="1"/>
              <a:t>(</a:t>
            </a:r>
            <a:r>
              <a:rPr lang="da-DK" b="1">
                <a:solidFill>
                  <a:srgbClr val="0070C0"/>
                </a:solidFill>
              </a:rPr>
              <a:t>COUNT</a:t>
            </a:r>
            <a:r>
              <a:rPr lang="da-DK" b="1"/>
              <a:t>(*) &gt; 1)</a:t>
            </a:r>
          </a:p>
        </p:txBody>
      </p:sp>
    </p:spTree>
    <p:extLst>
      <p:ext uri="{BB962C8B-B14F-4D97-AF65-F5344CB8AC3E}">
        <p14:creationId xmlns:p14="http://schemas.microsoft.com/office/powerpoint/2010/main" val="24088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654841"/>
              </p:ext>
            </p:extLst>
          </p:nvPr>
        </p:nvGraphicFramePr>
        <p:xfrm>
          <a:off x="838200" y="479571"/>
          <a:ext cx="3431310" cy="15544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0794687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2504087368"/>
                    </a:ext>
                  </a:extLst>
                </a:gridCol>
              </a:tblGrid>
              <a:tr h="270958">
                <a:tc gridSpan="2">
                  <a:txBody>
                    <a:bodyPr/>
                    <a:lstStyle/>
                    <a:p>
                      <a:pPr algn="l"/>
                      <a:r>
                        <a:rPr lang="da-DK" sz="2400"/>
                        <a:t>QueryResult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11079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b="1"/>
                        <a:t>MovieCount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219332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USA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156164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France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931217"/>
                  </a:ext>
                </a:extLst>
              </a:tr>
            </a:tbl>
          </a:graphicData>
        </a:graphic>
      </p:graphicFrame>
      <p:sp>
        <p:nvSpPr>
          <p:cNvPr id="6" name="Bølget fane 5"/>
          <p:cNvSpPr/>
          <p:nvPr/>
        </p:nvSpPr>
        <p:spPr>
          <a:xfrm>
            <a:off x="9456821" y="4788567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/>
              <a:t>Grouping</a:t>
            </a:r>
          </a:p>
        </p:txBody>
      </p:sp>
      <p:sp>
        <p:nvSpPr>
          <p:cNvPr id="8" name="Pladsholder til indhold 2"/>
          <p:cNvSpPr txBox="1">
            <a:spLocks/>
          </p:cNvSpPr>
          <p:nvPr/>
        </p:nvSpPr>
        <p:spPr>
          <a:xfrm>
            <a:off x="1177636" y="4041919"/>
            <a:ext cx="10176164" cy="2262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b="1">
                <a:solidFill>
                  <a:srgbClr val="0070C0"/>
                </a:solidFill>
              </a:rPr>
              <a:t>SELECT</a:t>
            </a:r>
            <a:r>
              <a:rPr lang="da-DK" b="1"/>
              <a:t>  Country, </a:t>
            </a:r>
            <a:r>
              <a:rPr lang="da-DK" b="1">
                <a:solidFill>
                  <a:srgbClr val="0070C0"/>
                </a:solidFill>
              </a:rPr>
              <a:t>COUNT</a:t>
            </a:r>
            <a:r>
              <a:rPr lang="da-DK" b="1"/>
              <a:t>(*) </a:t>
            </a:r>
            <a:r>
              <a:rPr lang="da-DK" b="1">
                <a:solidFill>
                  <a:srgbClr val="0070C0"/>
                </a:solidFill>
              </a:rPr>
              <a:t>AS</a:t>
            </a:r>
            <a:r>
              <a:rPr lang="da-DK" b="1"/>
              <a:t> MovieCount</a:t>
            </a:r>
          </a:p>
          <a:p>
            <a:pPr marL="0" indent="0">
              <a:buNone/>
            </a:pPr>
            <a:r>
              <a:rPr lang="da-DK" b="1">
                <a:solidFill>
                  <a:srgbClr val="0070C0"/>
                </a:solidFill>
              </a:rPr>
              <a:t>FROM</a:t>
            </a:r>
            <a:r>
              <a:rPr lang="da-DK" b="1"/>
              <a:t> Movie</a:t>
            </a:r>
          </a:p>
          <a:p>
            <a:pPr marL="0" indent="0">
              <a:buNone/>
            </a:pPr>
            <a:r>
              <a:rPr lang="da-DK" b="1">
                <a:solidFill>
                  <a:srgbClr val="0070C0"/>
                </a:solidFill>
              </a:rPr>
              <a:t>GROUP BY </a:t>
            </a:r>
            <a:r>
              <a:rPr lang="da-DK" b="1"/>
              <a:t>Country</a:t>
            </a:r>
          </a:p>
          <a:p>
            <a:pPr marL="0" indent="0">
              <a:buNone/>
            </a:pPr>
            <a:r>
              <a:rPr lang="da-DK" b="1">
                <a:solidFill>
                  <a:srgbClr val="0070C0"/>
                </a:solidFill>
              </a:rPr>
              <a:t>HAVING </a:t>
            </a:r>
            <a:r>
              <a:rPr lang="da-DK" b="1"/>
              <a:t>(</a:t>
            </a:r>
            <a:r>
              <a:rPr lang="da-DK" b="1">
                <a:solidFill>
                  <a:srgbClr val="0070C0"/>
                </a:solidFill>
              </a:rPr>
              <a:t>COUNT</a:t>
            </a:r>
            <a:r>
              <a:rPr lang="da-DK" b="1"/>
              <a:t>(*) &gt; 1)</a:t>
            </a:r>
          </a:p>
        </p:txBody>
      </p:sp>
    </p:spTree>
    <p:extLst>
      <p:ext uri="{BB962C8B-B14F-4D97-AF65-F5344CB8AC3E}">
        <p14:creationId xmlns:p14="http://schemas.microsoft.com/office/powerpoint/2010/main" val="193406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Query - grouping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9912928" cy="2704264"/>
          </a:xfrm>
        </p:spPr>
        <p:txBody>
          <a:bodyPr/>
          <a:lstStyle/>
          <a:p>
            <a:pPr lvl="0"/>
            <a:r>
              <a:rPr lang="da-DK" sz="3200" b="1">
                <a:solidFill>
                  <a:srgbClr val="0070C0"/>
                </a:solidFill>
              </a:rPr>
              <a:t>HAVING</a:t>
            </a:r>
            <a:r>
              <a:rPr lang="da-DK" sz="3200"/>
              <a:t> and </a:t>
            </a:r>
            <a:r>
              <a:rPr lang="da-DK" sz="3200" b="1">
                <a:solidFill>
                  <a:srgbClr val="0070C0"/>
                </a:solidFill>
              </a:rPr>
              <a:t>WHERE</a:t>
            </a:r>
            <a:r>
              <a:rPr lang="da-DK" sz="3200"/>
              <a:t> may seem identical, but…</a:t>
            </a:r>
          </a:p>
          <a:p>
            <a:pPr lvl="0"/>
            <a:r>
              <a:rPr lang="da-DK" sz="3200" b="1">
                <a:solidFill>
                  <a:srgbClr val="0070C0"/>
                </a:solidFill>
              </a:rPr>
              <a:t>WHERE </a:t>
            </a:r>
            <a:r>
              <a:rPr lang="da-DK" sz="3200"/>
              <a:t>selects </a:t>
            </a:r>
            <a:r>
              <a:rPr lang="da-DK" sz="3200" u="sng"/>
              <a:t>rows</a:t>
            </a:r>
            <a:r>
              <a:rPr lang="da-DK" sz="3200"/>
              <a:t> that fulfill a criterion</a:t>
            </a:r>
          </a:p>
          <a:p>
            <a:r>
              <a:rPr lang="da-DK" sz="3200" b="1">
                <a:solidFill>
                  <a:srgbClr val="0070C0"/>
                </a:solidFill>
              </a:rPr>
              <a:t>HAVING </a:t>
            </a:r>
            <a:r>
              <a:rPr lang="da-DK" sz="3200"/>
              <a:t>selects </a:t>
            </a:r>
            <a:r>
              <a:rPr lang="da-DK" sz="3200" u="sng"/>
              <a:t>groups</a:t>
            </a:r>
            <a:r>
              <a:rPr lang="da-DK" sz="3200"/>
              <a:t> that fulfill a criterion</a:t>
            </a:r>
          </a:p>
          <a:p>
            <a:r>
              <a:rPr lang="da-DK" sz="3200"/>
              <a:t>You can use </a:t>
            </a:r>
            <a:r>
              <a:rPr lang="da-DK" sz="3200" b="1">
                <a:solidFill>
                  <a:srgbClr val="0070C0"/>
                </a:solidFill>
              </a:rPr>
              <a:t>HAVING</a:t>
            </a:r>
            <a:r>
              <a:rPr lang="da-DK" sz="3200"/>
              <a:t> and </a:t>
            </a:r>
            <a:r>
              <a:rPr lang="da-DK" sz="3200" b="1">
                <a:solidFill>
                  <a:srgbClr val="0070C0"/>
                </a:solidFill>
              </a:rPr>
              <a:t>WHERE</a:t>
            </a:r>
            <a:r>
              <a:rPr lang="da-DK" sz="3200"/>
              <a:t> in the same query</a:t>
            </a:r>
          </a:p>
          <a:p>
            <a:pPr lvl="0"/>
            <a:endParaRPr lang="da-DK" sz="3200" b="1">
              <a:solidFill>
                <a:srgbClr val="0070C0"/>
              </a:solidFill>
            </a:endParaRPr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1177636" y="4355432"/>
            <a:ext cx="10176164" cy="1949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1800" b="1">
                <a:solidFill>
                  <a:srgbClr val="0070C0"/>
                </a:solidFill>
              </a:rPr>
              <a:t>SELECT</a:t>
            </a:r>
            <a:r>
              <a:rPr lang="da-DK" sz="1800" b="1"/>
              <a:t>  Country, </a:t>
            </a:r>
            <a:r>
              <a:rPr lang="da-DK" sz="1800" b="1">
                <a:solidFill>
                  <a:srgbClr val="0070C0"/>
                </a:solidFill>
              </a:rPr>
              <a:t>COUNT</a:t>
            </a:r>
            <a:r>
              <a:rPr lang="da-DK" sz="1800" b="1"/>
              <a:t>(*) </a:t>
            </a:r>
            <a:r>
              <a:rPr lang="da-DK" sz="1800" b="1">
                <a:solidFill>
                  <a:srgbClr val="0070C0"/>
                </a:solidFill>
              </a:rPr>
              <a:t>AS</a:t>
            </a:r>
            <a:r>
              <a:rPr lang="da-DK" sz="1800" b="1"/>
              <a:t> MovieCount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800" b="1">
                <a:solidFill>
                  <a:srgbClr val="0070C0"/>
                </a:solidFill>
              </a:rPr>
              <a:t>FROM</a:t>
            </a:r>
            <a:r>
              <a:rPr lang="da-DK" sz="1800" b="1"/>
              <a:t> Movie</a:t>
            </a:r>
          </a:p>
          <a:p>
            <a:pPr marL="0" indent="0">
              <a:buNone/>
            </a:pPr>
            <a:r>
              <a:rPr lang="da-DK" sz="1800" b="1">
                <a:solidFill>
                  <a:srgbClr val="0070C0"/>
                </a:solidFill>
              </a:rPr>
              <a:t>WHERE </a:t>
            </a:r>
            <a:r>
              <a:rPr lang="da-DK" sz="1800" b="1"/>
              <a:t>ProdYear &gt; 1990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800" b="1">
                <a:solidFill>
                  <a:srgbClr val="0070C0"/>
                </a:solidFill>
              </a:rPr>
              <a:t>GROUP BY </a:t>
            </a:r>
            <a:r>
              <a:rPr lang="da-DK" sz="1800" b="1"/>
              <a:t>Country</a:t>
            </a:r>
          </a:p>
          <a:p>
            <a:pPr marL="0" indent="0">
              <a:buNone/>
            </a:pPr>
            <a:r>
              <a:rPr lang="da-DK" sz="1800" b="1">
                <a:solidFill>
                  <a:srgbClr val="0070C0"/>
                </a:solidFill>
              </a:rPr>
              <a:t>HAVING </a:t>
            </a:r>
            <a:r>
              <a:rPr lang="da-DK" sz="1800" b="1"/>
              <a:t>(</a:t>
            </a:r>
            <a:r>
              <a:rPr lang="da-DK" sz="1800" b="1">
                <a:solidFill>
                  <a:srgbClr val="0070C0"/>
                </a:solidFill>
              </a:rPr>
              <a:t>COUNT</a:t>
            </a:r>
            <a:r>
              <a:rPr lang="da-DK" sz="1800" b="1"/>
              <a:t>(*) &gt; 1)</a:t>
            </a:r>
          </a:p>
        </p:txBody>
      </p:sp>
    </p:spTree>
    <p:extLst>
      <p:ext uri="{BB962C8B-B14F-4D97-AF65-F5344CB8AC3E}">
        <p14:creationId xmlns:p14="http://schemas.microsoft.com/office/powerpoint/2010/main" val="356320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>
            <a:extLst>
              <a:ext uri="{FF2B5EF4-FFF2-40B4-BE49-F238E27FC236}">
                <a16:creationId xmlns:a16="http://schemas.microsoft.com/office/drawing/2014/main" id="{349CD45F-805D-4981-9147-7DB5A758B227}"/>
              </a:ext>
            </a:extLst>
          </p:cNvPr>
          <p:cNvSpPr txBox="1"/>
          <p:nvPr/>
        </p:nvSpPr>
        <p:spPr>
          <a:xfrm>
            <a:off x="2012576" y="2644170"/>
            <a:ext cx="81668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9600" b="1">
                <a:solidFill>
                  <a:srgbClr val="FF0000"/>
                </a:solidFill>
              </a:rPr>
              <a:t>Øvelse  (SQL.3)</a:t>
            </a:r>
          </a:p>
        </p:txBody>
      </p:sp>
    </p:spTree>
    <p:extLst>
      <p:ext uri="{BB962C8B-B14F-4D97-AF65-F5344CB8AC3E}">
        <p14:creationId xmlns:p14="http://schemas.microsoft.com/office/powerpoint/2010/main" val="172977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15600" cy="2664994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da-DK" sz="4800" b="1">
                <a:solidFill>
                  <a:srgbClr val="0070C0"/>
                </a:solidFill>
              </a:rPr>
              <a:t>SELECT</a:t>
            </a:r>
            <a:r>
              <a:rPr lang="da-DK" sz="4800" b="1"/>
              <a:t> *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800" b="1">
                <a:solidFill>
                  <a:srgbClr val="0070C0"/>
                </a:solidFill>
              </a:rPr>
              <a:t>FROM</a:t>
            </a:r>
            <a:r>
              <a:rPr lang="da-DK" sz="4800" b="1"/>
              <a:t> Movie</a:t>
            </a:r>
          </a:p>
        </p:txBody>
      </p:sp>
      <p:sp>
        <p:nvSpPr>
          <p:cNvPr id="4" name="Afrundet rektangulær billedforklaring 3"/>
          <p:cNvSpPr/>
          <p:nvPr/>
        </p:nvSpPr>
        <p:spPr>
          <a:xfrm>
            <a:off x="5602527" y="4422586"/>
            <a:ext cx="3346027" cy="1354667"/>
          </a:xfrm>
          <a:prstGeom prst="wedgeRoundRectCallout">
            <a:avLst>
              <a:gd name="adj1" fmla="val -74072"/>
              <a:gd name="adj2" fmla="val -50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/>
              <a:t>Select </a:t>
            </a:r>
            <a:r>
              <a:rPr lang="da-DK" sz="3200" u="sng"/>
              <a:t>everything</a:t>
            </a:r>
            <a:r>
              <a:rPr lang="da-DK" sz="3200"/>
              <a:t> from </a:t>
            </a:r>
            <a:r>
              <a:rPr lang="da-DK" sz="3200" b="1"/>
              <a:t>Movie</a:t>
            </a:r>
            <a:r>
              <a:rPr lang="da-DK" sz="3200"/>
              <a:t> table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444007"/>
              </p:ext>
            </p:extLst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/>
                        <a:t>Movie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ProdYear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Genre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OscarsWon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44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15600" cy="2664994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da-DK" sz="4800" b="1">
                <a:solidFill>
                  <a:srgbClr val="0070C0"/>
                </a:solidFill>
              </a:rPr>
              <a:t>SELECT</a:t>
            </a:r>
            <a:r>
              <a:rPr lang="da-DK" sz="4800" b="1"/>
              <a:t> *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800" b="1">
                <a:solidFill>
                  <a:srgbClr val="0070C0"/>
                </a:solidFill>
              </a:rPr>
              <a:t>FROM</a:t>
            </a:r>
            <a:r>
              <a:rPr lang="da-DK" sz="4800" b="1"/>
              <a:t> Movie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666893"/>
              </p:ext>
            </p:extLst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/>
                        <a:t>QueryResult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ProdYear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Genre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OscarsWon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877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749865"/>
              </p:ext>
            </p:extLst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/>
                        <a:t>Movie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ProdYear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Genre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OscarsWon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2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15600" cy="2664994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da-DK" sz="4800" b="1">
                <a:solidFill>
                  <a:srgbClr val="0070C0"/>
                </a:solidFill>
              </a:rPr>
              <a:t>SELECT</a:t>
            </a:r>
            <a:r>
              <a:rPr lang="da-DK" sz="4800" b="1"/>
              <a:t> Title, ProdYear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800" b="1">
                <a:solidFill>
                  <a:srgbClr val="0070C0"/>
                </a:solidFill>
              </a:rPr>
              <a:t>FROM</a:t>
            </a:r>
            <a:r>
              <a:rPr lang="da-DK" sz="4800" b="1"/>
              <a:t> Movie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648564"/>
              </p:ext>
            </p:extLst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/>
                        <a:t>Movie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ProdYear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Genre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OscarsWon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6" name="Afrundet rektangulær billedforklaring 5"/>
          <p:cNvSpPr/>
          <p:nvPr/>
        </p:nvSpPr>
        <p:spPr>
          <a:xfrm>
            <a:off x="7513320" y="4734426"/>
            <a:ext cx="3840480" cy="1565086"/>
          </a:xfrm>
          <a:prstGeom prst="wedgeRoundRectCallout">
            <a:avLst>
              <a:gd name="adj1" fmla="val -86823"/>
              <a:gd name="adj2" fmla="val -463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/>
              <a:t>Select </a:t>
            </a:r>
            <a:r>
              <a:rPr lang="da-DK" sz="3200" u="sng"/>
              <a:t>two specific columns</a:t>
            </a:r>
            <a:r>
              <a:rPr lang="da-DK" sz="3200"/>
              <a:t> from </a:t>
            </a:r>
            <a:r>
              <a:rPr lang="da-DK" sz="3200" b="1"/>
              <a:t>Movie</a:t>
            </a:r>
            <a:r>
              <a:rPr lang="da-DK" sz="3200"/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400810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2751</TotalTime>
  <Words>2789</Words>
  <Application>Microsoft Office PowerPoint</Application>
  <PresentationFormat>Widescreen</PresentationFormat>
  <Paragraphs>1807</Paragraphs>
  <Slides>58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58</vt:i4>
      </vt:variant>
    </vt:vector>
  </HeadingPairs>
  <TitlesOfParts>
    <vt:vector size="63" baseType="lpstr">
      <vt:lpstr>Arial</vt:lpstr>
      <vt:lpstr>Calibri</vt:lpstr>
      <vt:lpstr>Calibri Light</vt:lpstr>
      <vt:lpstr>Wingdings</vt:lpstr>
      <vt:lpstr>Office-tema</vt:lpstr>
      <vt:lpstr>Databases  Queries (on single table)</vt:lpstr>
      <vt:lpstr>PowerPoint-præsentation</vt:lpstr>
      <vt:lpstr>PowerPoint-præsentation</vt:lpstr>
      <vt:lpstr>SQL Query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SQL Query</vt:lpstr>
      <vt:lpstr>SQL Query</vt:lpstr>
      <vt:lpstr>SQL Query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SQL Query</vt:lpstr>
      <vt:lpstr>SQL query – pattern matching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SQL Query - calculation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SQL query – aggregate functions</vt:lpstr>
      <vt:lpstr>PowerPoint-præsentation</vt:lpstr>
      <vt:lpstr>SQL Query - ordering</vt:lpstr>
      <vt:lpstr>PowerPoint-præsentation</vt:lpstr>
      <vt:lpstr>PowerPoint-præsentation</vt:lpstr>
      <vt:lpstr>PowerPoint-præsentation</vt:lpstr>
      <vt:lpstr>SQL Query - grouping</vt:lpstr>
      <vt:lpstr>SQL Query - grouping</vt:lpstr>
      <vt:lpstr>PowerPoint-præsentation</vt:lpstr>
      <vt:lpstr>PowerPoint-præsentation</vt:lpstr>
      <vt:lpstr>PowerPoint-præsentation</vt:lpstr>
      <vt:lpstr>SQL Query - grouping</vt:lpstr>
      <vt:lpstr>PowerPoint-præsentation</vt:lpstr>
      <vt:lpstr>SQL Query - grouping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Storgård Laursen</cp:lastModifiedBy>
  <cp:revision>171</cp:revision>
  <dcterms:created xsi:type="dcterms:W3CDTF">2017-09-05T14:00:27Z</dcterms:created>
  <dcterms:modified xsi:type="dcterms:W3CDTF">2025-08-07T07:55:53Z</dcterms:modified>
</cp:coreProperties>
</file>