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2" r:id="rId2"/>
    <p:sldId id="429" r:id="rId3"/>
    <p:sldId id="430" r:id="rId4"/>
    <p:sldId id="431" r:id="rId5"/>
    <p:sldId id="432" r:id="rId6"/>
    <p:sldId id="433" r:id="rId7"/>
    <p:sldId id="434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7" r:id="rId16"/>
    <p:sldId id="448" r:id="rId17"/>
    <p:sldId id="450" r:id="rId18"/>
    <p:sldId id="451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791042"/>
          </a:xfrm>
        </p:spPr>
        <p:txBody>
          <a:bodyPr>
            <a:normAutofit fontScale="90000"/>
          </a:bodyPr>
          <a:lstStyle/>
          <a:p>
            <a:r>
              <a:rPr lang="da-DK" sz="9600" b="1"/>
              <a:t>Databases and Visual Studio</a:t>
            </a:r>
            <a:br>
              <a:rPr lang="da-DK" sz="9600" b="1"/>
            </a:br>
            <a:br>
              <a:rPr lang="da-DK" sz="9600" b="1"/>
            </a:br>
            <a:r>
              <a:rPr lang="da-DK" sz="6700"/>
              <a:t>Defining a Table</a:t>
            </a:r>
          </a:p>
        </p:txBody>
      </p:sp>
    </p:spTree>
    <p:extLst>
      <p:ext uri="{BB962C8B-B14F-4D97-AF65-F5344CB8AC3E}">
        <p14:creationId xmlns:p14="http://schemas.microsoft.com/office/powerpoint/2010/main" val="347922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E722D6A-E9F8-4262-B699-8BC811B34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14" y="464771"/>
            <a:ext cx="7453006" cy="6287045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2847875" y="1220362"/>
            <a:ext cx="2147639" cy="806118"/>
          </a:xfrm>
          <a:prstGeom prst="wedgeRectCallout">
            <a:avLst>
              <a:gd name="adj1" fmla="val -91071"/>
              <a:gd name="adj2" fmla="val -169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Click on the </a:t>
            </a:r>
            <a:r>
              <a:rPr lang="da-DK" sz="2400" b="1"/>
              <a:t>Update</a:t>
            </a:r>
            <a:r>
              <a:rPr lang="da-DK" sz="240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18486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5777718F-2879-4746-AA90-20D4777B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181100"/>
            <a:ext cx="7277100" cy="4495800"/>
          </a:xfrm>
          <a:prstGeom prst="rect">
            <a:avLst/>
          </a:prstGeom>
        </p:spPr>
      </p:pic>
      <p:sp>
        <p:nvSpPr>
          <p:cNvPr id="5" name="Afrundet rektangel 4"/>
          <p:cNvSpPr/>
          <p:nvPr/>
        </p:nvSpPr>
        <p:spPr>
          <a:xfrm>
            <a:off x="2595530" y="2211467"/>
            <a:ext cx="2402414" cy="83653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ulær billedforklaring 5"/>
          <p:cNvSpPr/>
          <p:nvPr/>
        </p:nvSpPr>
        <p:spPr>
          <a:xfrm>
            <a:off x="7934355" y="3576917"/>
            <a:ext cx="3737692" cy="852709"/>
          </a:xfrm>
          <a:prstGeom prst="wedgeRectCallout">
            <a:avLst>
              <a:gd name="adj1" fmla="val -52755"/>
              <a:gd name="adj2" fmla="val 155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If all looks good, click on the </a:t>
            </a:r>
            <a:r>
              <a:rPr lang="da-DK" sz="2400" b="1"/>
              <a:t>Update Database</a:t>
            </a:r>
            <a:r>
              <a:rPr lang="da-DK" sz="240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15235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587EF91-A389-4C2D-83F6-6C26FB35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09" y="0"/>
            <a:ext cx="9268782" cy="6858000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1461608" y="5234587"/>
            <a:ext cx="4078579" cy="147386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ulær billedforklaring 6"/>
          <p:cNvSpPr/>
          <p:nvPr/>
        </p:nvSpPr>
        <p:spPr>
          <a:xfrm>
            <a:off x="6222229" y="5634637"/>
            <a:ext cx="2328111" cy="673768"/>
          </a:xfrm>
          <a:prstGeom prst="wedgeRectCallout">
            <a:avLst>
              <a:gd name="adj1" fmla="val -94546"/>
              <a:gd name="adj2" fmla="val -82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600"/>
              <a:t>SUCCESS!!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2343689" y="2745702"/>
            <a:ext cx="1380056" cy="82249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337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0B3DE1DA-A791-4728-BDF1-77C01F29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74" y="792251"/>
            <a:ext cx="6363251" cy="5273497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3082088" y="2565644"/>
            <a:ext cx="3417324" cy="42683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023052" y="5280053"/>
            <a:ext cx="3013911" cy="42683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ulær billedforklaring 7"/>
          <p:cNvSpPr/>
          <p:nvPr/>
        </p:nvSpPr>
        <p:spPr>
          <a:xfrm>
            <a:off x="7207838" y="2525755"/>
            <a:ext cx="4139574" cy="896017"/>
          </a:xfrm>
          <a:prstGeom prst="wedgeRectCallout">
            <a:avLst>
              <a:gd name="adj1" fmla="val -73506"/>
              <a:gd name="adj2" fmla="val 1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If you want to update the table definition, then update it…</a:t>
            </a:r>
          </a:p>
        </p:txBody>
      </p:sp>
      <p:sp>
        <p:nvSpPr>
          <p:cNvPr id="10" name="Rektangulær billedforklaring 9"/>
          <p:cNvSpPr/>
          <p:nvPr/>
        </p:nvSpPr>
        <p:spPr>
          <a:xfrm>
            <a:off x="5232459" y="286947"/>
            <a:ext cx="2378245" cy="806118"/>
          </a:xfrm>
          <a:prstGeom prst="wedgeRectCallout">
            <a:avLst>
              <a:gd name="adj1" fmla="val -119064"/>
              <a:gd name="adj2" fmla="val 56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…and click on the </a:t>
            </a:r>
            <a:r>
              <a:rPr lang="da-DK" sz="2400" b="1"/>
              <a:t>Update</a:t>
            </a:r>
            <a:r>
              <a:rPr lang="da-DK" sz="240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415853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9D0627D-4660-47E8-9D8F-D617D4BB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767" y="404815"/>
            <a:ext cx="7277100" cy="5819775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6911789" y="3899882"/>
            <a:ext cx="4401670" cy="852592"/>
          </a:xfrm>
          <a:prstGeom prst="wedgeRectCallout">
            <a:avLst>
              <a:gd name="adj1" fmla="val -64339"/>
              <a:gd name="adj2" fmla="val -1298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>
                <a:solidFill>
                  <a:srgbClr val="FF0000"/>
                </a:solidFill>
              </a:rPr>
              <a:t>NB:</a:t>
            </a:r>
            <a:r>
              <a:rPr lang="da-DK" sz="2400"/>
              <a:t> Some changes may result in warnings in the Preview Window!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1228167" y="4618003"/>
            <a:ext cx="4996996" cy="852592"/>
          </a:xfrm>
          <a:prstGeom prst="wedgeRectCallout">
            <a:avLst>
              <a:gd name="adj1" fmla="val 69059"/>
              <a:gd name="adj2" fmla="val 1160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If all looks good (also the warning) click on the </a:t>
            </a:r>
            <a:r>
              <a:rPr lang="da-DK" sz="2400" b="1"/>
              <a:t>Update Database</a:t>
            </a:r>
            <a:r>
              <a:rPr lang="da-DK" sz="240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19548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E22D6643-45FA-41F7-B774-80A74EEE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39" y="463254"/>
            <a:ext cx="5468557" cy="6004327"/>
          </a:xfrm>
          <a:prstGeom prst="rect">
            <a:avLst/>
          </a:prstGeom>
        </p:spPr>
      </p:pic>
      <p:sp>
        <p:nvSpPr>
          <p:cNvPr id="5" name="Rektangulær billedforklaring 4"/>
          <p:cNvSpPr/>
          <p:nvPr/>
        </p:nvSpPr>
        <p:spPr>
          <a:xfrm>
            <a:off x="7097384" y="3922618"/>
            <a:ext cx="4816710" cy="1155033"/>
          </a:xfrm>
          <a:prstGeom prst="wedgeRectCallout">
            <a:avLst>
              <a:gd name="adj1" fmla="val -81556"/>
              <a:gd name="adj2" fmla="val 65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A table can also be deleted: Right-click on the table, and choose </a:t>
            </a:r>
            <a:r>
              <a:rPr lang="da-DK" sz="2400" b="1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9121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4E26A01F-8D01-4821-A0C7-ADD1596A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11" y="1186983"/>
            <a:ext cx="7182918" cy="3409080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1577789" y="4957482"/>
            <a:ext cx="4325588" cy="860612"/>
          </a:xfrm>
          <a:prstGeom prst="wedgeRectCallout">
            <a:avLst>
              <a:gd name="adj1" fmla="val 73332"/>
              <a:gd name="adj2" fmla="val -264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>
                <a:solidFill>
                  <a:srgbClr val="FF0000"/>
                </a:solidFill>
              </a:rPr>
              <a:t>NB:</a:t>
            </a:r>
            <a:r>
              <a:rPr lang="da-DK" sz="2400"/>
              <a:t> Remember to close any windows relating to the table </a:t>
            </a:r>
            <a:r>
              <a:rPr lang="da-DK" sz="2400">
                <a:sym typeface="Wingdings" panose="05000000000000000000" pitchFamily="2" charset="2"/>
              </a:rPr>
              <a:t>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0596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E4734469-2712-4A8F-94B7-2A82B0A3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809625"/>
            <a:ext cx="7277100" cy="5238750"/>
          </a:xfrm>
          <a:prstGeom prst="rect">
            <a:avLst/>
          </a:prstGeom>
        </p:spPr>
      </p:pic>
      <p:sp>
        <p:nvSpPr>
          <p:cNvPr id="7" name="Rektangulær billedforklaring 6"/>
          <p:cNvSpPr/>
          <p:nvPr/>
        </p:nvSpPr>
        <p:spPr>
          <a:xfrm>
            <a:off x="6732089" y="3765176"/>
            <a:ext cx="4850311" cy="848878"/>
          </a:xfrm>
          <a:prstGeom prst="wedgeRectCallout">
            <a:avLst>
              <a:gd name="adj1" fmla="val -37316"/>
              <a:gd name="adj2" fmla="val 175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If all looks good (also the warning) click on the </a:t>
            </a:r>
            <a:r>
              <a:rPr lang="da-DK" sz="2400" b="1"/>
              <a:t>Update Database</a:t>
            </a:r>
            <a:r>
              <a:rPr lang="da-DK" sz="240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4570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054CDF3-4009-468B-AABE-5EF66C4D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61" y="869476"/>
            <a:ext cx="4800991" cy="5199629"/>
          </a:xfrm>
          <a:prstGeom prst="rect">
            <a:avLst/>
          </a:prstGeom>
        </p:spPr>
      </p:pic>
      <p:sp>
        <p:nvSpPr>
          <p:cNvPr id="6" name="Afrundet rektangel 5"/>
          <p:cNvSpPr/>
          <p:nvPr/>
        </p:nvSpPr>
        <p:spPr>
          <a:xfrm>
            <a:off x="3192534" y="1300396"/>
            <a:ext cx="3943372" cy="212860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the joker says ta-da it 's gone in a dark room .">
            <a:extLst>
              <a:ext uri="{FF2B5EF4-FFF2-40B4-BE49-F238E27FC236}">
                <a16:creationId xmlns:a16="http://schemas.microsoft.com/office/drawing/2014/main" id="{8B1CB9B6-6C07-457D-BEF0-598471D27F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82" y="5032467"/>
            <a:ext cx="4509248" cy="16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Defining  a table manually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799729" cy="4351338"/>
          </a:xfrm>
        </p:spPr>
        <p:txBody>
          <a:bodyPr/>
          <a:lstStyle/>
          <a:p>
            <a:r>
              <a:rPr lang="da-DK"/>
              <a:t>Two approaches:</a:t>
            </a:r>
          </a:p>
          <a:p>
            <a:pPr lvl="1"/>
            <a:r>
              <a:rPr lang="da-DK" b="1"/>
              <a:t>Write SQL code </a:t>
            </a:r>
            <a:r>
              <a:rPr lang="da-DK"/>
              <a:t>for table definition directly in query window </a:t>
            </a:r>
          </a:p>
          <a:p>
            <a:pPr lvl="1"/>
            <a:r>
              <a:rPr lang="da-DK" b="1"/>
              <a:t>Use the Designer </a:t>
            </a:r>
            <a:r>
              <a:rPr lang="da-DK"/>
              <a:t>to help with table definition. SQL code is then generated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0662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2CD2B4D1-BC0A-4D3D-A673-BF390EB19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39" y="671511"/>
            <a:ext cx="5873120" cy="5588569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7394139" y="4195482"/>
            <a:ext cx="3569696" cy="1024728"/>
          </a:xfrm>
          <a:prstGeom prst="wedgeRectCallout">
            <a:avLst>
              <a:gd name="adj1" fmla="val -101714"/>
              <a:gd name="adj2" fmla="val -796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Right-click on Tables folder, choose </a:t>
            </a:r>
            <a:r>
              <a:rPr lang="da-DK" sz="2400" b="1"/>
              <a:t>Add New Table</a:t>
            </a:r>
          </a:p>
        </p:txBody>
      </p:sp>
    </p:spTree>
    <p:extLst>
      <p:ext uri="{BB962C8B-B14F-4D97-AF65-F5344CB8AC3E}">
        <p14:creationId xmlns:p14="http://schemas.microsoft.com/office/powerpoint/2010/main" val="14665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FA86ED6-B592-44B7-8B88-F0360924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39" y="506476"/>
            <a:ext cx="9487722" cy="5845047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984886" y="4322284"/>
            <a:ext cx="2725153" cy="840207"/>
          </a:xfrm>
          <a:prstGeom prst="wedgeRectCallout">
            <a:avLst>
              <a:gd name="adj1" fmla="val -99501"/>
              <a:gd name="adj2" fmla="val -25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New table is initially named </a:t>
            </a:r>
            <a:r>
              <a:rPr lang="da-DK" sz="2400" b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86300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DA3B9BE8-F0CF-4F68-B06B-4AEFD644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639838"/>
            <a:ext cx="9464860" cy="5578323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7184461" y="4813889"/>
            <a:ext cx="2137608" cy="840207"/>
          </a:xfrm>
          <a:prstGeom prst="wedgeRectCallout">
            <a:avLst>
              <a:gd name="adj1" fmla="val -155224"/>
              <a:gd name="adj2" fmla="val -64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Change name manually here</a:t>
            </a:r>
            <a:endParaRPr lang="da-DK" sz="2400" b="1"/>
          </a:p>
        </p:txBody>
      </p:sp>
      <p:sp>
        <p:nvSpPr>
          <p:cNvPr id="8" name="Afrundet rektangel 7"/>
          <p:cNvSpPr/>
          <p:nvPr/>
        </p:nvSpPr>
        <p:spPr>
          <a:xfrm>
            <a:off x="1299881" y="510503"/>
            <a:ext cx="1981201" cy="5251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3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41FD9A6C-A60F-4091-A020-6C02ACAE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639838"/>
            <a:ext cx="9464860" cy="5578323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3536164" y="2395981"/>
            <a:ext cx="3259084" cy="840207"/>
          </a:xfrm>
          <a:prstGeom prst="wedgeRectCallout">
            <a:avLst>
              <a:gd name="adj1" fmla="val -92162"/>
              <a:gd name="adj2" fmla="val -159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Table initially has one column named </a:t>
            </a:r>
            <a:r>
              <a:rPr lang="da-DK" sz="2400" b="1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7365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B591412C-C4CA-45E5-9CE9-FCFE88FC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639838"/>
            <a:ext cx="9464860" cy="5578323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2263177" y="2198757"/>
            <a:ext cx="2435391" cy="1518174"/>
          </a:xfrm>
          <a:prstGeom prst="wedgeRectCallout">
            <a:avLst>
              <a:gd name="adj1" fmla="val -48086"/>
              <a:gd name="adj2" fmla="val -93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The column </a:t>
            </a:r>
            <a:r>
              <a:rPr lang="da-DK" sz="2400" b="1"/>
              <a:t>Id</a:t>
            </a:r>
            <a:r>
              <a:rPr lang="da-DK" sz="2400"/>
              <a:t> is:</a:t>
            </a:r>
          </a:p>
          <a:p>
            <a:r>
              <a:rPr lang="da-DK" sz="2400"/>
              <a:t>  A </a:t>
            </a:r>
            <a:r>
              <a:rPr lang="da-DK" sz="2400" b="1"/>
              <a:t>primary</a:t>
            </a:r>
            <a:r>
              <a:rPr lang="da-DK" sz="2400"/>
              <a:t> key</a:t>
            </a:r>
          </a:p>
          <a:p>
            <a:r>
              <a:rPr lang="da-DK" sz="2400"/>
              <a:t>  Of type </a:t>
            </a:r>
            <a:r>
              <a:rPr lang="da-DK" sz="2400" b="1"/>
              <a:t>int</a:t>
            </a:r>
          </a:p>
          <a:p>
            <a:r>
              <a:rPr lang="da-DK" sz="2400"/>
              <a:t>  Cannot be</a:t>
            </a:r>
            <a:r>
              <a:rPr lang="da-DK" sz="2400" b="1"/>
              <a:t> </a:t>
            </a:r>
            <a:r>
              <a:rPr lang="da-DK" sz="2400" b="1" i="1"/>
              <a:t>null</a:t>
            </a:r>
          </a:p>
        </p:txBody>
      </p:sp>
      <p:sp>
        <p:nvSpPr>
          <p:cNvPr id="7" name="Afrundet rektangel 7">
            <a:extLst>
              <a:ext uri="{FF2B5EF4-FFF2-40B4-BE49-F238E27FC236}">
                <a16:creationId xmlns:a16="http://schemas.microsoft.com/office/drawing/2014/main" id="{EBB83CC9-ABC9-439F-AC81-2757D7FF42C3}"/>
              </a:ext>
            </a:extLst>
          </p:cNvPr>
          <p:cNvSpPr/>
          <p:nvPr/>
        </p:nvSpPr>
        <p:spPr>
          <a:xfrm>
            <a:off x="2717367" y="4750663"/>
            <a:ext cx="2957292" cy="52518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91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E75157A2-0BD0-4A0F-A8AA-2BDBCCD5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42" y="567442"/>
            <a:ext cx="9411516" cy="5723116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7372695" y="2881760"/>
            <a:ext cx="4048340" cy="873780"/>
          </a:xfrm>
          <a:prstGeom prst="wedgeRectCallout">
            <a:avLst>
              <a:gd name="adj1" fmla="val -91718"/>
              <a:gd name="adj2" fmla="val -168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Add further column definitions in the </a:t>
            </a:r>
            <a:r>
              <a:rPr lang="da-DK" sz="2400" b="1"/>
              <a:t>Design</a:t>
            </a:r>
            <a:r>
              <a:rPr lang="da-DK" sz="2400"/>
              <a:t> view</a:t>
            </a:r>
            <a:endParaRPr lang="da-DK" sz="2400" b="1" i="1"/>
          </a:p>
        </p:txBody>
      </p:sp>
      <p:sp>
        <p:nvSpPr>
          <p:cNvPr id="7" name="Afrundet rektangel 6"/>
          <p:cNvSpPr/>
          <p:nvPr/>
        </p:nvSpPr>
        <p:spPr>
          <a:xfrm>
            <a:off x="2017363" y="4234674"/>
            <a:ext cx="3710441" cy="19374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ulær billedforklaring 8"/>
          <p:cNvSpPr/>
          <p:nvPr/>
        </p:nvSpPr>
        <p:spPr>
          <a:xfrm>
            <a:off x="7206980" y="4545106"/>
            <a:ext cx="4214055" cy="809648"/>
          </a:xfrm>
          <a:prstGeom prst="wedgeRectCallout">
            <a:avLst>
              <a:gd name="adj1" fmla="val -100253"/>
              <a:gd name="adj2" fmla="val 41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SQL code for column definitions is automatically updated</a:t>
            </a:r>
            <a:endParaRPr lang="da-DK" sz="2400" b="1" i="1"/>
          </a:p>
        </p:txBody>
      </p:sp>
    </p:spTree>
    <p:extLst>
      <p:ext uri="{BB962C8B-B14F-4D97-AF65-F5344CB8AC3E}">
        <p14:creationId xmlns:p14="http://schemas.microsoft.com/office/powerpoint/2010/main" val="9132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6DAE76A-0438-4234-8ADD-6DB7D3BC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14" y="464771"/>
            <a:ext cx="7453006" cy="6287045"/>
          </a:xfrm>
          <a:prstGeom prst="rect">
            <a:avLst/>
          </a:prstGeom>
        </p:spPr>
      </p:pic>
      <p:sp>
        <p:nvSpPr>
          <p:cNvPr id="6" name="Rektangulær billedforklaring 5"/>
          <p:cNvSpPr/>
          <p:nvPr/>
        </p:nvSpPr>
        <p:spPr>
          <a:xfrm>
            <a:off x="5257038" y="3075337"/>
            <a:ext cx="5276491" cy="877480"/>
          </a:xfrm>
          <a:prstGeom prst="wedgeRectCallout">
            <a:avLst>
              <a:gd name="adj1" fmla="val -52416"/>
              <a:gd name="adj2" fmla="val -1209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>
                <a:solidFill>
                  <a:srgbClr val="FF0000"/>
                </a:solidFill>
              </a:rPr>
              <a:t>NB:</a:t>
            </a:r>
            <a:r>
              <a:rPr lang="da-DK" sz="2400"/>
              <a:t> A new table is </a:t>
            </a:r>
            <a:r>
              <a:rPr lang="da-DK" sz="2400" u="sng"/>
              <a:t>not</a:t>
            </a:r>
            <a:r>
              <a:rPr lang="da-DK" sz="2400"/>
              <a:t> saved (i.e. added to the database) by clicking on Save!</a:t>
            </a:r>
            <a:endParaRPr lang="da-DK" sz="2400" b="1"/>
          </a:p>
        </p:txBody>
      </p:sp>
      <p:sp>
        <p:nvSpPr>
          <p:cNvPr id="7" name="Rektangulær billedforklaring 6"/>
          <p:cNvSpPr/>
          <p:nvPr/>
        </p:nvSpPr>
        <p:spPr>
          <a:xfrm>
            <a:off x="3914272" y="638466"/>
            <a:ext cx="2181728" cy="515353"/>
          </a:xfrm>
          <a:prstGeom prst="wedgeRectCallout">
            <a:avLst>
              <a:gd name="adj1" fmla="val -107788"/>
              <a:gd name="adj2" fmla="val 79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Don’t click here</a:t>
            </a:r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7972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234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Office-tema</vt:lpstr>
      <vt:lpstr>Databases and Visual Studio  Defining a Table</vt:lpstr>
      <vt:lpstr>Defining  a table manually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140</cp:revision>
  <dcterms:created xsi:type="dcterms:W3CDTF">2017-09-05T14:00:27Z</dcterms:created>
  <dcterms:modified xsi:type="dcterms:W3CDTF">2025-08-07T07:56:33Z</dcterms:modified>
</cp:coreProperties>
</file>