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402" r:id="rId3"/>
    <p:sldId id="403" r:id="rId4"/>
    <p:sldId id="404" r:id="rId5"/>
    <p:sldId id="454" r:id="rId6"/>
    <p:sldId id="407" r:id="rId7"/>
    <p:sldId id="409" r:id="rId8"/>
    <p:sldId id="410" r:id="rId9"/>
    <p:sldId id="411" r:id="rId10"/>
    <p:sldId id="412" r:id="rId11"/>
    <p:sldId id="413" r:id="rId12"/>
    <p:sldId id="455" r:id="rId13"/>
    <p:sldId id="453" r:id="rId14"/>
    <p:sldId id="414" r:id="rId15"/>
    <p:sldId id="415" r:id="rId16"/>
    <p:sldId id="45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 sz="6700"/>
              <a:t>Running a Script</a:t>
            </a:r>
          </a:p>
        </p:txBody>
      </p:sp>
    </p:spTree>
    <p:extLst>
      <p:ext uri="{BB962C8B-B14F-4D97-AF65-F5344CB8AC3E}">
        <p14:creationId xmlns:p14="http://schemas.microsoft.com/office/powerpoint/2010/main" val="19237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51EED0C-A008-4E90-9560-E6B5B178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01" y="303472"/>
            <a:ext cx="5476093" cy="622283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539318" y="3338762"/>
            <a:ext cx="3827929" cy="919473"/>
          </a:xfrm>
          <a:prstGeom prst="wedgeRectCallout">
            <a:avLst>
              <a:gd name="adj1" fmla="val -103246"/>
              <a:gd name="adj2" fmla="val 143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Weapon</a:t>
            </a:r>
            <a:r>
              <a:rPr lang="da-DK" sz="2400"/>
              <a:t> table, and choose </a:t>
            </a:r>
            <a:r>
              <a:rPr lang="da-DK" sz="2400" b="1"/>
              <a:t>View Data</a:t>
            </a:r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467EF68-6A74-4C42-B6F4-E3FB1D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1" y="305979"/>
            <a:ext cx="10604849" cy="448117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869364" y="5137743"/>
            <a:ext cx="2755230" cy="764007"/>
          </a:xfrm>
          <a:prstGeom prst="wedgeRectCallout">
            <a:avLst>
              <a:gd name="adj1" fmla="val -71964"/>
              <a:gd name="adj2" fmla="val -211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The </a:t>
            </a:r>
            <a:r>
              <a:rPr lang="da-DK" sz="2400" b="1"/>
              <a:t>Weapon</a:t>
            </a:r>
            <a:r>
              <a:rPr lang="da-DK" sz="2400"/>
              <a:t> table contains 15 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467EF68-6A74-4C42-B6F4-E3FB1D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1" y="305979"/>
            <a:ext cx="10604849" cy="4481174"/>
          </a:xfrm>
          <a:prstGeom prst="rect">
            <a:avLst/>
          </a:prstGeom>
        </p:spPr>
      </p:pic>
      <p:sp>
        <p:nvSpPr>
          <p:cNvPr id="4" name="Rektangulær billedforklaring 5">
            <a:extLst>
              <a:ext uri="{FF2B5EF4-FFF2-40B4-BE49-F238E27FC236}">
                <a16:creationId xmlns:a16="http://schemas.microsoft.com/office/drawing/2014/main" id="{996403BF-F0B4-4962-BF2D-2CF45B798CBE}"/>
              </a:ext>
            </a:extLst>
          </p:cNvPr>
          <p:cNvSpPr/>
          <p:nvPr/>
        </p:nvSpPr>
        <p:spPr>
          <a:xfrm>
            <a:off x="1312506" y="5154825"/>
            <a:ext cx="5393094" cy="932210"/>
          </a:xfrm>
          <a:prstGeom prst="wedgeRectCallout">
            <a:avLst>
              <a:gd name="adj1" fmla="val -62984"/>
              <a:gd name="adj2" fmla="val -12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You can type in additional rows simply by entering values into the bottom row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881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EB7965C-DF76-421C-8609-E135124F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8" y="314629"/>
            <a:ext cx="10571172" cy="469730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393609" y="4258234"/>
            <a:ext cx="10722626" cy="4213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97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5093CE2-9525-4A87-9586-F4F1F8B3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35" y="316342"/>
            <a:ext cx="4936136" cy="604483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095130" y="3854822"/>
            <a:ext cx="3830353" cy="964651"/>
          </a:xfrm>
          <a:prstGeom prst="wedgeRectCallout">
            <a:avLst>
              <a:gd name="adj1" fmla="val -85989"/>
              <a:gd name="adj2" fmla="val 1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Weapon</a:t>
            </a:r>
            <a:r>
              <a:rPr lang="da-DK" sz="2400"/>
              <a:t> table, and choose </a:t>
            </a:r>
            <a:r>
              <a:rPr lang="da-DK" sz="2400" b="1"/>
              <a:t>View Designer</a:t>
            </a:r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73BEE80-266B-4496-9B76-836572E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254995"/>
            <a:ext cx="9342930" cy="634801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757766" y="3106668"/>
            <a:ext cx="4129433" cy="918485"/>
          </a:xfrm>
          <a:prstGeom prst="wedgeRectCallout">
            <a:avLst>
              <a:gd name="adj1" fmla="val -151538"/>
              <a:gd name="adj2" fmla="val -126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Column definitions for </a:t>
            </a:r>
            <a:r>
              <a:rPr lang="da-DK" sz="2400" b="1"/>
              <a:t>Weapon</a:t>
            </a:r>
            <a:r>
              <a:rPr lang="da-DK" sz="2400"/>
              <a:t> table (designer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378858" y="3618031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73BEE80-266B-4496-9B76-836572E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254995"/>
            <a:ext cx="9342930" cy="6348010"/>
          </a:xfrm>
          <a:prstGeom prst="rect">
            <a:avLst/>
          </a:prstGeom>
        </p:spPr>
      </p:pic>
      <p:sp>
        <p:nvSpPr>
          <p:cNvPr id="8" name="Afrundet rektangel 7"/>
          <p:cNvSpPr/>
          <p:nvPr/>
        </p:nvSpPr>
        <p:spPr>
          <a:xfrm>
            <a:off x="2436694" y="3644925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4">
            <a:extLst>
              <a:ext uri="{FF2B5EF4-FFF2-40B4-BE49-F238E27FC236}">
                <a16:creationId xmlns:a16="http://schemas.microsoft.com/office/drawing/2014/main" id="{2B6B1AD8-482B-4D00-BD99-33F40F387FD8}"/>
              </a:ext>
            </a:extLst>
          </p:cNvPr>
          <p:cNvSpPr/>
          <p:nvPr/>
        </p:nvSpPr>
        <p:spPr>
          <a:xfrm>
            <a:off x="7467600" y="3941803"/>
            <a:ext cx="4087906" cy="836385"/>
          </a:xfrm>
          <a:prstGeom prst="wedgeRectCallout">
            <a:avLst>
              <a:gd name="adj1" fmla="val -109825"/>
              <a:gd name="adj2" fmla="val 64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Column definitions for </a:t>
            </a:r>
            <a:r>
              <a:rPr lang="da-DK" sz="2400" b="1"/>
              <a:t>Weapon</a:t>
            </a:r>
            <a:r>
              <a:rPr lang="da-DK" sz="2400"/>
              <a:t> table (SQL code view)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445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Run a script on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/>
              <a:t>We have created a (local) database called </a:t>
            </a:r>
            <a:r>
              <a:rPr lang="da-DK" sz="3200" b="1"/>
              <a:t>FirstDB</a:t>
            </a:r>
          </a:p>
          <a:p>
            <a:pPr lvl="0"/>
            <a:r>
              <a:rPr lang="da-DK" sz="3200"/>
              <a:t>The database does not contain any (user-defined) tables yet</a:t>
            </a:r>
          </a:p>
          <a:p>
            <a:pPr lvl="0"/>
            <a:r>
              <a:rPr lang="da-DK" sz="3200"/>
              <a:t>Table definitions can be created manually (later), or by running a </a:t>
            </a:r>
            <a:r>
              <a:rPr lang="da-DK" sz="3200" b="1"/>
              <a:t>database script</a:t>
            </a:r>
          </a:p>
          <a:p>
            <a:pPr lvl="0"/>
            <a:r>
              <a:rPr lang="da-DK" sz="3200"/>
              <a:t>A script generally just contains SQL code, which may e.g.</a:t>
            </a:r>
          </a:p>
          <a:p>
            <a:pPr lvl="1"/>
            <a:r>
              <a:rPr lang="da-DK" sz="2800"/>
              <a:t>Create a number of tables</a:t>
            </a:r>
          </a:p>
          <a:p>
            <a:pPr lvl="1"/>
            <a:r>
              <a:rPr lang="da-DK" sz="280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096A610-EDC6-4518-9010-5C7BEE7E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7" y="464321"/>
            <a:ext cx="7014620" cy="494311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57644" y="4240425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FirstDB</a:t>
            </a:r>
            <a:r>
              <a:rPr lang="da-DK" sz="2400"/>
              <a:t>, and choose </a:t>
            </a:r>
            <a:r>
              <a:rPr lang="da-DK" sz="2400" b="1"/>
              <a:t>New Ouery…</a:t>
            </a:r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81C833D-629A-4B52-94C0-CB7524C0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507351"/>
            <a:ext cx="8154107" cy="412277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580763" y="5131942"/>
            <a:ext cx="2195765" cy="1016667"/>
          </a:xfrm>
          <a:prstGeom prst="wedgeRectCallout">
            <a:avLst>
              <a:gd name="adj1" fmla="val -91765"/>
              <a:gd name="adj2" fmla="val -261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This opens a </a:t>
            </a:r>
            <a:r>
              <a:rPr lang="da-DK" sz="2400" b="1"/>
              <a:t>Query window</a:t>
            </a:r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81C833D-629A-4B52-94C0-CB7524C0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507351"/>
            <a:ext cx="8154107" cy="412277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580763" y="4948518"/>
            <a:ext cx="4504531" cy="833717"/>
          </a:xfrm>
          <a:prstGeom prst="wedgeRectCallout">
            <a:avLst>
              <a:gd name="adj1" fmla="val -84998"/>
              <a:gd name="adj2" fmla="val -30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2662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D2D4E68-F2D5-4975-A2A3-3D7E6206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2" y="582706"/>
            <a:ext cx="9077265" cy="48772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144871" y="5042695"/>
            <a:ext cx="3209364" cy="904776"/>
          </a:xfrm>
          <a:prstGeom prst="wedgeRectCallout">
            <a:avLst>
              <a:gd name="adj1" fmla="val -100505"/>
              <a:gd name="adj2" fmla="val -13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Copy content from text file into 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2221FFF-704F-479E-89FD-44E3D41F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2" y="602904"/>
            <a:ext cx="8751906" cy="536129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4293389" y="3693459"/>
            <a:ext cx="3281787" cy="833718"/>
          </a:xfrm>
          <a:prstGeom prst="wedgeRectCallout">
            <a:avLst>
              <a:gd name="adj1" fmla="val -67030"/>
              <a:gd name="adj2" fmla="val -278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7725181" y="1976154"/>
            <a:ext cx="2646983" cy="1307397"/>
          </a:xfrm>
          <a:prstGeom prst="wedgeRectCallout">
            <a:avLst>
              <a:gd name="adj1" fmla="val -113036"/>
              <a:gd name="adj2" fmla="val -1215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/>
              <a:t>NOT THIS ONE!</a:t>
            </a:r>
            <a:endParaRPr lang="da-DK" sz="2400" b="1">
              <a:sym typeface="Wingdings" panose="05000000000000000000" pitchFamily="2" charset="2"/>
            </a:endParaRPr>
          </a:p>
          <a:p>
            <a:r>
              <a:rPr lang="da-DK" sz="2400" b="1">
                <a:sym typeface="Wingdings" panose="05000000000000000000" pitchFamily="2" charset="2"/>
              </a:rPr>
              <a:t>I REPEAT!!</a:t>
            </a:r>
          </a:p>
          <a:p>
            <a:r>
              <a:rPr lang="da-DK" sz="2400" b="1">
                <a:sym typeface="Wingdings" panose="05000000000000000000" pitchFamily="2" charset="2"/>
              </a:rPr>
              <a:t>NOT THIS ONE! </a:t>
            </a:r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2F6A9F7-5700-4F39-AC0A-B295F524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0" y="133064"/>
            <a:ext cx="7704488" cy="659187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332101" y="4816610"/>
            <a:ext cx="2728892" cy="868226"/>
          </a:xfrm>
          <a:prstGeom prst="wedgeRectCallout">
            <a:avLst>
              <a:gd name="adj1" fmla="val -144172"/>
              <a:gd name="adj2" fmla="val -105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Result of executing query is shown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1646D36-FFCB-4F7C-B889-C6B29F8F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7" y="747403"/>
            <a:ext cx="9407209" cy="4452125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2705765" y="347352"/>
            <a:ext cx="2755230" cy="800102"/>
          </a:xfrm>
          <a:prstGeom prst="wedgeRectCallout">
            <a:avLst>
              <a:gd name="adj1" fmla="val -112965"/>
              <a:gd name="adj2" fmla="val 53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4512167" y="5051258"/>
            <a:ext cx="4004303" cy="814083"/>
          </a:xfrm>
          <a:prstGeom prst="wedgeRectCallout">
            <a:avLst>
              <a:gd name="adj1" fmla="val -93243"/>
              <a:gd name="adj2" fmla="val -21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…a new table Weapon has been added to FirstDB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9" name="Afrundet rektangel 8"/>
          <p:cNvSpPr/>
          <p:nvPr/>
        </p:nvSpPr>
        <p:spPr>
          <a:xfrm>
            <a:off x="1403952" y="2554941"/>
            <a:ext cx="2002635" cy="1398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218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Office-tema</vt:lpstr>
      <vt:lpstr>Databases and Visual Studio  Running a Script</vt:lpstr>
      <vt:lpstr>Run a script on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137</cp:revision>
  <dcterms:created xsi:type="dcterms:W3CDTF">2017-09-05T14:00:27Z</dcterms:created>
  <dcterms:modified xsi:type="dcterms:W3CDTF">2025-08-07T07:57:07Z</dcterms:modified>
</cp:coreProperties>
</file>