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16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07-08-2025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dotnet/api/microsoft.data.sqlclient?view=sqlclient-dotnet-core-5.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da-DK" sz="9600" b="1" dirty="0" err="1"/>
              <a:t>ADO.Net</a:t>
            </a:r>
            <a:r>
              <a:rPr lang="da-DK" sz="9600" b="1" dirty="0"/>
              <a:t> </a:t>
            </a:r>
            <a:br>
              <a:rPr lang="da-DK" sz="9600" dirty="0"/>
            </a:br>
            <a:r>
              <a:rPr lang="da-DK" sz="9600" dirty="0"/>
              <a:t>Essentials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// Do something with the next data record</a:t>
            </a:r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24899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methods</a:t>
            </a:r>
            <a:r>
              <a:rPr lang="da-DK" dirty="0"/>
              <a:t> for </a:t>
            </a:r>
            <a:r>
              <a:rPr lang="da-DK" dirty="0" err="1"/>
              <a:t>extracting</a:t>
            </a:r>
            <a:r>
              <a:rPr lang="da-DK" dirty="0"/>
              <a:t> data from the data </a:t>
            </a:r>
            <a:r>
              <a:rPr lang="da-DK" dirty="0" err="1"/>
              <a:t>record</a:t>
            </a:r>
            <a:r>
              <a:rPr lang="da-DK" dirty="0"/>
              <a:t> it </a:t>
            </a:r>
            <a:r>
              <a:rPr lang="da-DK" dirty="0" err="1"/>
              <a:t>currently</a:t>
            </a:r>
            <a:r>
              <a:rPr lang="da-DK" dirty="0"/>
              <a:t> points to:</a:t>
            </a:r>
          </a:p>
          <a:p>
            <a:pPr lvl="1"/>
            <a:r>
              <a:rPr lang="da-DK" b="1" dirty="0" err="1"/>
              <a:t>Get</a:t>
            </a:r>
            <a:r>
              <a:rPr lang="da-DK" b="1" dirty="0"/>
              <a:t>…</a:t>
            </a:r>
            <a:r>
              <a:rPr lang="da-DK" dirty="0"/>
              <a:t> (</a:t>
            </a:r>
            <a:r>
              <a:rPr lang="da-DK" b="1" dirty="0"/>
              <a:t>GetInt32</a:t>
            </a:r>
            <a:r>
              <a:rPr lang="da-DK" dirty="0"/>
              <a:t>, </a:t>
            </a:r>
            <a:r>
              <a:rPr lang="da-DK" b="1" dirty="0" err="1"/>
              <a:t>GetString</a:t>
            </a:r>
            <a:r>
              <a:rPr lang="da-DK" dirty="0"/>
              <a:t>, </a:t>
            </a:r>
            <a:r>
              <a:rPr lang="da-DK" b="1" dirty="0" err="1"/>
              <a:t>GetBoolean</a:t>
            </a:r>
            <a:r>
              <a:rPr lang="da-DK" dirty="0"/>
              <a:t>, …)</a:t>
            </a:r>
          </a:p>
          <a:p>
            <a:r>
              <a:rPr lang="da-DK" dirty="0"/>
              <a:t>All </a:t>
            </a:r>
            <a:r>
              <a:rPr lang="da-DK" b="1" dirty="0" err="1"/>
              <a:t>Get</a:t>
            </a:r>
            <a:r>
              <a:rPr lang="da-DK" b="1" dirty="0"/>
              <a:t>… </a:t>
            </a:r>
            <a:r>
              <a:rPr lang="da-DK" dirty="0" err="1"/>
              <a:t>methods</a:t>
            </a:r>
            <a:r>
              <a:rPr lang="da-DK" dirty="0"/>
              <a:t> </a:t>
            </a:r>
            <a:r>
              <a:rPr lang="da-DK" dirty="0" err="1"/>
              <a:t>take</a:t>
            </a:r>
            <a:r>
              <a:rPr lang="da-DK" dirty="0"/>
              <a:t> a column index as parameter</a:t>
            </a:r>
          </a:p>
          <a:p>
            <a:pPr lvl="1"/>
            <a:r>
              <a:rPr lang="da-DK" dirty="0"/>
              <a:t>Given a column </a:t>
            </a:r>
            <a:r>
              <a:rPr lang="da-DK" dirty="0" err="1"/>
              <a:t>name</a:t>
            </a:r>
            <a:r>
              <a:rPr lang="da-DK" dirty="0"/>
              <a:t>, </a:t>
            </a:r>
            <a:r>
              <a:rPr lang="da-DK" b="1" dirty="0" err="1"/>
              <a:t>GetOrdinal</a:t>
            </a:r>
            <a:r>
              <a:rPr lang="da-DK" dirty="0"/>
              <a:t> returns the column index.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If column is </a:t>
            </a:r>
            <a:r>
              <a:rPr lang="da-DK" u="sng" dirty="0" err="1"/>
              <a:t>nullable</a:t>
            </a:r>
            <a:r>
              <a:rPr lang="da-DK" dirty="0"/>
              <a:t>,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 err="1"/>
              <a:t>IsDBNull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347973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reader.GetInt32(0);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(2);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alcoholicPartAmount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reader.GetInt32(3);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(4);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nonAlcoholicPartAmount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reader.GetInt32(5);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Do something with the data, e.g. create new object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96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803083" y="2051437"/>
            <a:ext cx="10674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int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reader.GetOrdinal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"Id"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    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reader.GetOrdinal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8000"/>
                </a:solidFill>
                <a:latin typeface="Cascadia Mono" panose="020B0609020000020004" pitchFamily="49" charset="0"/>
              </a:rPr>
              <a:t>    // Do something with the data, e.g. create new object</a:t>
            </a:r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35451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SqlCommand.ExecuteNonQuery</a:t>
            </a:r>
            <a:r>
              <a:rPr lang="da-DK" b="1" dirty="0"/>
              <a:t>()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8730"/>
          </a:xfrm>
        </p:spPr>
        <p:txBody>
          <a:bodyPr>
            <a:normAutofit/>
          </a:bodyPr>
          <a:lstStyle/>
          <a:p>
            <a:r>
              <a:rPr lang="da-DK" dirty="0"/>
              <a:t>This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executes</a:t>
            </a:r>
            <a:r>
              <a:rPr lang="da-DK" dirty="0"/>
              <a:t> the SQL </a:t>
            </a:r>
            <a:r>
              <a:rPr lang="da-DK" dirty="0" err="1"/>
              <a:t>command</a:t>
            </a:r>
            <a:r>
              <a:rPr lang="da-DK" dirty="0"/>
              <a:t>, and returns the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rows</a:t>
            </a:r>
            <a:r>
              <a:rPr lang="da-DK" dirty="0"/>
              <a:t> </a:t>
            </a:r>
            <a:r>
              <a:rPr lang="da-DK" dirty="0" err="1"/>
              <a:t>affected</a:t>
            </a:r>
            <a:r>
              <a:rPr lang="da-DK" dirty="0"/>
              <a:t> by the </a:t>
            </a:r>
            <a:r>
              <a:rPr lang="da-DK" dirty="0" err="1"/>
              <a:t>command</a:t>
            </a:r>
            <a:r>
              <a:rPr lang="da-DK" dirty="0"/>
              <a:t> (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).</a:t>
            </a:r>
          </a:p>
          <a:p>
            <a:r>
              <a:rPr lang="da-DK" dirty="0"/>
              <a:t>No </a:t>
            </a:r>
            <a:r>
              <a:rPr lang="da-DK" dirty="0" err="1"/>
              <a:t>further</a:t>
            </a:r>
            <a:r>
              <a:rPr lang="da-DK" dirty="0"/>
              <a:t> </a:t>
            </a:r>
            <a:r>
              <a:rPr lang="da-DK" dirty="0" err="1"/>
              <a:t>processing</a:t>
            </a:r>
            <a:r>
              <a:rPr lang="da-DK" dirty="0"/>
              <a:t> </a:t>
            </a:r>
            <a:r>
              <a:rPr lang="da-DK" dirty="0" err="1"/>
              <a:t>needed</a:t>
            </a:r>
            <a:r>
              <a:rPr lang="da-DK" dirty="0"/>
              <a:t>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FD86FBB-9967-D423-DD3F-78CBA284BB53}"/>
              </a:ext>
            </a:extLst>
          </p:cNvPr>
          <p:cNvSpPr txBox="1"/>
          <p:nvPr/>
        </p:nvSpPr>
        <p:spPr>
          <a:xfrm>
            <a:off x="942230" y="3912042"/>
            <a:ext cx="1067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queryStr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connection);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cmd.ExecuteNonQuery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08545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SqlCommand.Parameters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794"/>
          </a:xfrm>
        </p:spPr>
        <p:txBody>
          <a:bodyPr>
            <a:normAutofit/>
          </a:bodyPr>
          <a:lstStyle/>
          <a:p>
            <a:r>
              <a:rPr lang="da-DK" dirty="0"/>
              <a:t>It is </a:t>
            </a:r>
            <a:r>
              <a:rPr lang="da-DK" dirty="0" err="1"/>
              <a:t>possible</a:t>
            </a:r>
            <a:r>
              <a:rPr lang="da-DK" dirty="0"/>
              <a:t> to </a:t>
            </a:r>
            <a:r>
              <a:rPr lang="da-DK" u="sng" dirty="0" err="1"/>
              <a:t>parameterize</a:t>
            </a:r>
            <a:r>
              <a:rPr lang="da-DK" dirty="0"/>
              <a:t> a </a:t>
            </a:r>
            <a:r>
              <a:rPr lang="da-DK" dirty="0" err="1"/>
              <a:t>query</a:t>
            </a:r>
            <a:endParaRPr lang="da-DK" dirty="0"/>
          </a:p>
          <a:p>
            <a:r>
              <a:rPr lang="da-DK" b="1" dirty="0"/>
              <a:t>SqlCommand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b="1" dirty="0"/>
              <a:t>Parameters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.</a:t>
            </a:r>
          </a:p>
          <a:p>
            <a:r>
              <a:rPr lang="da-DK" dirty="0" err="1"/>
              <a:t>Typical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: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 err="1"/>
              <a:t>AddWithValue</a:t>
            </a:r>
            <a:r>
              <a:rPr lang="da-DK" dirty="0"/>
              <a:t> on </a:t>
            </a:r>
            <a:r>
              <a:rPr lang="da-DK" b="1" dirty="0"/>
              <a:t>Parameters</a:t>
            </a:r>
            <a:r>
              <a:rPr lang="da-DK" dirty="0"/>
              <a:t> </a:t>
            </a:r>
            <a:r>
              <a:rPr lang="da-DK" dirty="0" err="1"/>
              <a:t>property</a:t>
            </a:r>
            <a:r>
              <a:rPr lang="da-DK" dirty="0"/>
              <a:t>.</a:t>
            </a:r>
          </a:p>
          <a:p>
            <a:r>
              <a:rPr lang="da-DK" b="1" dirty="0">
                <a:solidFill>
                  <a:srgbClr val="FF0000"/>
                </a:solidFill>
              </a:rPr>
              <a:t>NB</a:t>
            </a:r>
            <a:r>
              <a:rPr lang="da-DK" dirty="0"/>
              <a:t>: Query string must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properly</a:t>
            </a:r>
            <a:r>
              <a:rPr lang="da-DK" dirty="0"/>
              <a:t> </a:t>
            </a:r>
            <a:r>
              <a:rPr lang="da-DK" dirty="0" err="1"/>
              <a:t>formatted</a:t>
            </a:r>
            <a:r>
              <a:rPr lang="da-DK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020621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SqlCommand.Parameters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922351" y="2051437"/>
            <a:ext cx="10555358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queryStr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"INSERT INTO Drink VALUES 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</a:t>
            </a:r>
          </a:p>
          <a:p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    $"(@Id , @Name, </a:t>
            </a:r>
            <a:r>
              <a:rPr lang="da-DK" sz="1800">
                <a:solidFill>
                  <a:srgbClr val="A31515"/>
                </a:solidFill>
                <a:latin typeface="Cascadia Mono" panose="020B0609020000020004" pitchFamily="49" charset="0"/>
              </a:rPr>
              <a:t>@AlcoholicPartName,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@AlcoholicPartAmount, </a:t>
            </a:r>
          </a:p>
          <a:p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       </a:t>
            </a:r>
            <a:r>
              <a:rPr lang="da-DK" sz="1800">
                <a:solidFill>
                  <a:srgbClr val="A31515"/>
                </a:solidFill>
                <a:latin typeface="Cascadia Mono" panose="020B0609020000020004" pitchFamily="49" charset="0"/>
              </a:rPr>
              <a:t>@NonAlcoholicPartName,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@NonAlcoholicPartAmount)"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sz="1600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AddParameterValues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drink)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cmd.Parameters.AddWithValue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"@Id"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drink.Id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cmd.Parameters.AddWithValue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"@</a:t>
            </a:r>
            <a:r>
              <a:rPr lang="da-DK" sz="16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Name</a:t>
            </a:r>
            <a:r>
              <a:rPr lang="da-DK" sz="16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6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drink.Name</a:t>
            </a:r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6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    …</a:t>
            </a:r>
          </a:p>
          <a:p>
            <a:r>
              <a:rPr lang="da-DK" sz="16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600" dirty="0"/>
          </a:p>
        </p:txBody>
      </p:sp>
    </p:spTree>
    <p:extLst>
      <p:ext uri="{BB962C8B-B14F-4D97-AF65-F5344CB8AC3E}">
        <p14:creationId xmlns:p14="http://schemas.microsoft.com/office/powerpoint/2010/main" val="2603673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3D8E23-E334-E2CC-56DC-064CFFBB9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Putting it </a:t>
            </a:r>
            <a:r>
              <a:rPr lang="da-DK" dirty="0" err="1"/>
              <a:t>together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803B017-AD65-EE41-1C36-2A6D95FBF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placed</a:t>
            </a:r>
            <a:r>
              <a:rPr lang="da-DK" dirty="0"/>
              <a:t> in </a:t>
            </a:r>
            <a:r>
              <a:rPr lang="da-DK" b="1" dirty="0" err="1"/>
              <a:t>try-catch</a:t>
            </a:r>
            <a:endParaRPr lang="da-DK" b="1" dirty="0"/>
          </a:p>
          <a:p>
            <a:r>
              <a:rPr lang="da-DK" dirty="0"/>
              <a:t>Calls </a:t>
            </a:r>
            <a:r>
              <a:rPr lang="da-DK" dirty="0" err="1"/>
              <a:t>may</a:t>
            </a:r>
            <a:r>
              <a:rPr lang="da-DK" dirty="0"/>
              <a:t> </a:t>
            </a:r>
            <a:r>
              <a:rPr lang="da-DK" dirty="0" err="1"/>
              <a:t>throw</a:t>
            </a:r>
            <a:r>
              <a:rPr lang="da-DK" dirty="0"/>
              <a:t> </a:t>
            </a:r>
            <a:r>
              <a:rPr lang="da-DK" b="1" dirty="0" err="1"/>
              <a:t>SqlException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350978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Putting it </a:t>
            </a:r>
            <a:r>
              <a:rPr lang="da-DK" b="1" dirty="0" err="1"/>
              <a:t>together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3B71149-15D7-F048-29F1-7CCD575024A4}"/>
              </a:ext>
            </a:extLst>
          </p:cNvPr>
          <p:cNvSpPr txBox="1"/>
          <p:nvPr/>
        </p:nvSpPr>
        <p:spPr>
          <a:xfrm>
            <a:off x="902472" y="1598212"/>
            <a:ext cx="1055535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 drinks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Setup the connection with the "using" syntax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connection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connection.Open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Prepare and execute the actual SQL command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</a:t>
            </a:r>
            <a:r>
              <a:rPr lang="en-US" sz="1200">
                <a:solidFill>
                  <a:srgbClr val="A31515"/>
                </a:solidFill>
                <a:latin typeface="Cascadia Mono" panose="020B0609020000020004" pitchFamily="49" charset="0"/>
              </a:rPr>
              <a:t>FROM Drink"</a:t>
            </a:r>
            <a:r>
              <a:rPr lang="en-US" sz="120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connection);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Process the retrieved data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reader.Read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id = reader.GetInt32(0);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name =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reader.GetString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…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drinks.Add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Drink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(id, name, …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SqlException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sqlEx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.WriteLine(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$"NB: An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SqlException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occurred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sqlEx.Message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1946668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902300-918B-04C9-B168-6E170667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Documentation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443BBC5-FA16-7825-8FFF-DE85B9D59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>
                <a:hlinkClick r:id="rId2"/>
              </a:rPr>
              <a:t>https://learn.microsoft.com/en-us/dotnet/api/microsoft.data.sqlclient?view=sqlclient-dotnet-core-5.2</a:t>
            </a:r>
            <a:endParaRPr lang="da-DK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4687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105CD1-DFE2-32F3-2BC5-033384C76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Disclaimer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443EBC1-8B45-8C33-C06E-79516727E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NOT an </a:t>
            </a:r>
            <a:r>
              <a:rPr lang="da-DK" dirty="0" err="1"/>
              <a:t>exhaustive</a:t>
            </a:r>
            <a:r>
              <a:rPr lang="da-DK" dirty="0"/>
              <a:t> </a:t>
            </a:r>
            <a:r>
              <a:rPr lang="da-DK" dirty="0" err="1"/>
              <a:t>presentation</a:t>
            </a:r>
            <a:r>
              <a:rPr lang="da-DK" dirty="0"/>
              <a:t> of </a:t>
            </a:r>
            <a:r>
              <a:rPr lang="da-DK" b="1" dirty="0" err="1"/>
              <a:t>ADO.</a:t>
            </a:r>
            <a:r>
              <a:rPr lang="da-DK" b="1" err="1"/>
              <a:t>Net</a:t>
            </a:r>
            <a:r>
              <a:rPr lang="da-DK"/>
              <a:t>!</a:t>
            </a:r>
            <a:endParaRPr lang="da-DK" dirty="0"/>
          </a:p>
          <a:p>
            <a:r>
              <a:rPr lang="da-DK" dirty="0"/>
              <a:t>Just </a:t>
            </a:r>
            <a:r>
              <a:rPr lang="da-DK" dirty="0" err="1"/>
              <a:t>enough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fairly</a:t>
            </a:r>
            <a:r>
              <a:rPr lang="da-DK" dirty="0"/>
              <a:t> </a:t>
            </a:r>
            <a:r>
              <a:rPr lang="da-DK"/>
              <a:t>simple CRUD-like functions</a:t>
            </a:r>
            <a:endParaRPr lang="da-DK" dirty="0"/>
          </a:p>
          <a:p>
            <a:r>
              <a:rPr lang="da-DK" dirty="0"/>
              <a:t>Focus on a </a:t>
            </a:r>
            <a:r>
              <a:rPr lang="da-DK" dirty="0" err="1"/>
              <a:t>few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(all from </a:t>
            </a:r>
            <a:r>
              <a:rPr lang="da-DK" b="1" i="1" dirty="0" err="1"/>
              <a:t>Microsoft.Data.SqlClient</a:t>
            </a:r>
            <a:r>
              <a:rPr lang="da-DK" dirty="0"/>
              <a:t>):</a:t>
            </a:r>
          </a:p>
          <a:p>
            <a:pPr lvl="1"/>
            <a:r>
              <a:rPr lang="da-DK" b="1" dirty="0" err="1"/>
              <a:t>SqlConnectionStringBuilder</a:t>
            </a:r>
            <a:endParaRPr lang="da-DK" b="1" dirty="0"/>
          </a:p>
          <a:p>
            <a:pPr lvl="1"/>
            <a:r>
              <a:rPr lang="da-DK" b="1" dirty="0" err="1"/>
              <a:t>SqlConnection</a:t>
            </a:r>
            <a:endParaRPr lang="da-DK" b="1" dirty="0"/>
          </a:p>
          <a:p>
            <a:pPr lvl="1"/>
            <a:r>
              <a:rPr lang="da-DK" b="1" dirty="0"/>
              <a:t>SqlCommand</a:t>
            </a:r>
          </a:p>
          <a:p>
            <a:pPr lvl="1"/>
            <a:r>
              <a:rPr lang="da-DK" b="1" dirty="0" err="1"/>
              <a:t>SqlDataReader</a:t>
            </a:r>
            <a:endParaRPr lang="da-DK" b="1" dirty="0"/>
          </a:p>
        </p:txBody>
      </p:sp>
    </p:spTree>
    <p:extLst>
      <p:ext uri="{BB962C8B-B14F-4D97-AF65-F5344CB8AC3E}">
        <p14:creationId xmlns:p14="http://schemas.microsoft.com/office/powerpoint/2010/main" val="47297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SqlConnectionStringBuilder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Helps to </a:t>
            </a:r>
            <a:r>
              <a:rPr lang="da-DK" dirty="0" err="1"/>
              <a:t>build</a:t>
            </a:r>
            <a:r>
              <a:rPr lang="da-DK" dirty="0"/>
              <a:t> DB </a:t>
            </a:r>
            <a:r>
              <a:rPr lang="da-DK" dirty="0" err="1"/>
              <a:t>connection</a:t>
            </a:r>
            <a:r>
              <a:rPr lang="da-DK" dirty="0"/>
              <a:t> string from database properties</a:t>
            </a:r>
          </a:p>
          <a:p>
            <a:r>
              <a:rPr lang="da-DK" dirty="0"/>
              <a:t>DB </a:t>
            </a:r>
            <a:r>
              <a:rPr lang="da-DK" dirty="0" err="1"/>
              <a:t>connection</a:t>
            </a:r>
            <a:r>
              <a:rPr lang="da-DK" dirty="0"/>
              <a:t> string </a:t>
            </a:r>
            <a:r>
              <a:rPr lang="da-DK" dirty="0" err="1"/>
              <a:t>available</a:t>
            </a:r>
            <a:r>
              <a:rPr lang="da-DK" dirty="0"/>
              <a:t> on </a:t>
            </a:r>
            <a:r>
              <a:rPr lang="da-DK" dirty="0" err="1"/>
              <a:t>property</a:t>
            </a:r>
            <a:r>
              <a:rPr lang="da-DK" dirty="0"/>
              <a:t> </a:t>
            </a:r>
            <a:r>
              <a:rPr lang="da-DK" b="1" dirty="0" err="1"/>
              <a:t>ConnectionString</a:t>
            </a:r>
            <a:endParaRPr lang="da-DK" b="1" dirty="0"/>
          </a:p>
          <a:p>
            <a:r>
              <a:rPr lang="da-DK" dirty="0"/>
              <a:t>Properties to set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</a:t>
            </a:r>
          </a:p>
          <a:p>
            <a:pPr lvl="1"/>
            <a:r>
              <a:rPr lang="da-DK" b="1" dirty="0" err="1"/>
              <a:t>DataSource</a:t>
            </a:r>
            <a:endParaRPr lang="da-DK" b="1" dirty="0"/>
          </a:p>
          <a:p>
            <a:pPr lvl="1"/>
            <a:r>
              <a:rPr lang="da-DK" b="1" dirty="0" err="1"/>
              <a:t>InitialCatalog</a:t>
            </a:r>
            <a:endParaRPr lang="da-DK" b="1" dirty="0"/>
          </a:p>
          <a:p>
            <a:r>
              <a:rPr lang="da-DK" dirty="0"/>
              <a:t>…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others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 (</a:t>
            </a:r>
            <a:r>
              <a:rPr lang="da-DK" dirty="0" err="1"/>
              <a:t>see</a:t>
            </a:r>
            <a:r>
              <a:rPr lang="da-DK" dirty="0"/>
              <a:t> </a:t>
            </a:r>
            <a:r>
              <a:rPr lang="da-DK" dirty="0" err="1"/>
              <a:t>documentation</a:t>
            </a:r>
            <a:r>
              <a:rPr lang="da-DK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6980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6325-61C0-2603-3B03-72658DC3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SqlConnectionStringBuilder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A9806E3-D3C6-1930-1DE7-A7027F4995EA}"/>
              </a:ext>
            </a:extLst>
          </p:cNvPr>
          <p:cNvSpPr txBox="1"/>
          <p:nvPr/>
        </p:nvSpPr>
        <p:spPr>
          <a:xfrm>
            <a:off x="890546" y="1963972"/>
            <a:ext cx="1067462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SqlConnectionStringBuilder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SqlConnectionStringBuilder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builder.DataSource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"(localdb)</a:t>
            </a:r>
            <a:r>
              <a:rPr lang="da-DK" sz="1800" dirty="0">
                <a:solidFill>
                  <a:srgbClr val="9E5B71"/>
                </a:solidFill>
                <a:latin typeface="Cascadia Mono" panose="020B0609020000020004" pitchFamily="49" charset="0"/>
              </a:rPr>
              <a:t>\\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MSSQLLocalDB"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builder.InitialCatalog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"DrinkDB"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…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connStr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15928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Represents</a:t>
            </a:r>
            <a:r>
              <a:rPr lang="da-DK" dirty="0"/>
              <a:t> a single DB </a:t>
            </a:r>
            <a:r>
              <a:rPr lang="da-DK" dirty="0" err="1"/>
              <a:t>connection</a:t>
            </a:r>
            <a:endParaRPr lang="da-DK" dirty="0"/>
          </a:p>
          <a:p>
            <a:r>
              <a:rPr lang="da-DK" dirty="0" err="1"/>
              <a:t>Usually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with 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endParaRPr lang="da-DK" dirty="0"/>
          </a:p>
          <a:p>
            <a:r>
              <a:rPr lang="da-DK" dirty="0"/>
              <a:t>The </a:t>
            </a:r>
            <a:r>
              <a:rPr lang="da-DK" b="1" dirty="0" err="1"/>
              <a:t>using</a:t>
            </a:r>
            <a:r>
              <a:rPr lang="da-DK" dirty="0"/>
              <a:t> </a:t>
            </a:r>
            <a:r>
              <a:rPr lang="da-DK" dirty="0" err="1"/>
              <a:t>syntax</a:t>
            </a:r>
            <a:r>
              <a:rPr lang="da-DK" dirty="0"/>
              <a:t> </a:t>
            </a:r>
            <a:r>
              <a:rPr lang="da-DK" dirty="0" err="1"/>
              <a:t>ensures</a:t>
            </a:r>
            <a:r>
              <a:rPr lang="da-DK" dirty="0"/>
              <a:t> DB </a:t>
            </a:r>
            <a:r>
              <a:rPr lang="da-DK" dirty="0" err="1"/>
              <a:t>connection</a:t>
            </a:r>
            <a:r>
              <a:rPr lang="da-DK" dirty="0"/>
              <a:t> is </a:t>
            </a:r>
            <a:r>
              <a:rPr lang="da-DK" dirty="0" err="1"/>
              <a:t>released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connection</a:t>
            </a:r>
            <a:r>
              <a:rPr lang="da-DK" dirty="0"/>
              <a:t> variable </a:t>
            </a:r>
            <a:r>
              <a:rPr lang="da-DK" dirty="0" err="1"/>
              <a:t>goes</a:t>
            </a:r>
            <a:r>
              <a:rPr lang="da-DK" dirty="0"/>
              <a:t> out of </a:t>
            </a:r>
            <a:r>
              <a:rPr lang="da-DK" dirty="0" err="1"/>
              <a:t>scope</a:t>
            </a:r>
            <a:r>
              <a:rPr lang="da-DK" dirty="0"/>
              <a:t>, no </a:t>
            </a:r>
            <a:r>
              <a:rPr lang="da-DK" dirty="0" err="1"/>
              <a:t>need</a:t>
            </a:r>
            <a:r>
              <a:rPr lang="da-DK" dirty="0"/>
              <a:t> for ”manual” </a:t>
            </a:r>
            <a:r>
              <a:rPr lang="da-DK" dirty="0" err="1"/>
              <a:t>close</a:t>
            </a:r>
            <a:r>
              <a:rPr lang="da-DK" dirty="0"/>
              <a:t>.</a:t>
            </a:r>
          </a:p>
          <a:p>
            <a:r>
              <a:rPr lang="da-DK" dirty="0" err="1"/>
              <a:t>Initialized</a:t>
            </a:r>
            <a:r>
              <a:rPr lang="da-DK" dirty="0"/>
              <a:t> with a </a:t>
            </a:r>
            <a:r>
              <a:rPr lang="da-DK" dirty="0" err="1"/>
              <a:t>connection</a:t>
            </a:r>
            <a:r>
              <a:rPr lang="da-DK" dirty="0"/>
              <a:t> string</a:t>
            </a:r>
          </a:p>
          <a:p>
            <a:r>
              <a:rPr lang="da-DK" dirty="0"/>
              <a:t>Connection </a:t>
            </a:r>
            <a:r>
              <a:rPr lang="da-DK" dirty="0" err="1"/>
              <a:t>opened</a:t>
            </a:r>
            <a:r>
              <a:rPr lang="da-DK" dirty="0"/>
              <a:t> by </a:t>
            </a:r>
            <a:r>
              <a:rPr lang="da-DK" dirty="0" err="1"/>
              <a:t>calling</a:t>
            </a:r>
            <a:r>
              <a:rPr lang="da-DK" dirty="0"/>
              <a:t> </a:t>
            </a:r>
            <a:r>
              <a:rPr lang="da-DK" b="1" dirty="0"/>
              <a:t>Open()</a:t>
            </a:r>
          </a:p>
        </p:txBody>
      </p:sp>
    </p:spTree>
    <p:extLst>
      <p:ext uri="{BB962C8B-B14F-4D97-AF65-F5344CB8AC3E}">
        <p14:creationId xmlns:p14="http://schemas.microsoft.com/office/powerpoint/2010/main" val="235707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626325-61C0-2603-3B03-72658DC3A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SqlConnection</a:t>
            </a:r>
            <a:endParaRPr lang="da-DK" dirty="0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BA9806E3-D3C6-1930-1DE7-A7027F4995EA}"/>
              </a:ext>
            </a:extLst>
          </p:cNvPr>
          <p:cNvSpPr txBox="1"/>
          <p:nvPr/>
        </p:nvSpPr>
        <p:spPr>
          <a:xfrm>
            <a:off x="890546" y="1963972"/>
            <a:ext cx="10992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connection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SqlConnection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builder.ConnectionString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connection.Open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582286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/>
              <a:t>SqlCommand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Represents</a:t>
            </a:r>
            <a:r>
              <a:rPr lang="da-DK" dirty="0"/>
              <a:t> a single ”</a:t>
            </a:r>
            <a:r>
              <a:rPr lang="da-DK" dirty="0" err="1"/>
              <a:t>command</a:t>
            </a:r>
            <a:r>
              <a:rPr lang="da-DK" dirty="0"/>
              <a:t>” (</a:t>
            </a:r>
            <a:r>
              <a:rPr lang="da-DK" dirty="0" err="1"/>
              <a:t>query</a:t>
            </a:r>
            <a:r>
              <a:rPr lang="da-DK" dirty="0"/>
              <a:t> or data-</a:t>
            </a:r>
            <a:r>
              <a:rPr lang="da-DK" dirty="0" err="1"/>
              <a:t>altering</a:t>
            </a:r>
            <a:r>
              <a:rPr lang="da-DK" dirty="0"/>
              <a:t>)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 on a database</a:t>
            </a:r>
          </a:p>
          <a:p>
            <a:r>
              <a:rPr lang="da-DK" dirty="0" err="1"/>
              <a:t>Initialized</a:t>
            </a:r>
            <a:r>
              <a:rPr lang="da-DK" dirty="0"/>
              <a:t> with </a:t>
            </a:r>
          </a:p>
          <a:p>
            <a:pPr lvl="1"/>
            <a:r>
              <a:rPr lang="da-DK" dirty="0"/>
              <a:t>Query string</a:t>
            </a:r>
          </a:p>
          <a:p>
            <a:pPr lvl="1"/>
            <a:r>
              <a:rPr lang="da-DK" dirty="0"/>
              <a:t>Connection </a:t>
            </a:r>
            <a:r>
              <a:rPr lang="da-DK" dirty="0" err="1"/>
              <a:t>object</a:t>
            </a:r>
            <a:endParaRPr lang="da-DK" dirty="0"/>
          </a:p>
          <a:p>
            <a:r>
              <a:rPr lang="da-DK" dirty="0"/>
              <a:t>On an </a:t>
            </a:r>
            <a:r>
              <a:rPr lang="da-DK" b="1" dirty="0"/>
              <a:t>SqlCommand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(</a:t>
            </a:r>
            <a:r>
              <a:rPr lang="da-DK" dirty="0" err="1"/>
              <a:t>usually</a:t>
            </a:r>
            <a:r>
              <a:rPr lang="da-DK" dirty="0"/>
              <a:t>) </a:t>
            </a:r>
            <a:r>
              <a:rPr lang="da-DK" dirty="0" err="1"/>
              <a:t>call</a:t>
            </a:r>
            <a:endParaRPr lang="da-DK" dirty="0"/>
          </a:p>
          <a:p>
            <a:pPr lvl="1"/>
            <a:r>
              <a:rPr lang="da-DK" b="1" dirty="0"/>
              <a:t>ExecuteReader()</a:t>
            </a:r>
            <a:r>
              <a:rPr lang="da-DK" dirty="0"/>
              <a:t>, or</a:t>
            </a:r>
          </a:p>
          <a:p>
            <a:pPr lvl="1"/>
            <a:r>
              <a:rPr lang="da-DK" b="1" dirty="0"/>
              <a:t>ExecuteNonQuery()</a:t>
            </a:r>
          </a:p>
        </p:txBody>
      </p:sp>
    </p:spTree>
    <p:extLst>
      <p:ext uri="{BB962C8B-B14F-4D97-AF65-F5344CB8AC3E}">
        <p14:creationId xmlns:p14="http://schemas.microsoft.com/office/powerpoint/2010/main" val="2618375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SqlCommand.ExecuteReader</a:t>
            </a:r>
            <a:r>
              <a:rPr lang="da-DK" b="1" dirty="0"/>
              <a:t>()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52138"/>
          </a:xfrm>
        </p:spPr>
        <p:txBody>
          <a:bodyPr/>
          <a:lstStyle/>
          <a:p>
            <a:r>
              <a:rPr lang="da-DK" dirty="0"/>
              <a:t>This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executes</a:t>
            </a:r>
            <a:r>
              <a:rPr lang="da-DK" dirty="0"/>
              <a:t> the SQL </a:t>
            </a:r>
            <a:r>
              <a:rPr lang="da-DK" dirty="0" err="1"/>
              <a:t>command</a:t>
            </a:r>
            <a:r>
              <a:rPr lang="da-DK" dirty="0"/>
              <a:t>, and returns a reference to an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.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FD86FBB-9967-D423-DD3F-78CBA284BB53}"/>
              </a:ext>
            </a:extLst>
          </p:cNvPr>
          <p:cNvSpPr txBox="1"/>
          <p:nvPr/>
        </p:nvSpPr>
        <p:spPr>
          <a:xfrm>
            <a:off x="962108" y="3661576"/>
            <a:ext cx="106746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latin typeface="Cascadia Mono" panose="020B0609020000020004" pitchFamily="49" charset="0"/>
              </a:rPr>
              <a:t>SqlCommand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"SELECT * FROM Drink"</a:t>
            </a:r>
            <a:r>
              <a:rPr lang="en-US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, connection);</a:t>
            </a:r>
          </a:p>
          <a:p>
            <a:endParaRPr lang="en-US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8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SqlDataReader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cmd.ExecuteReader</a:t>
            </a:r>
            <a:r>
              <a:rPr lang="da-DK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9327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1DC123-60A7-873C-9994-569A82A2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 dirty="0" err="1"/>
              <a:t>SqlDataReader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B8874AD-34F4-DBDA-252C-D533FF79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represents</a:t>
            </a:r>
            <a:r>
              <a:rPr lang="da-DK" dirty="0"/>
              <a:t> the </a:t>
            </a:r>
            <a:r>
              <a:rPr lang="da-DK" dirty="0" err="1"/>
              <a:t>result</a:t>
            </a:r>
            <a:r>
              <a:rPr lang="da-DK" dirty="0"/>
              <a:t> of the </a:t>
            </a:r>
            <a:r>
              <a:rPr lang="da-DK" dirty="0" err="1"/>
              <a:t>query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is a </a:t>
            </a:r>
            <a:r>
              <a:rPr lang="da-DK" dirty="0" err="1"/>
              <a:t>collection</a:t>
            </a:r>
            <a:r>
              <a:rPr lang="da-DK" dirty="0"/>
              <a:t> of data </a:t>
            </a:r>
            <a:r>
              <a:rPr lang="da-DK" dirty="0" err="1"/>
              <a:t>record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.</a:t>
            </a:r>
          </a:p>
          <a:p>
            <a:r>
              <a:rPr lang="da-DK" dirty="0"/>
              <a:t>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maintains</a:t>
            </a:r>
            <a:r>
              <a:rPr lang="da-DK" dirty="0"/>
              <a:t> a reference to the ”</a:t>
            </a:r>
            <a:r>
              <a:rPr lang="da-DK" dirty="0" err="1"/>
              <a:t>next</a:t>
            </a:r>
            <a:r>
              <a:rPr lang="da-DK" dirty="0"/>
              <a:t>” data </a:t>
            </a:r>
            <a:r>
              <a:rPr lang="da-DK" dirty="0" err="1"/>
              <a:t>record</a:t>
            </a:r>
            <a:r>
              <a:rPr lang="da-DK" dirty="0"/>
              <a:t>. </a:t>
            </a:r>
            <a:r>
              <a:rPr lang="da-DK" dirty="0" err="1"/>
              <a:t>Initially</a:t>
            </a:r>
            <a:r>
              <a:rPr lang="da-DK" dirty="0"/>
              <a:t>, </a:t>
            </a:r>
            <a:r>
              <a:rPr lang="da-DK" dirty="0" err="1"/>
              <a:t>this</a:t>
            </a:r>
            <a:r>
              <a:rPr lang="da-DK" dirty="0"/>
              <a:t> reference points ”</a:t>
            </a:r>
            <a:r>
              <a:rPr lang="da-DK" dirty="0" err="1"/>
              <a:t>before</a:t>
            </a:r>
            <a:r>
              <a:rPr lang="da-DK" dirty="0"/>
              <a:t>” the </a:t>
            </a:r>
            <a:r>
              <a:rPr lang="da-DK" dirty="0" err="1"/>
              <a:t>first</a:t>
            </a:r>
            <a:r>
              <a:rPr lang="da-DK" dirty="0"/>
              <a:t> data </a:t>
            </a:r>
            <a:r>
              <a:rPr lang="da-DK" dirty="0" err="1"/>
              <a:t>record</a:t>
            </a:r>
            <a:r>
              <a:rPr lang="da-DK" dirty="0"/>
              <a:t>.</a:t>
            </a:r>
          </a:p>
          <a:p>
            <a:r>
              <a:rPr lang="da-DK" dirty="0"/>
              <a:t>On the </a:t>
            </a:r>
            <a:r>
              <a:rPr lang="da-DK" b="1" dirty="0" err="1"/>
              <a:t>SqlDataReader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b="1" dirty="0"/>
              <a:t>Read()</a:t>
            </a:r>
            <a:r>
              <a:rPr lang="da-DK" dirty="0"/>
              <a:t>, </a:t>
            </a:r>
            <a:r>
              <a:rPr lang="da-DK" dirty="0" err="1"/>
              <a:t>which</a:t>
            </a:r>
            <a:r>
              <a:rPr lang="da-DK" dirty="0"/>
              <a:t> </a:t>
            </a:r>
          </a:p>
          <a:p>
            <a:pPr lvl="1"/>
            <a:r>
              <a:rPr lang="da-DK" dirty="0" err="1"/>
              <a:t>Advances</a:t>
            </a:r>
            <a:r>
              <a:rPr lang="da-DK" dirty="0"/>
              <a:t> the reference to the </a:t>
            </a:r>
            <a:r>
              <a:rPr lang="da-DK" dirty="0" err="1"/>
              <a:t>next</a:t>
            </a:r>
            <a:r>
              <a:rPr lang="da-DK" dirty="0"/>
              <a:t> data </a:t>
            </a:r>
            <a:r>
              <a:rPr lang="da-DK" dirty="0" err="1"/>
              <a:t>record</a:t>
            </a:r>
            <a:endParaRPr lang="da-DK" dirty="0"/>
          </a:p>
          <a:p>
            <a:pPr lvl="1"/>
            <a:r>
              <a:rPr lang="da-DK" dirty="0"/>
              <a:t>Returns a </a:t>
            </a:r>
            <a:r>
              <a:rPr lang="da-DK" b="1" dirty="0"/>
              <a:t>bool</a:t>
            </a:r>
            <a:r>
              <a:rPr lang="da-DK" dirty="0"/>
              <a:t>.</a:t>
            </a:r>
          </a:p>
          <a:p>
            <a:pPr lvl="2"/>
            <a:r>
              <a:rPr lang="da-DK" b="1" dirty="0"/>
              <a:t>True</a:t>
            </a:r>
            <a:r>
              <a:rPr lang="da-DK" dirty="0"/>
              <a:t>: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more data </a:t>
            </a:r>
            <a:r>
              <a:rPr lang="da-DK" dirty="0" err="1"/>
              <a:t>records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 in the </a:t>
            </a:r>
            <a:r>
              <a:rPr lang="da-DK" dirty="0" err="1"/>
              <a:t>collection</a:t>
            </a:r>
            <a:endParaRPr lang="da-DK" dirty="0"/>
          </a:p>
          <a:p>
            <a:pPr lvl="2"/>
            <a:r>
              <a:rPr lang="da-DK" b="1" dirty="0"/>
              <a:t>False</a:t>
            </a:r>
            <a:r>
              <a:rPr lang="da-DK" dirty="0"/>
              <a:t>: No more data </a:t>
            </a:r>
            <a:r>
              <a:rPr lang="da-DK" dirty="0" err="1"/>
              <a:t>records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605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893</Words>
  <Application>Microsoft Office PowerPoint</Application>
  <PresentationFormat>Widescreen</PresentationFormat>
  <Paragraphs>148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Cascadia Mono</vt:lpstr>
      <vt:lpstr>Office-tema</vt:lpstr>
      <vt:lpstr>ADO.Net  Essentials</vt:lpstr>
      <vt:lpstr>Disclaimer</vt:lpstr>
      <vt:lpstr>SqlConnectionStringBuilder</vt:lpstr>
      <vt:lpstr>SqlConnectionStringBuilder</vt:lpstr>
      <vt:lpstr>SqlConnection</vt:lpstr>
      <vt:lpstr>SqlConnection</vt:lpstr>
      <vt:lpstr>SqlCommand</vt:lpstr>
      <vt:lpstr>SqlCommand.ExecuteReader()</vt:lpstr>
      <vt:lpstr>SqlDataReader</vt:lpstr>
      <vt:lpstr>SqlDataReader</vt:lpstr>
      <vt:lpstr>SqlDataReader</vt:lpstr>
      <vt:lpstr>SqlDataReader</vt:lpstr>
      <vt:lpstr>SqlDataReader</vt:lpstr>
      <vt:lpstr>SqlCommand.ExecuteNonQuery()</vt:lpstr>
      <vt:lpstr>SqlCommand.Parameters</vt:lpstr>
      <vt:lpstr>SqlCommand.Parameters</vt:lpstr>
      <vt:lpstr>Putting it together</vt:lpstr>
      <vt:lpstr>Putting it together</vt:lpstr>
      <vt:lpstr>Documentation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44</cp:revision>
  <dcterms:created xsi:type="dcterms:W3CDTF">2017-09-05T14:00:27Z</dcterms:created>
  <dcterms:modified xsi:type="dcterms:W3CDTF">2025-08-07T09:04:06Z</dcterms:modified>
</cp:coreProperties>
</file>