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82" r:id="rId3"/>
    <p:sldId id="367" r:id="rId4"/>
    <p:sldId id="383" r:id="rId5"/>
    <p:sldId id="384" r:id="rId6"/>
    <p:sldId id="385" r:id="rId7"/>
    <p:sldId id="368" r:id="rId8"/>
    <p:sldId id="406" r:id="rId9"/>
    <p:sldId id="407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7" r:id="rId20"/>
    <p:sldId id="395" r:id="rId21"/>
    <p:sldId id="396" r:id="rId22"/>
    <p:sldId id="398" r:id="rId23"/>
    <p:sldId id="400" r:id="rId24"/>
    <p:sldId id="401" r:id="rId25"/>
    <p:sldId id="402" r:id="rId26"/>
    <p:sldId id="403" r:id="rId27"/>
    <p:sldId id="408" r:id="rId28"/>
    <p:sldId id="404" r:id="rId29"/>
    <p:sldId id="40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294206"/>
            <a:ext cx="9144000" cy="2500930"/>
          </a:xfrm>
        </p:spPr>
        <p:txBody>
          <a:bodyPr>
            <a:normAutofit/>
          </a:bodyPr>
          <a:lstStyle/>
          <a:p>
            <a:r>
              <a:rPr lang="da-DK" sz="9600" dirty="0" err="1"/>
              <a:t>Exceptions</a:t>
            </a:r>
            <a:endParaRPr lang="da-DK" sz="9600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Billedresultat for exclama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6" y="489759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Afrundet rektangel 18"/>
          <p:cNvSpPr/>
          <p:nvPr/>
        </p:nvSpPr>
        <p:spPr>
          <a:xfrm>
            <a:off x="1957962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419665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errorHandler.Handle(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672" y="288591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227" y="350143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5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>
                <a:latin typeface="Consolas" panose="020B0609020204030204" pitchFamily="49" charset="0"/>
              </a:rPr>
              <a:t> :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 message)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  :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base</a:t>
            </a:r>
            <a:r>
              <a:rPr lang="da-DK" sz="2400" b="1">
                <a:latin typeface="Consolas" panose="020B0609020204030204" pitchFamily="49" charset="0"/>
              </a:rPr>
              <a:t>(message)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962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latin typeface="Consolas" panose="020B0609020204030204" pitchFamily="49" charset="0"/>
              </a:rPr>
              <a:t>Deposit(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amount)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>
                <a:latin typeface="Consolas" panose="020B0609020204030204" pitchFamily="49" charset="0"/>
              </a:rPr>
              <a:t> e = 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         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da-DK" sz="24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400" b="1">
                <a:latin typeface="Consolas" panose="020B0609020204030204" pitchFamily="49" charset="0"/>
              </a:rPr>
              <a:t> e;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575" y="232955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97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>
                <a:latin typeface="Consolas" panose="020B0609020204030204" pitchFamily="49" charset="0"/>
              </a:rPr>
              <a:t>DepositHandler()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sz="2000" b="1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</a:t>
            </a:r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12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b="1">
                <a:latin typeface="Consolas" panose="020B0609020204030204" pitchFamily="49" charset="0"/>
              </a:rPr>
              <a:t>DepositHandler()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b="1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bankModel.Deposit(accountNo, amount);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IllegalAmountException</a:t>
            </a:r>
            <a:r>
              <a:rPr lang="en-US" b="1">
                <a:latin typeface="Consolas" panose="020B0609020204030204" pitchFamily="49" charset="0"/>
              </a:rPr>
              <a:t> iae)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Do something…</a:t>
            </a: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</a:p>
          <a:p>
            <a:r>
              <a:rPr lang="en-US" b="1">
                <a:latin typeface="Consolas" panose="020B0609020204030204" pitchFamily="49" charset="0"/>
              </a:rPr>
              <a:t> 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b="1">
                <a:latin typeface="Consolas" panose="020B0609020204030204" pitchFamily="49" charset="0"/>
              </a:rPr>
              <a:t> e)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{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   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// Do something else…</a:t>
            </a:r>
          </a:p>
          <a:p>
            <a:r>
              <a:rPr lang="en-US" b="1">
                <a:latin typeface="Consolas" panose="020B0609020204030204" pitchFamily="49" charset="0"/>
              </a:rPr>
              <a:t>    }</a:t>
            </a:r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 …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5530" y="4021148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291300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45" y="411114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054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17" name="Lige pilforbindelse 16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51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IllegalAmount</a:t>
            </a:r>
          </a:p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9424" y="3807088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43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6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90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(amount &lt; 0)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Error detected!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5856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sp>
        <p:nvSpPr>
          <p:cNvPr id="4" name="Afrundet rektangel 3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86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pic>
        <p:nvPicPr>
          <p:cNvPr id="5" name="Picture 6" descr="Billedresultat for catch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570" y="3559727"/>
            <a:ext cx="1799422" cy="1799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9914286" y="3893953"/>
            <a:ext cx="2067741" cy="113097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31894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48148E-6 L -0.4918 0.00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9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621276" y="511340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602130" y="511339"/>
            <a:ext cx="4794011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endParaRPr lang="da-DK" sz="2400"/>
          </a:p>
          <a:p>
            <a:r>
              <a:rPr lang="da-DK" sz="2400">
                <a:solidFill>
                  <a:srgbClr val="FFFF00"/>
                </a:solidFill>
              </a:rPr>
              <a:t>catch (IllegalAmountException e)</a:t>
            </a:r>
          </a:p>
          <a:p>
            <a:r>
              <a:rPr lang="da-DK" sz="2400">
                <a:solidFill>
                  <a:srgbClr val="FFFF00"/>
                </a:solidFill>
              </a:rPr>
              <a:t>{</a:t>
            </a:r>
          </a:p>
          <a:p>
            <a:r>
              <a:rPr lang="da-DK" sz="2400">
                <a:solidFill>
                  <a:srgbClr val="FFFF00"/>
                </a:solidFill>
              </a:rPr>
              <a:t>   …</a:t>
            </a:r>
          </a:p>
          <a:p>
            <a:r>
              <a:rPr lang="da-DK" sz="2400">
                <a:solidFill>
                  <a:srgbClr val="FFFF00"/>
                </a:solidFill>
              </a:rPr>
              <a:t>}</a:t>
            </a:r>
          </a:p>
          <a:p>
            <a:endParaRPr lang="da-DK" sz="2400"/>
          </a:p>
        </p:txBody>
      </p:sp>
      <p:cxnSp>
        <p:nvCxnSpPr>
          <p:cNvPr id="6" name="Lige pilforbindelse 5"/>
          <p:cNvCxnSpPr/>
          <p:nvPr/>
        </p:nvCxnSpPr>
        <p:spPr>
          <a:xfrm>
            <a:off x="5144346" y="2306321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8" descr="Billedresultat for hand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2" y="3752051"/>
            <a:ext cx="1625813" cy="162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74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pic>
        <p:nvPicPr>
          <p:cNvPr id="17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33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414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3203 -0.007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02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043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6681035" y="4225710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pic>
        <p:nvPicPr>
          <p:cNvPr id="19" name="Picture 6" descr="Billedresultat for catch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128" y="4884152"/>
            <a:ext cx="1242124" cy="124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67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85185E-6 L -0.39193 0.009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96" y="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1904490" y="4291886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103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024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Billedresultat for hand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710" y="4950995"/>
            <a:ext cx="1088904" cy="108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434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000" b="1">
                <a:latin typeface="Consolas" panose="020B0609020204030204" pitchFamily="49" charset="0"/>
              </a:rPr>
              <a:t>DepositHandler(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accountNo)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000" b="1">
                <a:latin typeface="Consolas" panose="020B0609020204030204" pitchFamily="49" charset="0"/>
              </a:rPr>
              <a:t> amount = GetDepositAmount(…);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    try</a:t>
            </a:r>
            <a:endParaRPr lang="da-DK" sz="20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bankModel.Deposit(accountNo, amount);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catch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en-US" sz="2000" b="1">
                <a:latin typeface="Consolas" panose="020B0609020204030204" pitchFamily="49" charset="0"/>
              </a:rPr>
              <a:t> e)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{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     errorHandler.Handle(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Action</a:t>
            </a:r>
            <a:r>
              <a:rPr lang="en-US" sz="2000" b="1">
                <a:latin typeface="Consolas" panose="020B0609020204030204" pitchFamily="49" charset="0"/>
              </a:rPr>
              <a:t>.Deposit, e);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     </a:t>
            </a:r>
            <a:r>
              <a:rPr lang="en-US" sz="2000" b="1">
                <a:solidFill>
                  <a:srgbClr val="FF0000"/>
                </a:solidFill>
                <a:latin typeface="Consolas" panose="020B0609020204030204" pitchFamily="49" charset="0"/>
              </a:rPr>
              <a:t>throw;</a:t>
            </a:r>
          </a:p>
          <a:p>
            <a:r>
              <a:rPr lang="en-US" sz="2000" b="1">
                <a:latin typeface="Consolas" panose="020B0609020204030204" pitchFamily="49" charset="0"/>
              </a:rPr>
              <a:t>    }</a:t>
            </a:r>
            <a:endParaRPr lang="da-DK" sz="2000" b="1">
              <a:latin typeface="Consolas" panose="020B0609020204030204" pitchFamily="49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2888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Exceptions recommendations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3200" b="1">
                <a:latin typeface="+mj-lt"/>
              </a:rPr>
              <a:t>Use typed exception classes</a:t>
            </a:r>
          </a:p>
          <a:p>
            <a:r>
              <a:rPr lang="da-DK" sz="3200" b="1">
                <a:latin typeface="+mj-lt"/>
              </a:rPr>
              <a:t>Throw early</a:t>
            </a:r>
          </a:p>
          <a:p>
            <a:r>
              <a:rPr lang="da-DK" sz="3200" b="1">
                <a:latin typeface="+mj-lt"/>
              </a:rPr>
              <a:t>Catch late</a:t>
            </a:r>
          </a:p>
          <a:p>
            <a:r>
              <a:rPr lang="da-DK" sz="3200" b="1">
                <a:latin typeface="+mj-lt"/>
              </a:rPr>
              <a:t>Consider rethrowing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996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69" y="511340"/>
            <a:ext cx="2881563" cy="113097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Error </a:t>
            </a:r>
            <a:r>
              <a:rPr lang="da-DK" sz="2800">
                <a:solidFill>
                  <a:srgbClr val="FFFF00"/>
                </a:solidFill>
              </a:rPr>
              <a:t>Detection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1359568" y="1848851"/>
            <a:ext cx="2881563" cy="1130971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Error </a:t>
            </a:r>
            <a:r>
              <a:rPr lang="da-DK" sz="2800">
                <a:solidFill>
                  <a:srgbClr val="FFFF00"/>
                </a:solidFill>
              </a:rPr>
              <a:t>Signaling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359567" y="3186362"/>
            <a:ext cx="2881563" cy="113097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Error </a:t>
            </a:r>
            <a:r>
              <a:rPr lang="da-DK" sz="2800">
                <a:solidFill>
                  <a:srgbClr val="FFFF00"/>
                </a:solidFill>
              </a:rPr>
              <a:t>Capturing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1359566" y="4523873"/>
            <a:ext cx="2881563" cy="113097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/>
              <a:t>Error </a:t>
            </a:r>
            <a:r>
              <a:rPr lang="da-DK" sz="2800">
                <a:solidFill>
                  <a:srgbClr val="FFFF00"/>
                </a:solidFill>
              </a:rPr>
              <a:t>Handling</a:t>
            </a:r>
          </a:p>
        </p:txBody>
      </p:sp>
      <p:pic>
        <p:nvPicPr>
          <p:cNvPr id="1026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62682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signaling icon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7935" y="196433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catch icon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330184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ledresultat for handling icon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4" y="4639358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69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now what…?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detection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1666" y="132641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73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800" b="1" dirty="0" err="1">
                <a:latin typeface="Consolas" panose="020B0609020204030204" pitchFamily="49" charset="0"/>
              </a:rPr>
              <a:t>Deposit</a:t>
            </a:r>
            <a:r>
              <a:rPr lang="da-DK" sz="2800" b="1" dirty="0">
                <a:latin typeface="Consolas" panose="020B0609020204030204" pitchFamily="49" charset="0"/>
              </a:rPr>
              <a:t>(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 dirty="0">
                <a:latin typeface="Consolas" panose="020B0609020204030204" pitchFamily="49" charset="0"/>
              </a:rPr>
              <a:t> </a:t>
            </a:r>
            <a:r>
              <a:rPr lang="da-DK" sz="2800" b="1" dirty="0" err="1">
                <a:latin typeface="Consolas" panose="020B0609020204030204" pitchFamily="49" charset="0"/>
              </a:rPr>
              <a:t>amount</a:t>
            </a:r>
            <a:r>
              <a:rPr lang="da-DK" sz="28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 dirty="0">
                <a:latin typeface="Consolas" panose="020B0609020204030204" pitchFamily="49" charset="0"/>
              </a:rPr>
              <a:t> (</a:t>
            </a:r>
            <a:r>
              <a:rPr lang="da-DK" sz="2800" b="1" dirty="0" err="1">
                <a:latin typeface="Consolas" panose="020B0609020204030204" pitchFamily="49" charset="0"/>
              </a:rPr>
              <a:t>amount</a:t>
            </a:r>
            <a:r>
              <a:rPr lang="da-DK" sz="2800" b="1" dirty="0">
                <a:latin typeface="Consolas" panose="020B0609020204030204" pitchFamily="49" charset="0"/>
              </a:rPr>
              <a:t> &lt; 0)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{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   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2800" b="1" dirty="0" err="1">
                <a:latin typeface="Consolas" panose="020B0609020204030204" pitchFamily="49" charset="0"/>
              </a:rPr>
              <a:t>.WriteLine</a:t>
            </a:r>
            <a:r>
              <a:rPr lang="da-DK" sz="2800" b="1" dirty="0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}</a:t>
            </a:r>
          </a:p>
          <a:p>
            <a:endParaRPr lang="da-DK" sz="2800" b="1" dirty="0"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902" y="195727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3815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800" b="1">
                <a:latin typeface="Consolas" panose="020B0609020204030204" pitchFamily="49" charset="0"/>
              </a:rPr>
              <a:t>Deposit(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800" b="1">
                <a:latin typeface="Consolas" panose="020B0609020204030204" pitchFamily="49" charset="0"/>
              </a:rPr>
              <a:t> amount)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800" b="1">
                <a:latin typeface="Consolas" panose="020B0609020204030204" pitchFamily="49" charset="0"/>
              </a:rPr>
              <a:t> (amount &lt; 0)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>
                <a:latin typeface="Consolas" panose="020B0609020204030204" pitchFamily="49" charset="0"/>
              </a:rPr>
              <a:t> e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Exception</a:t>
            </a:r>
            <a:r>
              <a:rPr lang="da-DK" sz="28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da-DK" sz="2800" b="1">
                <a:latin typeface="Consolas" panose="020B0609020204030204" pitchFamily="49" charset="0"/>
              </a:rPr>
              <a:t> 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39" y="2149558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01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frundet rektangel 1"/>
          <p:cNvSpPr/>
          <p:nvPr/>
        </p:nvSpPr>
        <p:spPr>
          <a:xfrm>
            <a:off x="1359570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3753943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2594187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148316" y="511340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542689" y="511339"/>
            <a:ext cx="158816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4805680" y="2929467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223760" y="379645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400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027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Billedresultat for question mar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4" y="48075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230975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frundet rektangel 20"/>
          <p:cNvSpPr/>
          <p:nvPr/>
        </p:nvSpPr>
        <p:spPr>
          <a:xfrm>
            <a:off x="134504" y="511339"/>
            <a:ext cx="1510943" cy="5793205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Windows</a:t>
            </a:r>
          </a:p>
        </p:txBody>
      </p:sp>
      <p:sp>
        <p:nvSpPr>
          <p:cNvPr id="17" name="Afrundet rektangel 16"/>
          <p:cNvSpPr/>
          <p:nvPr/>
        </p:nvSpPr>
        <p:spPr>
          <a:xfrm>
            <a:off x="1893473" y="511339"/>
            <a:ext cx="1227250" cy="5793205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Visual</a:t>
            </a:r>
          </a:p>
          <a:p>
            <a:r>
              <a:rPr lang="da-DK" sz="2400"/>
              <a:t>Studio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3410389" y="511339"/>
            <a:ext cx="1227250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GUI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5048331" y="511340"/>
            <a:ext cx="1258324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Model</a:t>
            </a:r>
          </a:p>
        </p:txBody>
      </p:sp>
      <p:cxnSp>
        <p:nvCxnSpPr>
          <p:cNvPr id="6" name="Lige pilforbindelse 5"/>
          <p:cNvCxnSpPr/>
          <p:nvPr/>
        </p:nvCxnSpPr>
        <p:spPr>
          <a:xfrm>
            <a:off x="4382646" y="2181013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6717347" y="511340"/>
            <a:ext cx="1612548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r>
              <a:rPr lang="da-DK" sz="2400"/>
              <a:t>Collection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740587" y="511339"/>
            <a:ext cx="1390269" cy="57932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/>
              <a:t>Bank</a:t>
            </a:r>
          </a:p>
          <a:p>
            <a:r>
              <a:rPr lang="da-DK" sz="2400"/>
              <a:t>Account</a:t>
            </a:r>
          </a:p>
          <a:p>
            <a:endParaRPr lang="da-DK" sz="2400"/>
          </a:p>
        </p:txBody>
      </p:sp>
      <p:cxnSp>
        <p:nvCxnSpPr>
          <p:cNvPr id="12" name="Lige pilforbindelse 11"/>
          <p:cNvCxnSpPr/>
          <p:nvPr/>
        </p:nvCxnSpPr>
        <p:spPr>
          <a:xfrm>
            <a:off x="5538545" y="291602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Lige pilforbindelse 12"/>
          <p:cNvCxnSpPr/>
          <p:nvPr/>
        </p:nvCxnSpPr>
        <p:spPr>
          <a:xfrm>
            <a:off x="7519595" y="3809900"/>
            <a:ext cx="188976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4" descr="Billedresultat for signaling icon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7855" y="3256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Afrundet rektangel 17"/>
          <p:cNvSpPr/>
          <p:nvPr/>
        </p:nvSpPr>
        <p:spPr>
          <a:xfrm>
            <a:off x="9508464" y="4273838"/>
            <a:ext cx="1498781" cy="610314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>
                <a:solidFill>
                  <a:srgbClr val="FFFF00"/>
                </a:solidFill>
              </a:rPr>
              <a:t>Exception</a:t>
            </a:r>
          </a:p>
        </p:txBody>
      </p:sp>
    </p:spTree>
    <p:extLst>
      <p:ext uri="{BB962C8B-B14F-4D97-AF65-F5344CB8AC3E}">
        <p14:creationId xmlns:p14="http://schemas.microsoft.com/office/powerpoint/2010/main" val="1657384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76003 -2.59259E-6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0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Billedresultat for unhandled exception windo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150" y="948018"/>
            <a:ext cx="7052049" cy="5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B8BCAFF9-FEF9-2403-6671-1504ACB356C5}"/>
              </a:ext>
            </a:extLst>
          </p:cNvPr>
          <p:cNvSpPr txBox="1"/>
          <p:nvPr/>
        </p:nvSpPr>
        <p:spPr>
          <a:xfrm>
            <a:off x="9883471" y="807058"/>
            <a:ext cx="16049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9600">
                <a:solidFill>
                  <a:srgbClr val="FF0000"/>
                </a:solidFill>
              </a:rPr>
              <a:t>…?</a:t>
            </a:r>
          </a:p>
        </p:txBody>
      </p:sp>
    </p:spTree>
    <p:extLst>
      <p:ext uri="{BB962C8B-B14F-4D97-AF65-F5344CB8AC3E}">
        <p14:creationId xmlns:p14="http://schemas.microsoft.com/office/powerpoint/2010/main" val="190941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681</Words>
  <Application>Microsoft Office PowerPoint</Application>
  <PresentationFormat>Widescreen</PresentationFormat>
  <Paragraphs>356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Consolas</vt:lpstr>
      <vt:lpstr>Office-tema</vt:lpstr>
      <vt:lpstr>Exceptions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Exceptions recommendations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94</cp:revision>
  <dcterms:created xsi:type="dcterms:W3CDTF">2017-09-05T14:00:27Z</dcterms:created>
  <dcterms:modified xsi:type="dcterms:W3CDTF">2025-08-01T09:42:18Z</dcterms:modified>
</cp:coreProperties>
</file>