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6" r:id="rId3"/>
    <p:sldId id="306" r:id="rId4"/>
    <p:sldId id="307" r:id="rId5"/>
    <p:sldId id="308" r:id="rId6"/>
    <p:sldId id="277" r:id="rId7"/>
    <p:sldId id="278" r:id="rId8"/>
    <p:sldId id="279" r:id="rId9"/>
    <p:sldId id="280" r:id="rId10"/>
    <p:sldId id="311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312" r:id="rId19"/>
    <p:sldId id="315" r:id="rId20"/>
    <p:sldId id="288" r:id="rId21"/>
    <p:sldId id="289" r:id="rId22"/>
    <p:sldId id="313" r:id="rId23"/>
    <p:sldId id="290" r:id="rId24"/>
    <p:sldId id="314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3" r:id="rId37"/>
    <p:sldId id="302" r:id="rId38"/>
    <p:sldId id="270" r:id="rId39"/>
    <p:sldId id="272" r:id="rId40"/>
    <p:sldId id="304" r:id="rId41"/>
    <p:sldId id="305" r:id="rId42"/>
    <p:sldId id="260" r:id="rId4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3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221037"/>
          </a:xfrm>
        </p:spPr>
        <p:txBody>
          <a:bodyPr>
            <a:normAutofit/>
          </a:bodyPr>
          <a:lstStyle/>
          <a:p>
            <a:r>
              <a:rPr lang="da-DK" sz="9600"/>
              <a:t>Functions as</a:t>
            </a:r>
            <a:br>
              <a:rPr lang="da-DK" sz="9600"/>
            </a:br>
            <a:r>
              <a:rPr lang="da-DK" sz="9600"/>
              <a:t>Parameters </a:t>
            </a:r>
          </a:p>
        </p:txBody>
      </p:sp>
    </p:spTree>
    <p:extLst>
      <p:ext uri="{BB962C8B-B14F-4D97-AF65-F5344CB8AC3E}">
        <p14:creationId xmlns:p14="http://schemas.microsoft.com/office/powerpoint/2010/main" val="1741370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3966437"/>
            <a:ext cx="11021907" cy="222438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latin typeface="Consolas" panose="020B0609020204030204" pitchFamily="49" charset="0"/>
              </a:rPr>
              <a:t>filter.FilterValues(values,     );</a:t>
            </a:r>
          </a:p>
        </p:txBody>
      </p:sp>
      <p:sp>
        <p:nvSpPr>
          <p:cNvPr id="2" name="Sky 1"/>
          <p:cNvSpPr/>
          <p:nvPr/>
        </p:nvSpPr>
        <p:spPr>
          <a:xfrm>
            <a:off x="6806527" y="221800"/>
            <a:ext cx="4475110" cy="207328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b="1"/>
              <a:t>FilterOdd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7436312" y="1048393"/>
            <a:ext cx="3021759" cy="42009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1600" b="1">
                <a:solidFill>
                  <a:srgbClr val="FFFF00"/>
                </a:solidFill>
              </a:rPr>
              <a:t>bool</a:t>
            </a:r>
            <a:r>
              <a:rPr lang="da-DK" sz="1600" b="1"/>
              <a:t> Condition(</a:t>
            </a:r>
            <a:r>
              <a:rPr lang="da-DK" sz="1600" b="1">
                <a:solidFill>
                  <a:srgbClr val="FFFF00"/>
                </a:solidFill>
              </a:rPr>
              <a:t>int</a:t>
            </a:r>
            <a:r>
              <a:rPr lang="da-DK" sz="1600" b="1"/>
              <a:t> value) {…}</a:t>
            </a:r>
          </a:p>
        </p:txBody>
      </p:sp>
      <p:cxnSp>
        <p:nvCxnSpPr>
          <p:cNvPr id="16" name="Buet forbindelse 15"/>
          <p:cNvCxnSpPr/>
          <p:nvPr/>
        </p:nvCxnSpPr>
        <p:spPr>
          <a:xfrm rot="5400000">
            <a:off x="6327636" y="2578209"/>
            <a:ext cx="2370056" cy="1554985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frundet rektangel 8"/>
          <p:cNvSpPr/>
          <p:nvPr/>
        </p:nvSpPr>
        <p:spPr>
          <a:xfrm>
            <a:off x="6234407" y="2543364"/>
            <a:ext cx="2958174" cy="132039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b="1">
                <a:solidFill>
                  <a:srgbClr val="FFFF00"/>
                </a:solidFill>
              </a:rPr>
              <a:t>interface</a:t>
            </a:r>
            <a:r>
              <a:rPr lang="da-DK" b="1"/>
              <a:t> ICondition</a:t>
            </a:r>
          </a:p>
          <a:p>
            <a:r>
              <a:rPr lang="da-DK" b="1"/>
              <a:t>{</a:t>
            </a:r>
          </a:p>
          <a:p>
            <a:r>
              <a:rPr lang="da-DK" b="1"/>
              <a:t>   </a:t>
            </a:r>
            <a:r>
              <a:rPr lang="da-DK" b="1">
                <a:solidFill>
                  <a:srgbClr val="FFFF00"/>
                </a:solidFill>
              </a:rPr>
              <a:t>bool</a:t>
            </a:r>
            <a:r>
              <a:rPr lang="da-DK" b="1"/>
              <a:t> Condition(</a:t>
            </a:r>
            <a:r>
              <a:rPr lang="da-DK" b="1">
                <a:solidFill>
                  <a:srgbClr val="FFFF00"/>
                </a:solidFill>
              </a:rPr>
              <a:t>int</a:t>
            </a:r>
            <a:r>
              <a:rPr lang="da-DK" b="1"/>
              <a:t> value);</a:t>
            </a:r>
          </a:p>
          <a:p>
            <a:r>
              <a:rPr lang="da-DK" b="1"/>
              <a:t>}</a:t>
            </a:r>
          </a:p>
          <a:p>
            <a:endParaRPr lang="da-DK" b="1"/>
          </a:p>
        </p:txBody>
      </p:sp>
    </p:spTree>
    <p:extLst>
      <p:ext uri="{BB962C8B-B14F-4D97-AF65-F5344CB8AC3E}">
        <p14:creationId xmlns:p14="http://schemas.microsoft.com/office/powerpoint/2010/main" val="1728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FilterOdd : ICondition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    public bool</a:t>
            </a:r>
            <a:r>
              <a:rPr lang="en-US" b="1">
                <a:latin typeface="Consolas" panose="020B0609020204030204" pitchFamily="49" charset="0"/>
              </a:rPr>
              <a:t> Condition(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latin typeface="Consolas" panose="020B0609020204030204" pitchFamily="49" charset="0"/>
              </a:rPr>
              <a:t> value)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latin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latin typeface="Consolas" panose="020B0609020204030204" pitchFamily="49" charset="0"/>
              </a:rPr>
              <a:t>       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b="1">
                <a:latin typeface="Consolas" panose="020B0609020204030204" pitchFamily="49" charset="0"/>
              </a:rPr>
              <a:t> (value % 2 != 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Afrundet rektangel 1"/>
          <p:cNvSpPr/>
          <p:nvPr/>
        </p:nvSpPr>
        <p:spPr>
          <a:xfrm>
            <a:off x="1564105" y="1780674"/>
            <a:ext cx="6647448" cy="170848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90557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    public bool</a:t>
            </a:r>
            <a:r>
              <a:rPr lang="en-US" b="1">
                <a:latin typeface="Consolas" panose="020B0609020204030204" pitchFamily="49" charset="0"/>
              </a:rPr>
              <a:t> Condition(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latin typeface="Consolas" panose="020B0609020204030204" pitchFamily="49" charset="0"/>
              </a:rPr>
              <a:t> value)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latin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latin typeface="Consolas" panose="020B0609020204030204" pitchFamily="49" charset="0"/>
              </a:rPr>
              <a:t>       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b="1">
                <a:latin typeface="Consolas" panose="020B0609020204030204" pitchFamily="49" charset="0"/>
              </a:rPr>
              <a:t> …;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2" name="Afrundet rektangel 1"/>
          <p:cNvSpPr/>
          <p:nvPr/>
        </p:nvSpPr>
        <p:spPr>
          <a:xfrm>
            <a:off x="1564105" y="1780674"/>
            <a:ext cx="6647448" cy="170848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Rektangulær billedforklaring 3"/>
          <p:cNvSpPr/>
          <p:nvPr/>
        </p:nvSpPr>
        <p:spPr>
          <a:xfrm>
            <a:off x="2953754" y="3745621"/>
            <a:ext cx="2454508" cy="1085058"/>
          </a:xfrm>
          <a:prstGeom prst="wedgeRectCallout">
            <a:avLst>
              <a:gd name="adj1" fmla="val 33492"/>
              <a:gd name="adj2" fmla="val -11313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 b="1">
                <a:solidFill>
                  <a:schemeClr val="tx1"/>
                </a:solidFill>
              </a:rPr>
              <a:t>Input</a:t>
            </a:r>
            <a:r>
              <a:rPr lang="da-DK" sz="3200">
                <a:solidFill>
                  <a:schemeClr val="tx1"/>
                </a:solidFill>
              </a:rPr>
              <a:t>: int</a:t>
            </a:r>
          </a:p>
          <a:p>
            <a:r>
              <a:rPr lang="da-DK" sz="3200" b="1">
                <a:solidFill>
                  <a:schemeClr val="tx1"/>
                </a:solidFill>
              </a:rPr>
              <a:t>Output</a:t>
            </a:r>
            <a:r>
              <a:rPr lang="da-DK" sz="3200">
                <a:solidFill>
                  <a:schemeClr val="tx1"/>
                </a:solidFill>
              </a:rPr>
              <a:t>: bool</a:t>
            </a:r>
          </a:p>
        </p:txBody>
      </p:sp>
    </p:spTree>
    <p:extLst>
      <p:ext uri="{BB962C8B-B14F-4D97-AF65-F5344CB8AC3E}">
        <p14:creationId xmlns:p14="http://schemas.microsoft.com/office/powerpoint/2010/main" val="1925297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Function type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8811126" cy="4617286"/>
          </a:xfrm>
        </p:spPr>
        <p:txBody>
          <a:bodyPr/>
          <a:lstStyle/>
          <a:p>
            <a:r>
              <a:rPr lang="da-DK"/>
              <a:t>Type(s) of input parameter(s) + type of return value defines a </a:t>
            </a:r>
            <a:r>
              <a:rPr lang="da-DK" b="1"/>
              <a:t>function type</a:t>
            </a:r>
          </a:p>
          <a:p>
            <a:r>
              <a:rPr lang="da-DK" b="1"/>
              <a:t>Func&lt;int, bool&gt;</a:t>
            </a:r>
          </a:p>
          <a:p>
            <a:r>
              <a:rPr lang="da-DK"/>
              <a:t>Type for any method taking </a:t>
            </a:r>
            <a:r>
              <a:rPr lang="da-DK" u="sng"/>
              <a:t>one</a:t>
            </a:r>
            <a:r>
              <a:rPr lang="da-DK"/>
              <a:t> parameter of type </a:t>
            </a:r>
            <a:r>
              <a:rPr lang="da-DK" b="1"/>
              <a:t>int</a:t>
            </a:r>
            <a:r>
              <a:rPr lang="da-DK"/>
              <a:t>, and </a:t>
            </a:r>
            <a:r>
              <a:rPr lang="da-DK" u="sng"/>
              <a:t>returning</a:t>
            </a:r>
            <a:r>
              <a:rPr lang="da-DK"/>
              <a:t> a value of type </a:t>
            </a:r>
            <a:r>
              <a:rPr lang="da-DK" b="1"/>
              <a:t>bool</a:t>
            </a:r>
          </a:p>
          <a:p>
            <a:r>
              <a:rPr lang="da-DK" b="1"/>
              <a:t>Func&lt;int, int, string, string&gt;</a:t>
            </a:r>
          </a:p>
          <a:p>
            <a:r>
              <a:rPr lang="da-DK"/>
              <a:t>Type for any method taking </a:t>
            </a:r>
            <a:r>
              <a:rPr lang="da-DK" u="sng"/>
              <a:t>three</a:t>
            </a:r>
            <a:r>
              <a:rPr lang="da-DK"/>
              <a:t> parameters of type </a:t>
            </a:r>
            <a:r>
              <a:rPr lang="da-DK" b="1"/>
              <a:t>int</a:t>
            </a:r>
            <a:r>
              <a:rPr lang="da-DK"/>
              <a:t>, </a:t>
            </a:r>
            <a:r>
              <a:rPr lang="da-DK" b="1"/>
              <a:t>int</a:t>
            </a:r>
            <a:r>
              <a:rPr lang="da-DK"/>
              <a:t> and </a:t>
            </a:r>
            <a:r>
              <a:rPr lang="da-DK" b="1"/>
              <a:t>string</a:t>
            </a:r>
            <a:r>
              <a:rPr lang="da-DK"/>
              <a:t>, and returning a value of type </a:t>
            </a:r>
            <a:r>
              <a:rPr lang="da-DK" b="1"/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549626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    public bool</a:t>
            </a:r>
            <a:r>
              <a:rPr lang="en-US" b="1">
                <a:latin typeface="Consolas" panose="020B0609020204030204" pitchFamily="49" charset="0"/>
              </a:rPr>
              <a:t> Condition(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latin typeface="Consolas" panose="020B0609020204030204" pitchFamily="49" charset="0"/>
              </a:rPr>
              <a:t> value)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latin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latin typeface="Consolas" panose="020B0609020204030204" pitchFamily="49" charset="0"/>
              </a:rPr>
              <a:t>       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b="1">
                <a:latin typeface="Consolas" panose="020B0609020204030204" pitchFamily="49" charset="0"/>
              </a:rPr>
              <a:t> …;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2" name="Afrundet rektangel 1"/>
          <p:cNvSpPr/>
          <p:nvPr/>
        </p:nvSpPr>
        <p:spPr>
          <a:xfrm>
            <a:off x="1564105" y="1780674"/>
            <a:ext cx="6647448" cy="1708484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Rektangulær billedforklaring 3"/>
          <p:cNvSpPr/>
          <p:nvPr/>
        </p:nvSpPr>
        <p:spPr>
          <a:xfrm>
            <a:off x="2953753" y="3745621"/>
            <a:ext cx="3176335" cy="724111"/>
          </a:xfrm>
          <a:prstGeom prst="wedgeRectCallout">
            <a:avLst>
              <a:gd name="adj1" fmla="val 33492"/>
              <a:gd name="adj2" fmla="val -11313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 b="1">
                <a:solidFill>
                  <a:schemeClr val="tx1"/>
                </a:solidFill>
              </a:rPr>
              <a:t>Func&lt;int, bool&gt;</a:t>
            </a:r>
            <a:endParaRPr lang="da-DK" sz="3200">
              <a:solidFill>
                <a:schemeClr val="tx1"/>
              </a:solidFill>
            </a:endParaRPr>
          </a:p>
        </p:txBody>
      </p:sp>
      <p:sp>
        <p:nvSpPr>
          <p:cNvPr id="5" name="Rektangulær billedforklaring 4"/>
          <p:cNvSpPr/>
          <p:nvPr/>
        </p:nvSpPr>
        <p:spPr>
          <a:xfrm>
            <a:off x="5873416" y="404957"/>
            <a:ext cx="3176335" cy="724111"/>
          </a:xfrm>
          <a:prstGeom prst="wedgeRectCallout">
            <a:avLst>
              <a:gd name="adj1" fmla="val -56470"/>
              <a:gd name="adj2" fmla="val 11948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 b="1">
                <a:solidFill>
                  <a:schemeClr val="tx1"/>
                </a:solidFill>
              </a:rPr>
              <a:t>Predicate&lt;int&gt;</a:t>
            </a:r>
            <a:endParaRPr lang="da-DK" sz="3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09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800" b="1">
                <a:latin typeface="Consolas" panose="020B0609020204030204" pitchFamily="49" charset="0"/>
              </a:rPr>
              <a:t>&lt;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800" b="1">
                <a:latin typeface="Consolas" panose="020B0609020204030204" pitchFamily="49" charset="0"/>
              </a:rPr>
              <a:t>&gt; FilterValues(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800" b="1">
                <a:latin typeface="Consolas" panose="020B0609020204030204" pitchFamily="49" charset="0"/>
              </a:rPr>
              <a:t>&lt;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800" b="1">
                <a:latin typeface="Consolas" panose="020B0609020204030204" pitchFamily="49" charset="0"/>
              </a:rPr>
              <a:t>&gt; values, </a:t>
            </a:r>
            <a:r>
              <a:rPr lang="da-DK" sz="1800" b="1">
                <a:solidFill>
                  <a:srgbClr val="FF0000"/>
                </a:solidFill>
                <a:latin typeface="Consolas" panose="020B0609020204030204" pitchFamily="49" charset="0"/>
              </a:rPr>
              <a:t>Func&lt;int, bool&gt; conditionFunc</a:t>
            </a:r>
            <a:r>
              <a:rPr lang="da-DK" sz="1800" b="1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  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800" b="1">
                <a:latin typeface="Consolas" panose="020B0609020204030204" pitchFamily="49" charset="0"/>
              </a:rPr>
              <a:t>&lt;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800" b="1">
                <a:latin typeface="Consolas" panose="020B0609020204030204" pitchFamily="49" charset="0"/>
              </a:rPr>
              <a:t>&gt; filteredValues =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800" b="1">
                <a:latin typeface="Consolas" panose="020B0609020204030204" pitchFamily="49" charset="0"/>
              </a:rPr>
              <a:t> </a:t>
            </a:r>
            <a:r>
              <a:rPr lang="da-DK" sz="1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800" b="1">
                <a:latin typeface="Consolas" panose="020B0609020204030204" pitchFamily="49" charset="0"/>
              </a:rPr>
              <a:t>&lt;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800" b="1">
                <a:latin typeface="Consolas" panose="020B0609020204030204" pitchFamily="49" charset="0"/>
              </a:rPr>
              <a:t>&gt;();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1">
                <a:latin typeface="Consolas" panose="020B0609020204030204" pitchFamily="49" charset="0"/>
              </a:rPr>
              <a:t>    </a:t>
            </a:r>
            <a:r>
              <a:rPr lang="en-US" sz="18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1800" b="1">
                <a:latin typeface="Consolas" panose="020B0609020204030204" pitchFamily="49" charset="0"/>
              </a:rPr>
              <a:t> (</a:t>
            </a:r>
            <a:r>
              <a:rPr lang="en-US" sz="1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800" b="1">
                <a:latin typeface="Consolas" panose="020B0609020204030204" pitchFamily="49" charset="0"/>
              </a:rPr>
              <a:t> v </a:t>
            </a:r>
            <a:r>
              <a:rPr lang="en-US" sz="18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1800" b="1">
                <a:latin typeface="Consolas" panose="020B0609020204030204" pitchFamily="49" charset="0"/>
              </a:rPr>
              <a:t> values)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    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1800" b="1">
                <a:latin typeface="Consolas" panose="020B0609020204030204" pitchFamily="49" charset="0"/>
              </a:rPr>
              <a:t> (</a:t>
            </a:r>
            <a:r>
              <a:rPr lang="da-DK" sz="1800" b="1">
                <a:solidFill>
                  <a:srgbClr val="FF0000"/>
                </a:solidFill>
                <a:latin typeface="Consolas" panose="020B0609020204030204" pitchFamily="49" charset="0"/>
              </a:rPr>
              <a:t>conditionFunc(v)</a:t>
            </a:r>
            <a:r>
              <a:rPr lang="da-DK" sz="1800" b="1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           filteredValues.Add(v);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da-DK" sz="1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    </a:t>
            </a:r>
            <a:r>
              <a:rPr lang="da-DK" sz="18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800" b="1">
                <a:latin typeface="Consolas" panose="020B0609020204030204" pitchFamily="49" charset="0"/>
              </a:rPr>
              <a:t> filteredValues;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18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ktangulær billedforklaring 3"/>
          <p:cNvSpPr/>
          <p:nvPr/>
        </p:nvSpPr>
        <p:spPr>
          <a:xfrm>
            <a:off x="7140744" y="2004632"/>
            <a:ext cx="2590652" cy="864101"/>
          </a:xfrm>
          <a:prstGeom prst="wedgeRectCallout">
            <a:avLst>
              <a:gd name="adj1" fmla="val 43309"/>
              <a:gd name="adj2" fmla="val -12154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chemeClr val="tx1"/>
                </a:solidFill>
              </a:rPr>
              <a:t>Condition supplied by </a:t>
            </a:r>
            <a:r>
              <a:rPr lang="da-DK" sz="2400" u="sng">
                <a:solidFill>
                  <a:schemeClr val="tx1"/>
                </a:solidFill>
              </a:rPr>
              <a:t>caller</a:t>
            </a:r>
          </a:p>
        </p:txBody>
      </p:sp>
    </p:spTree>
    <p:extLst>
      <p:ext uri="{BB962C8B-B14F-4D97-AF65-F5344CB8AC3E}">
        <p14:creationId xmlns:p14="http://schemas.microsoft.com/office/powerpoint/2010/main" val="34729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b="1">
                <a:latin typeface="Consolas" panose="020B0609020204030204" pitchFamily="49" charset="0"/>
              </a:rPr>
              <a:t>&lt;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b="1">
                <a:latin typeface="Consolas" panose="020B0609020204030204" pitchFamily="49" charset="0"/>
              </a:rPr>
              <a:t>&gt; values =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b="1">
                <a:latin typeface="Consolas" panose="020B0609020204030204" pitchFamily="49" charset="0"/>
              </a:rPr>
              <a:t>&lt;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b="1">
                <a:latin typeface="Consolas" panose="020B0609020204030204" pitchFamily="49" charset="0"/>
              </a:rPr>
              <a:t>&gt; { 12, 43, 17, 8, 5};</a:t>
            </a:r>
          </a:p>
          <a:p>
            <a:pPr marL="0" indent="0">
              <a:spcBef>
                <a:spcPts val="0"/>
              </a:spcBef>
              <a:buNone/>
            </a:pPr>
            <a:endParaRPr lang="da-DK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latin typeface="Consolas" panose="020B0609020204030204" pitchFamily="49" charset="0"/>
              </a:rPr>
              <a:t>filter.FilterValues(values, </a:t>
            </a:r>
            <a:r>
              <a:rPr lang="da-DK" b="1">
                <a:solidFill>
                  <a:srgbClr val="FF0000"/>
                </a:solidFill>
                <a:latin typeface="Consolas" panose="020B0609020204030204" pitchFamily="49" charset="0"/>
              </a:rPr>
              <a:t>???</a:t>
            </a:r>
            <a:r>
              <a:rPr lang="da-DK" b="1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79751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b="1" dirty="0">
                <a:latin typeface="Consolas" panose="020B0609020204030204" pitchFamily="49" charset="0"/>
              </a:rPr>
              <a:t>&lt;</a:t>
            </a:r>
            <a:r>
              <a:rPr lang="da-DK" b="1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b="1" dirty="0">
                <a:latin typeface="Consolas" panose="020B0609020204030204" pitchFamily="49" charset="0"/>
              </a:rPr>
              <a:t>&gt; </a:t>
            </a:r>
            <a:r>
              <a:rPr lang="da-DK" b="1" dirty="0" err="1">
                <a:latin typeface="Consolas" panose="020B0609020204030204" pitchFamily="49" charset="0"/>
              </a:rPr>
              <a:t>values</a:t>
            </a:r>
            <a:r>
              <a:rPr lang="da-DK" b="1" dirty="0">
                <a:latin typeface="Consolas" panose="020B0609020204030204" pitchFamily="49" charset="0"/>
              </a:rPr>
              <a:t> = </a:t>
            </a:r>
            <a:r>
              <a:rPr lang="da-DK" b="1" dirty="0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b="1" dirty="0">
                <a:latin typeface="Consolas" panose="020B0609020204030204" pitchFamily="49" charset="0"/>
              </a:rPr>
              <a:t> </a:t>
            </a:r>
            <a:r>
              <a:rPr lang="da-DK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b="1" dirty="0">
                <a:latin typeface="Consolas" panose="020B0609020204030204" pitchFamily="49" charset="0"/>
              </a:rPr>
              <a:t>&lt;</a:t>
            </a:r>
            <a:r>
              <a:rPr lang="da-DK" b="1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b="1" dirty="0">
                <a:latin typeface="Consolas" panose="020B0609020204030204" pitchFamily="49" charset="0"/>
              </a:rPr>
              <a:t>&gt; { 12, 43, 17, 8, 5};</a:t>
            </a:r>
          </a:p>
          <a:p>
            <a:pPr marL="0" indent="0">
              <a:spcBef>
                <a:spcPts val="0"/>
              </a:spcBef>
              <a:buNone/>
            </a:pPr>
            <a:endParaRPr lang="da-DK" b="1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da-DK" b="1" dirty="0">
                <a:latin typeface="Consolas" panose="020B0609020204030204" pitchFamily="49" charset="0"/>
              </a:rPr>
              <a:t> </a:t>
            </a:r>
            <a:r>
              <a:rPr lang="da-DK" b="1" dirty="0" err="1">
                <a:latin typeface="Consolas" panose="020B0609020204030204" pitchFamily="49" charset="0"/>
              </a:rPr>
              <a:t>MyCondFunc</a:t>
            </a:r>
            <a:r>
              <a:rPr lang="da-DK" b="1" dirty="0">
                <a:latin typeface="Consolas" panose="020B0609020204030204" pitchFamily="49" charset="0"/>
              </a:rPr>
              <a:t>(</a:t>
            </a:r>
            <a:r>
              <a:rPr lang="da-DK" b="1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b="1" dirty="0">
                <a:latin typeface="Consolas" panose="020B0609020204030204" pitchFamily="49" charset="0"/>
              </a:rPr>
              <a:t> v) </a:t>
            </a:r>
            <a:r>
              <a:rPr lang="da-DK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Local </a:t>
            </a:r>
            <a:r>
              <a:rPr lang="da-DK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function</a:t>
            </a:r>
            <a:r>
              <a:rPr lang="da-DK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b="1" dirty="0">
                <a:latin typeface="Consolas" panose="020B0609020204030204" pitchFamily="49" charset="0"/>
              </a:rPr>
              <a:t>    </a:t>
            </a:r>
            <a:r>
              <a:rPr lang="da-DK" b="1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b="1" dirty="0">
                <a:latin typeface="Consolas" panose="020B0609020204030204" pitchFamily="49" charset="0"/>
              </a:rPr>
              <a:t> v &lt; 20;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b="1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 dirty="0" err="1">
                <a:latin typeface="Consolas" panose="020B0609020204030204" pitchFamily="49" charset="0"/>
              </a:rPr>
              <a:t>filter.FilterValues</a:t>
            </a:r>
            <a:r>
              <a:rPr lang="da-DK" b="1" dirty="0">
                <a:latin typeface="Consolas" panose="020B0609020204030204" pitchFamily="49" charset="0"/>
              </a:rPr>
              <a:t>(</a:t>
            </a:r>
            <a:r>
              <a:rPr lang="da-DK" b="1" dirty="0" err="1">
                <a:latin typeface="Consolas" panose="020B0609020204030204" pitchFamily="49" charset="0"/>
              </a:rPr>
              <a:t>values</a:t>
            </a:r>
            <a:r>
              <a:rPr lang="da-DK" b="1" dirty="0">
                <a:latin typeface="Consolas" panose="020B0609020204030204" pitchFamily="49" charset="0"/>
              </a:rPr>
              <a:t>, </a:t>
            </a:r>
            <a:r>
              <a:rPr lang="da-DK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MyCondFunc</a:t>
            </a:r>
            <a:r>
              <a:rPr lang="da-DK" b="1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9118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3966437"/>
            <a:ext cx="11021907" cy="222438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latin typeface="Consolas" panose="020B0609020204030204" pitchFamily="49" charset="0"/>
              </a:rPr>
              <a:t>filter.FilterValues(values,     );</a:t>
            </a:r>
          </a:p>
        </p:txBody>
      </p:sp>
      <p:cxnSp>
        <p:nvCxnSpPr>
          <p:cNvPr id="16" name="Buet forbindelse 15"/>
          <p:cNvCxnSpPr>
            <a:stCxn id="11" idx="2"/>
          </p:cNvCxnSpPr>
          <p:nvPr/>
        </p:nvCxnSpPr>
        <p:spPr>
          <a:xfrm rot="5400000">
            <a:off x="6339477" y="2656530"/>
            <a:ext cx="2279898" cy="1488503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frundet rektangel 3"/>
          <p:cNvSpPr/>
          <p:nvPr/>
        </p:nvSpPr>
        <p:spPr>
          <a:xfrm>
            <a:off x="6341045" y="2965076"/>
            <a:ext cx="3021759" cy="55481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b="1">
                <a:solidFill>
                  <a:srgbClr val="FFFF00"/>
                </a:solidFill>
              </a:rPr>
              <a:t>bool</a:t>
            </a:r>
            <a:r>
              <a:rPr lang="da-DK" sz="2000" b="1"/>
              <a:t> …(</a:t>
            </a:r>
            <a:r>
              <a:rPr lang="da-DK" sz="2000" b="1">
                <a:solidFill>
                  <a:srgbClr val="FFFF00"/>
                </a:solidFill>
              </a:rPr>
              <a:t>int</a:t>
            </a:r>
            <a:r>
              <a:rPr lang="da-DK" sz="2000" b="1"/>
              <a:t> value);</a:t>
            </a:r>
          </a:p>
        </p:txBody>
      </p:sp>
      <p:sp>
        <p:nvSpPr>
          <p:cNvPr id="11" name="Afrundet rektangel 10"/>
          <p:cNvSpPr/>
          <p:nvPr/>
        </p:nvSpPr>
        <p:spPr>
          <a:xfrm>
            <a:off x="6543594" y="1298890"/>
            <a:ext cx="3360165" cy="96194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b="1">
                <a:solidFill>
                  <a:srgbClr val="FFFF00"/>
                </a:solidFill>
              </a:rPr>
              <a:t>bool</a:t>
            </a:r>
            <a:r>
              <a:rPr lang="da-DK" sz="2000" b="1"/>
              <a:t> MyCondFunc(</a:t>
            </a:r>
            <a:r>
              <a:rPr lang="da-DK" sz="2000" b="1">
                <a:solidFill>
                  <a:srgbClr val="FFFF00"/>
                </a:solidFill>
              </a:rPr>
              <a:t>int</a:t>
            </a:r>
            <a:r>
              <a:rPr lang="da-DK" sz="2000" b="1"/>
              <a:t> value) </a:t>
            </a:r>
          </a:p>
          <a:p>
            <a:r>
              <a:rPr lang="da-DK" sz="2000" b="1"/>
              <a:t>{…}</a:t>
            </a:r>
          </a:p>
        </p:txBody>
      </p:sp>
    </p:spTree>
    <p:extLst>
      <p:ext uri="{BB962C8B-B14F-4D97-AF65-F5344CB8AC3E}">
        <p14:creationId xmlns:p14="http://schemas.microsoft.com/office/powerpoint/2010/main" val="465660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3966437"/>
            <a:ext cx="11021907" cy="222438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latin typeface="Consolas" panose="020B0609020204030204" pitchFamily="49" charset="0"/>
              </a:rPr>
              <a:t>filter.FilterValues(values,     );</a:t>
            </a:r>
          </a:p>
        </p:txBody>
      </p:sp>
      <p:cxnSp>
        <p:nvCxnSpPr>
          <p:cNvPr id="16" name="Buet forbindelse 15"/>
          <p:cNvCxnSpPr>
            <a:stCxn id="11" idx="2"/>
          </p:cNvCxnSpPr>
          <p:nvPr/>
        </p:nvCxnSpPr>
        <p:spPr>
          <a:xfrm rot="5400000">
            <a:off x="6339477" y="2656530"/>
            <a:ext cx="2279898" cy="1488503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frundet rektangel 3"/>
          <p:cNvSpPr/>
          <p:nvPr/>
        </p:nvSpPr>
        <p:spPr>
          <a:xfrm>
            <a:off x="6341045" y="2965076"/>
            <a:ext cx="3021759" cy="55481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b="1">
                <a:solidFill>
                  <a:srgbClr val="FFFF00"/>
                </a:solidFill>
              </a:rPr>
              <a:t>Func</a:t>
            </a:r>
            <a:r>
              <a:rPr lang="da-DK" sz="2000" b="1">
                <a:solidFill>
                  <a:schemeClr val="bg1"/>
                </a:solidFill>
              </a:rPr>
              <a:t>&lt;</a:t>
            </a:r>
            <a:r>
              <a:rPr lang="da-DK" sz="2000" b="1">
                <a:solidFill>
                  <a:srgbClr val="FFFF00"/>
                </a:solidFill>
              </a:rPr>
              <a:t>int</a:t>
            </a:r>
            <a:r>
              <a:rPr lang="da-DK" sz="2000" b="1">
                <a:solidFill>
                  <a:schemeClr val="bg1"/>
                </a:solidFill>
              </a:rPr>
              <a:t>,</a:t>
            </a:r>
            <a:r>
              <a:rPr lang="da-DK" sz="2000" b="1">
                <a:solidFill>
                  <a:srgbClr val="FFFF00"/>
                </a:solidFill>
              </a:rPr>
              <a:t> bool</a:t>
            </a:r>
            <a:r>
              <a:rPr lang="da-DK" sz="2000" b="1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11" name="Afrundet rektangel 10"/>
          <p:cNvSpPr/>
          <p:nvPr/>
        </p:nvSpPr>
        <p:spPr>
          <a:xfrm>
            <a:off x="6543594" y="1298890"/>
            <a:ext cx="3360165" cy="96194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b="1">
                <a:solidFill>
                  <a:srgbClr val="FFFF00"/>
                </a:solidFill>
              </a:rPr>
              <a:t>bool</a:t>
            </a:r>
            <a:r>
              <a:rPr lang="da-DK" sz="2000" b="1"/>
              <a:t> MyCondFunc(</a:t>
            </a:r>
            <a:r>
              <a:rPr lang="da-DK" sz="2000" b="1">
                <a:solidFill>
                  <a:srgbClr val="FFFF00"/>
                </a:solidFill>
              </a:rPr>
              <a:t>int</a:t>
            </a:r>
            <a:r>
              <a:rPr lang="da-DK" sz="2000" b="1"/>
              <a:t> value) </a:t>
            </a:r>
          </a:p>
          <a:p>
            <a:r>
              <a:rPr lang="da-DK" sz="2000" b="1"/>
              <a:t>{…}</a:t>
            </a:r>
          </a:p>
        </p:txBody>
      </p:sp>
    </p:spTree>
    <p:extLst>
      <p:ext uri="{BB962C8B-B14F-4D97-AF65-F5344CB8AC3E}">
        <p14:creationId xmlns:p14="http://schemas.microsoft.com/office/powerpoint/2010/main" val="76942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FilterValues(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values)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   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filteredValues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&gt;();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latin typeface="Consolas" panose="020B0609020204030204" pitchFamily="49" charset="0"/>
              </a:rPr>
              <a:t>   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2400" b="1">
                <a:latin typeface="Consolas" panose="020B0609020204030204" pitchFamily="49" charset="0"/>
              </a:rPr>
              <a:t> (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400" b="1">
                <a:latin typeface="Consolas" panose="020B0609020204030204" pitchFamily="49" charset="0"/>
              </a:rPr>
              <a:t> v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2400" b="1">
                <a:latin typeface="Consolas" panose="020B0609020204030204" pitchFamily="49" charset="0"/>
              </a:rPr>
              <a:t> values)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     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400" b="1">
                <a:latin typeface="Consolas" panose="020B0609020204030204" pitchFamily="49" charset="0"/>
              </a:rPr>
              <a:t> (v &lt; 20)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            filteredValues.Add(v);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 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400" b="1">
                <a:latin typeface="Consolas" panose="020B0609020204030204" pitchFamily="49" charset="0"/>
              </a:rPr>
              <a:t> filteredValues;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7063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values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{ 12, 43, 17, 8, 5};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Lambda expression (= anonymous function)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filter.FilterValues(values, </a:t>
            </a:r>
            <a:r>
              <a:rPr lang="da-DK" sz="2400" b="1">
                <a:solidFill>
                  <a:srgbClr val="FF0000"/>
                </a:solidFill>
                <a:latin typeface="Consolas" panose="020B0609020204030204" pitchFamily="49" charset="0"/>
              </a:rPr>
              <a:t>(int v) =&gt; { return v &lt; 20; }</a:t>
            </a:r>
            <a:r>
              <a:rPr lang="da-DK" sz="2400" b="1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1531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values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{ 12, 43, 17, 8, 5};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Lambda expression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filter.FilterValues(values, </a:t>
            </a:r>
            <a:r>
              <a:rPr lang="da-DK" sz="2400" b="1">
                <a:solidFill>
                  <a:srgbClr val="FF0000"/>
                </a:solidFill>
                <a:latin typeface="Consolas" panose="020B0609020204030204" pitchFamily="49" charset="0"/>
              </a:rPr>
              <a:t>v =&gt; v &lt; 20 </a:t>
            </a:r>
            <a:r>
              <a:rPr lang="da-DK" sz="2400" b="1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2446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3966437"/>
            <a:ext cx="11021907" cy="222438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latin typeface="Consolas" panose="020B0609020204030204" pitchFamily="49" charset="0"/>
              </a:rPr>
              <a:t>filter.FilterValues(values,     );</a:t>
            </a:r>
          </a:p>
        </p:txBody>
      </p:sp>
      <p:cxnSp>
        <p:nvCxnSpPr>
          <p:cNvPr id="16" name="Buet forbindelse 15"/>
          <p:cNvCxnSpPr>
            <a:stCxn id="11" idx="2"/>
          </p:cNvCxnSpPr>
          <p:nvPr/>
        </p:nvCxnSpPr>
        <p:spPr>
          <a:xfrm rot="5400000">
            <a:off x="6281023" y="2714982"/>
            <a:ext cx="2279898" cy="1371599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rundet rektangel 10"/>
          <p:cNvSpPr/>
          <p:nvPr/>
        </p:nvSpPr>
        <p:spPr>
          <a:xfrm>
            <a:off x="6543594" y="1754840"/>
            <a:ext cx="3126353" cy="50599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b="1"/>
              <a:t>(</a:t>
            </a:r>
            <a:r>
              <a:rPr lang="da-DK" sz="2000" b="1">
                <a:solidFill>
                  <a:srgbClr val="FFFF00"/>
                </a:solidFill>
              </a:rPr>
              <a:t>int</a:t>
            </a:r>
            <a:r>
              <a:rPr lang="da-DK" sz="2000" b="1"/>
              <a:t> v ) =&gt; { </a:t>
            </a:r>
            <a:r>
              <a:rPr lang="da-DK" sz="2000" b="1">
                <a:solidFill>
                  <a:srgbClr val="FFFF00"/>
                </a:solidFill>
              </a:rPr>
              <a:t>return</a:t>
            </a:r>
            <a:r>
              <a:rPr lang="da-DK" sz="2000" b="1"/>
              <a:t> v &lt; 20; }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341045" y="2965076"/>
            <a:ext cx="3021759" cy="55481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b="1">
                <a:solidFill>
                  <a:srgbClr val="FFFF00"/>
                </a:solidFill>
              </a:rPr>
              <a:t>Func</a:t>
            </a:r>
            <a:r>
              <a:rPr lang="da-DK" sz="2000" b="1">
                <a:solidFill>
                  <a:schemeClr val="bg1"/>
                </a:solidFill>
              </a:rPr>
              <a:t>&lt;</a:t>
            </a:r>
            <a:r>
              <a:rPr lang="da-DK" sz="2000" b="1">
                <a:solidFill>
                  <a:srgbClr val="FFFF00"/>
                </a:solidFill>
              </a:rPr>
              <a:t>int</a:t>
            </a:r>
            <a:r>
              <a:rPr lang="da-DK" sz="2000" b="1">
                <a:solidFill>
                  <a:schemeClr val="bg1"/>
                </a:solidFill>
              </a:rPr>
              <a:t>,</a:t>
            </a:r>
            <a:r>
              <a:rPr lang="da-DK" sz="2000" b="1">
                <a:solidFill>
                  <a:srgbClr val="FFFF00"/>
                </a:solidFill>
              </a:rPr>
              <a:t> bool</a:t>
            </a:r>
            <a:r>
              <a:rPr lang="da-DK" sz="2000" b="1">
                <a:solidFill>
                  <a:schemeClr val="bg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8950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values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{ 12, 43, 17, 8, 5};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Variable of function type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Func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,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 bool</a:t>
            </a:r>
            <a:r>
              <a:rPr lang="da-DK" sz="2400" b="1">
                <a:latin typeface="Consolas" panose="020B0609020204030204" pitchFamily="49" charset="0"/>
              </a:rPr>
              <a:t>&gt; condFunc = </a:t>
            </a:r>
            <a:r>
              <a:rPr lang="da-DK" sz="2400" b="1">
                <a:solidFill>
                  <a:srgbClr val="FF0000"/>
                </a:solidFill>
                <a:latin typeface="Consolas" panose="020B0609020204030204" pitchFamily="49" charset="0"/>
              </a:rPr>
              <a:t>v =&gt; v &lt; 20;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filter.FilterValues(values, condFunc);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75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3966437"/>
            <a:ext cx="11021907" cy="222438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latin typeface="Consolas" panose="020B0609020204030204" pitchFamily="49" charset="0"/>
              </a:rPr>
              <a:t>filter.FilterValues(values,     );</a:t>
            </a:r>
          </a:p>
        </p:txBody>
      </p:sp>
      <p:cxnSp>
        <p:nvCxnSpPr>
          <p:cNvPr id="16" name="Buet forbindelse 15"/>
          <p:cNvCxnSpPr>
            <a:stCxn id="11" idx="2"/>
          </p:cNvCxnSpPr>
          <p:nvPr/>
        </p:nvCxnSpPr>
        <p:spPr>
          <a:xfrm rot="5400000">
            <a:off x="6281023" y="2714982"/>
            <a:ext cx="2279898" cy="1371599"/>
          </a:xfrm>
          <a:prstGeom prst="curvedConnector3">
            <a:avLst>
              <a:gd name="adj1" fmla="val 50000"/>
            </a:avLst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rundet rektangel 10"/>
          <p:cNvSpPr/>
          <p:nvPr/>
        </p:nvSpPr>
        <p:spPr>
          <a:xfrm>
            <a:off x="6543594" y="1754840"/>
            <a:ext cx="3126353" cy="50599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b="1">
                <a:solidFill>
                  <a:srgbClr val="FFFF00"/>
                </a:solidFill>
              </a:rPr>
              <a:t>Func</a:t>
            </a:r>
            <a:r>
              <a:rPr lang="da-DK" sz="2000" b="1"/>
              <a:t>&lt;</a:t>
            </a:r>
            <a:r>
              <a:rPr lang="da-DK" sz="2000" b="1">
                <a:solidFill>
                  <a:srgbClr val="FFFF00"/>
                </a:solidFill>
              </a:rPr>
              <a:t>int</a:t>
            </a:r>
            <a:r>
              <a:rPr lang="da-DK" sz="2000" b="1"/>
              <a:t>, </a:t>
            </a:r>
            <a:r>
              <a:rPr lang="da-DK" sz="2000" b="1">
                <a:solidFill>
                  <a:srgbClr val="FFFF00"/>
                </a:solidFill>
              </a:rPr>
              <a:t>bool</a:t>
            </a:r>
            <a:r>
              <a:rPr lang="da-DK" sz="2000" b="1"/>
              <a:t>&gt; condFunc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2466894" y="932328"/>
            <a:ext cx="3126353" cy="50599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b="1"/>
              <a:t>(</a:t>
            </a:r>
            <a:r>
              <a:rPr lang="da-DK" sz="2000" b="1">
                <a:solidFill>
                  <a:srgbClr val="FFFF00"/>
                </a:solidFill>
              </a:rPr>
              <a:t>int</a:t>
            </a:r>
            <a:r>
              <a:rPr lang="da-DK" sz="2000" b="1"/>
              <a:t> v ) =&gt; { </a:t>
            </a:r>
            <a:r>
              <a:rPr lang="da-DK" sz="2000" b="1">
                <a:solidFill>
                  <a:srgbClr val="FFFF00"/>
                </a:solidFill>
              </a:rPr>
              <a:t>return</a:t>
            </a:r>
            <a:r>
              <a:rPr lang="da-DK" sz="2000" b="1"/>
              <a:t> v &lt; 20; }</a:t>
            </a:r>
          </a:p>
        </p:txBody>
      </p:sp>
      <p:cxnSp>
        <p:nvCxnSpPr>
          <p:cNvPr id="7" name="Buet forbindelse 6"/>
          <p:cNvCxnSpPr>
            <a:stCxn id="11" idx="0"/>
            <a:endCxn id="6" idx="3"/>
          </p:cNvCxnSpPr>
          <p:nvPr/>
        </p:nvCxnSpPr>
        <p:spPr>
          <a:xfrm rot="16200000" flipV="1">
            <a:off x="6565251" y="213320"/>
            <a:ext cx="569516" cy="2513524"/>
          </a:xfrm>
          <a:prstGeom prst="curvedConnector2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frundet rektangel 9"/>
          <p:cNvSpPr/>
          <p:nvPr/>
        </p:nvSpPr>
        <p:spPr>
          <a:xfrm>
            <a:off x="6341045" y="2965076"/>
            <a:ext cx="3021759" cy="55481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b="1">
                <a:solidFill>
                  <a:srgbClr val="FFFF00"/>
                </a:solidFill>
              </a:rPr>
              <a:t>Func</a:t>
            </a:r>
            <a:r>
              <a:rPr lang="da-DK" sz="2000" b="1">
                <a:solidFill>
                  <a:schemeClr val="bg1"/>
                </a:solidFill>
              </a:rPr>
              <a:t>&lt;</a:t>
            </a:r>
            <a:r>
              <a:rPr lang="da-DK" sz="2000" b="1">
                <a:solidFill>
                  <a:srgbClr val="FFFF00"/>
                </a:solidFill>
              </a:rPr>
              <a:t>int</a:t>
            </a:r>
            <a:r>
              <a:rPr lang="da-DK" sz="2000" b="1">
                <a:solidFill>
                  <a:schemeClr val="bg1"/>
                </a:solidFill>
              </a:rPr>
              <a:t>,</a:t>
            </a:r>
            <a:r>
              <a:rPr lang="da-DK" sz="2000" b="1">
                <a:solidFill>
                  <a:srgbClr val="FFFF00"/>
                </a:solidFill>
              </a:rPr>
              <a:t> bool</a:t>
            </a:r>
            <a:r>
              <a:rPr lang="da-DK" sz="2000" b="1">
                <a:solidFill>
                  <a:schemeClr val="bg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3544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values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{ 12, 43, 17, 8, 5};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Variable of function type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Func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,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 bool</a:t>
            </a:r>
            <a:r>
              <a:rPr lang="da-DK" sz="2400" b="1">
                <a:latin typeface="Consolas" panose="020B0609020204030204" pitchFamily="49" charset="0"/>
              </a:rPr>
              <a:t>&gt; condFunc = </a:t>
            </a:r>
            <a:r>
              <a:rPr lang="da-DK" sz="2400" b="1">
                <a:solidFill>
                  <a:srgbClr val="FF0000"/>
                </a:solidFill>
                <a:latin typeface="Consolas" panose="020B0609020204030204" pitchFamily="49" charset="0"/>
              </a:rPr>
              <a:t>v =&gt; v &lt; 20;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filter.FilterValues(values, condFunc);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condFunc = </a:t>
            </a:r>
            <a:r>
              <a:rPr lang="da-DK" sz="2400" b="1">
                <a:solidFill>
                  <a:srgbClr val="FF0000"/>
                </a:solidFill>
                <a:latin typeface="Consolas" panose="020B0609020204030204" pitchFamily="49" charset="0"/>
              </a:rPr>
              <a:t>v =&gt; v % 2 ==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filter.FilterValues(values, condFunc);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17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Func</a:t>
            </a:r>
            <a:r>
              <a:rPr lang="da-DK" sz="4800" b="1">
                <a:latin typeface="Consolas" panose="020B0609020204030204" pitchFamily="49" charset="0"/>
              </a:rPr>
              <a:t>&lt;</a:t>
            </a: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4800" b="1">
                <a:latin typeface="Consolas" panose="020B0609020204030204" pitchFamily="49" charset="0"/>
              </a:rPr>
              <a:t>,</a:t>
            </a: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 bool</a:t>
            </a:r>
            <a:r>
              <a:rPr lang="da-DK" sz="4800" b="1">
                <a:latin typeface="Consolas" panose="020B0609020204030204" pitchFamily="49" charset="0"/>
              </a:rPr>
              <a:t>&gt; condFunc;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6798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Func</a:t>
            </a:r>
            <a:r>
              <a:rPr lang="da-DK" sz="4800" b="1">
                <a:latin typeface="Consolas" panose="020B0609020204030204" pitchFamily="49" charset="0"/>
              </a:rPr>
              <a:t>&lt;</a:t>
            </a: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4800" b="1">
                <a:latin typeface="Consolas" panose="020B0609020204030204" pitchFamily="49" charset="0"/>
              </a:rPr>
              <a:t>,</a:t>
            </a: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 bool</a:t>
            </a:r>
            <a:r>
              <a:rPr lang="da-DK" sz="4800" b="1">
                <a:latin typeface="Consolas" panose="020B0609020204030204" pitchFamily="49" charset="0"/>
              </a:rPr>
              <a:t>&gt; condFunc;</a:t>
            </a:r>
          </a:p>
          <a:p>
            <a:pPr marL="0" indent="0">
              <a:spcBef>
                <a:spcPts val="0"/>
              </a:spcBef>
              <a:buNone/>
            </a:pPr>
            <a:endParaRPr lang="da-DK" sz="4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4800" b="1">
                <a:latin typeface="Consolas" panose="020B0609020204030204" pitchFamily="49" charset="0"/>
              </a:rPr>
              <a:t>condFunc = </a:t>
            </a:r>
            <a:r>
              <a:rPr lang="da-DK" sz="4800" b="1">
                <a:solidFill>
                  <a:srgbClr val="FF0000"/>
                </a:solidFill>
                <a:latin typeface="Consolas" panose="020B0609020204030204" pitchFamily="49" charset="0"/>
              </a:rPr>
              <a:t>v =&gt; v % 2 == 0;</a:t>
            </a:r>
            <a:endParaRPr lang="da-DK" sz="4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</p:txBody>
      </p:sp>
      <p:sp>
        <p:nvSpPr>
          <p:cNvPr id="2" name="Afrundet rektangel 1"/>
          <p:cNvSpPr/>
          <p:nvPr/>
        </p:nvSpPr>
        <p:spPr>
          <a:xfrm>
            <a:off x="4499811" y="2550695"/>
            <a:ext cx="5841331" cy="1149016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74431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Func</a:t>
            </a:r>
            <a:r>
              <a:rPr lang="da-DK" sz="4800" b="1">
                <a:latin typeface="Consolas" panose="020B0609020204030204" pitchFamily="49" charset="0"/>
              </a:rPr>
              <a:t>&lt;</a:t>
            </a: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4800" b="1">
                <a:latin typeface="Consolas" panose="020B0609020204030204" pitchFamily="49" charset="0"/>
              </a:rPr>
              <a:t>,</a:t>
            </a: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 bool</a:t>
            </a:r>
            <a:r>
              <a:rPr lang="da-DK" sz="4800" b="1">
                <a:latin typeface="Consolas" panose="020B0609020204030204" pitchFamily="49" charset="0"/>
              </a:rPr>
              <a:t>&gt; condFunc;</a:t>
            </a:r>
          </a:p>
          <a:p>
            <a:pPr marL="0" indent="0">
              <a:spcBef>
                <a:spcPts val="0"/>
              </a:spcBef>
              <a:buNone/>
            </a:pPr>
            <a:endParaRPr lang="da-DK" sz="48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4800" b="1">
                <a:latin typeface="Consolas" panose="020B0609020204030204" pitchFamily="49" charset="0"/>
              </a:rPr>
              <a:t>condFunc = </a:t>
            </a:r>
            <a:r>
              <a:rPr lang="da-DK" sz="4800" b="1">
                <a:solidFill>
                  <a:srgbClr val="FF0000"/>
                </a:solidFill>
                <a:latin typeface="Consolas" panose="020B0609020204030204" pitchFamily="49" charset="0"/>
              </a:rPr>
              <a:t>v =&gt; v % 2 == 0;</a:t>
            </a:r>
          </a:p>
          <a:p>
            <a:pPr marL="0" indent="0">
              <a:spcBef>
                <a:spcPts val="0"/>
              </a:spcBef>
              <a:buNone/>
            </a:pPr>
            <a:endParaRPr lang="da-DK" sz="4800" b="1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4800" b="1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da-DK" sz="4800" b="1">
                <a:latin typeface="Consolas" panose="020B0609020204030204" pitchFamily="49" charset="0"/>
              </a:rPr>
              <a:t>a;</a:t>
            </a:r>
          </a:p>
          <a:p>
            <a:pPr marL="0" indent="0">
              <a:spcBef>
                <a:spcPts val="0"/>
              </a:spcBef>
              <a:buNone/>
            </a:pPr>
            <a:endParaRPr lang="da-DK" sz="4800" b="1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4800" b="1">
                <a:latin typeface="Consolas" panose="020B0609020204030204" pitchFamily="49" charset="0"/>
              </a:rPr>
              <a:t>a = 17;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</p:txBody>
      </p:sp>
      <p:sp>
        <p:nvSpPr>
          <p:cNvPr id="2" name="Afrundet rektangel 1"/>
          <p:cNvSpPr/>
          <p:nvPr/>
        </p:nvSpPr>
        <p:spPr>
          <a:xfrm>
            <a:off x="4517858" y="2550695"/>
            <a:ext cx="5841331" cy="1149016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Afrundet rektangel 3"/>
          <p:cNvSpPr/>
          <p:nvPr/>
        </p:nvSpPr>
        <p:spPr>
          <a:xfrm>
            <a:off x="2167689" y="5127458"/>
            <a:ext cx="1429753" cy="1149016"/>
          </a:xfrm>
          <a:prstGeom prst="round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7367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values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{ 12, 43, 17, 8, 5};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Filtering directly available on List object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values.FindAll(</a:t>
            </a:r>
            <a:r>
              <a:rPr lang="da-DK" sz="2400" b="1">
                <a:solidFill>
                  <a:srgbClr val="FF0000"/>
                </a:solidFill>
                <a:latin typeface="Consolas" panose="020B0609020204030204" pitchFamily="49" charset="0"/>
              </a:rPr>
              <a:t>v =&gt; v &lt; 20</a:t>
            </a:r>
            <a:r>
              <a:rPr lang="da-DK" sz="2400" b="1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05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634341"/>
              </p:ext>
            </p:extLst>
          </p:nvPr>
        </p:nvGraphicFramePr>
        <p:xfrm>
          <a:off x="2055060" y="2467787"/>
          <a:ext cx="8128000" cy="9194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4031074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279953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5392176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465005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9923144"/>
                    </a:ext>
                  </a:extLst>
                </a:gridCol>
              </a:tblGrid>
              <a:tr h="919470">
                <a:tc>
                  <a:txBody>
                    <a:bodyPr/>
                    <a:lstStyle/>
                    <a:p>
                      <a:pPr algn="ctr"/>
                      <a:r>
                        <a:rPr lang="da-DK" sz="5400"/>
                        <a:t>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5400"/>
                        <a:t>-21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5400"/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5400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540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0293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479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.NET Function types (delegate types)</a:t>
            </a:r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882610"/>
              </p:ext>
            </p:extLst>
          </p:nvPr>
        </p:nvGraphicFramePr>
        <p:xfrm>
          <a:off x="916405" y="1862665"/>
          <a:ext cx="8128000" cy="345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28374">
                  <a:extLst>
                    <a:ext uri="{9D8B030D-6E8A-4147-A177-3AD203B41FA5}">
                      <a16:colId xmlns:a16="http://schemas.microsoft.com/office/drawing/2014/main" val="2344123670"/>
                    </a:ext>
                  </a:extLst>
                </a:gridCol>
                <a:gridCol w="5699626">
                  <a:extLst>
                    <a:ext uri="{9D8B030D-6E8A-4147-A177-3AD203B41FA5}">
                      <a16:colId xmlns:a16="http://schemas.microsoft.com/office/drawing/2014/main" val="6810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  <a:endParaRPr lang="da-DK" sz="14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Action&lt;T1&gt;</a:t>
                      </a:r>
                      <a:endParaRPr lang="da-DK" sz="14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Action&lt;T1, T2&gt;</a:t>
                      </a:r>
                      <a:endParaRPr lang="da-DK" sz="14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da-DK" sz="14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Action&lt;T1,…,T16&gt;</a:t>
                      </a:r>
                      <a:endParaRPr lang="da-DK" sz="14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</a:t>
                      </a: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delegate has </a:t>
                      </a:r>
                      <a:r>
                        <a:rPr lang="en-US" sz="1400" u="sng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(i.e. </a:t>
                      </a: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return type. All type parameters are thus the types of the input para­meters. You can specify up to 16 input parameter types.</a:t>
                      </a:r>
                      <a:endParaRPr lang="da-DK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9139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Func&lt;TRes&gt;</a:t>
                      </a:r>
                      <a:endParaRPr lang="da-DK" sz="14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Func&lt;T1, TRes&gt;</a:t>
                      </a:r>
                      <a:endParaRPr lang="da-DK" sz="14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Func&lt;T1, T2, TRes&gt;</a:t>
                      </a:r>
                      <a:endParaRPr lang="da-DK" sz="14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da-DK" sz="14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Action&lt;T1,…,T16, TRes&gt;</a:t>
                      </a:r>
                      <a:endParaRPr lang="da-DK" sz="14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</a:t>
                      </a:r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delegate has return type </a:t>
                      </a:r>
                      <a:r>
                        <a:rPr lang="en-US" sz="14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TRes</a:t>
                      </a:r>
                      <a:r>
                        <a:rPr 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All type parame­ters except the last one are thus the types of the input para­meters. You can specify up to 16 input parameter types.</a:t>
                      </a:r>
                      <a:endParaRPr lang="da-DK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464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b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Predicate&lt;T&gt;</a:t>
                      </a:r>
                      <a:endParaRPr lang="da-DK" sz="1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lang="en-US" sz="10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Predicate</a:t>
                      </a:r>
                      <a:r>
                        <a:rPr lang="en-US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delegate always returns a </a:t>
                      </a:r>
                      <a:r>
                        <a:rPr lang="en-US" sz="10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  <a:r>
                        <a:rPr lang="en-US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and takes one input parameter of type </a:t>
                      </a:r>
                      <a:r>
                        <a:rPr lang="en-US" sz="10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da-DK" sz="10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849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Converter&lt;TIn, TOut&gt;</a:t>
                      </a:r>
                      <a:endParaRPr lang="da-DK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lang="en-US" sz="10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Converter</a:t>
                      </a:r>
                      <a:r>
                        <a:rPr lang="en-US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delegate always returns a value of type </a:t>
                      </a:r>
                      <a:r>
                        <a:rPr lang="en-US" sz="10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TOut</a:t>
                      </a:r>
                      <a:r>
                        <a:rPr lang="en-US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and takes one input parameter of type </a:t>
                      </a:r>
                      <a:r>
                        <a:rPr lang="en-US" sz="10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TIn</a:t>
                      </a:r>
                      <a:r>
                        <a:rPr lang="en-US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da-DK" sz="10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27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Comparison&lt;T&gt;</a:t>
                      </a:r>
                      <a:endParaRPr lang="da-DK" sz="10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lang="en-US" sz="10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Comparison</a:t>
                      </a:r>
                      <a:r>
                        <a:rPr lang="en-US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delegate takes two input parameters of type T, and should return an int value, following the same rules as specified for the </a:t>
                      </a:r>
                      <a:r>
                        <a:rPr lang="en-US" sz="10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IComparer</a:t>
                      </a:r>
                      <a:r>
                        <a:rPr lang="en-US" sz="10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interface.</a:t>
                      </a:r>
                      <a:endParaRPr lang="da-DK" sz="10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896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57409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condFunc is a ”delegate”</a:t>
            </a:r>
          </a:p>
          <a:p>
            <a:pPr marL="0" indent="0">
              <a:spcBef>
                <a:spcPts val="0"/>
              </a:spcBef>
              <a:buNone/>
            </a:pPr>
            <a:endParaRPr lang="da-DK" sz="4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Func</a:t>
            </a:r>
            <a:r>
              <a:rPr lang="da-DK" sz="4800" b="1">
                <a:latin typeface="Consolas" panose="020B0609020204030204" pitchFamily="49" charset="0"/>
              </a:rPr>
              <a:t>&lt;</a:t>
            </a: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4800" b="1">
                <a:latin typeface="Consolas" panose="020B0609020204030204" pitchFamily="49" charset="0"/>
              </a:rPr>
              <a:t>,</a:t>
            </a: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 bool</a:t>
            </a:r>
            <a:r>
              <a:rPr lang="da-DK" sz="4800" b="1">
                <a:latin typeface="Consolas" panose="020B0609020204030204" pitchFamily="49" charset="0"/>
              </a:rPr>
              <a:t>&gt; condFunc;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1884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condFunc is a ”delegate”</a:t>
            </a:r>
          </a:p>
          <a:p>
            <a:pPr marL="0" indent="0">
              <a:spcBef>
                <a:spcPts val="0"/>
              </a:spcBef>
              <a:buNone/>
            </a:pPr>
            <a:endParaRPr lang="da-DK" sz="32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Func</a:t>
            </a:r>
            <a:r>
              <a:rPr lang="da-DK" sz="3200" b="1">
                <a:latin typeface="Consolas" panose="020B0609020204030204" pitchFamily="49" charset="0"/>
              </a:rPr>
              <a:t>&lt;</a:t>
            </a:r>
            <a:r>
              <a:rPr lang="da-DK" sz="32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200" b="1">
                <a:latin typeface="Consolas" panose="020B0609020204030204" pitchFamily="49" charset="0"/>
              </a:rPr>
              <a:t>,</a:t>
            </a:r>
            <a:r>
              <a:rPr lang="da-DK" sz="3200" b="1">
                <a:solidFill>
                  <a:srgbClr val="0070C0"/>
                </a:solidFill>
                <a:latin typeface="Consolas" panose="020B0609020204030204" pitchFamily="49" charset="0"/>
              </a:rPr>
              <a:t> bool</a:t>
            </a:r>
            <a:r>
              <a:rPr lang="da-DK" sz="3200" b="1">
                <a:latin typeface="Consolas" panose="020B0609020204030204" pitchFamily="49" charset="0"/>
              </a:rPr>
              <a:t>&gt; condFunc;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3200" b="1">
                <a:latin typeface="Consolas" panose="020B0609020204030204" pitchFamily="49" charset="0"/>
              </a:rPr>
              <a:t>…</a:t>
            </a:r>
          </a:p>
          <a:p>
            <a:pPr marL="0" indent="0">
              <a:spcBef>
                <a:spcPts val="0"/>
              </a:spcBef>
              <a:buNone/>
            </a:pP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3200" b="1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da-DK" sz="3200" b="1">
                <a:latin typeface="Consolas" panose="020B0609020204030204" pitchFamily="49" charset="0"/>
              </a:rPr>
              <a:t> res1 = condFunc.Invoke(23);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3200" b="1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da-DK" sz="3200" b="1">
                <a:latin typeface="Consolas" panose="020B0609020204030204" pitchFamily="49" charset="0"/>
              </a:rPr>
              <a:t> res2 = condFunc(23);</a:t>
            </a:r>
          </a:p>
          <a:p>
            <a:pPr marL="0" indent="0">
              <a:spcBef>
                <a:spcPts val="0"/>
              </a:spcBef>
              <a:buNone/>
            </a:pP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5944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32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Action</a:t>
            </a:r>
            <a:r>
              <a:rPr lang="da-DK" b="1">
                <a:latin typeface="Consolas" panose="020B0609020204030204" pitchFamily="49" charset="0"/>
              </a:rPr>
              <a:t>&lt;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b="1">
                <a:latin typeface="Consolas" panose="020B0609020204030204" pitchFamily="49" charset="0"/>
              </a:rPr>
              <a:t>&gt; tempChanged;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latin typeface="Consolas" panose="020B0609020204030204" pitchFamily="49" charset="0"/>
              </a:rPr>
              <a:t>…</a:t>
            </a:r>
          </a:p>
          <a:p>
            <a:pPr marL="0" indent="0">
              <a:spcBef>
                <a:spcPts val="0"/>
              </a:spcBef>
              <a:buNone/>
            </a:pPr>
            <a:endParaRPr lang="da-DK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latin typeface="Consolas" panose="020B0609020204030204" pitchFamily="49" charset="0"/>
              </a:rPr>
              <a:t>tempChanged = t =&gt; {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b="1">
                <a:latin typeface="Consolas" panose="020B0609020204030204" pitchFamily="49" charset="0"/>
              </a:rPr>
              <a:t>.WriteLine(t); };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5532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32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Action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sz="2400" b="1">
                <a:latin typeface="Consolas" panose="020B0609020204030204" pitchFamily="49" charset="0"/>
              </a:rPr>
              <a:t>&gt; tempChanged;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…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tempChanged </a:t>
            </a:r>
            <a:r>
              <a:rPr lang="da-DK" sz="2400" b="1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da-DK" sz="2400" b="1">
                <a:latin typeface="Consolas" panose="020B0609020204030204" pitchFamily="49" charset="0"/>
              </a:rPr>
              <a:t> t =&gt; {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400" b="1">
                <a:latin typeface="Consolas" panose="020B0609020204030204" pitchFamily="49" charset="0"/>
              </a:rPr>
              <a:t>.WriteLine(t); 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tempChanged </a:t>
            </a:r>
            <a:r>
              <a:rPr lang="da-DK" sz="2400" b="1">
                <a:solidFill>
                  <a:srgbClr val="FF0000"/>
                </a:solidFill>
                <a:latin typeface="Consolas" panose="020B0609020204030204" pitchFamily="49" charset="0"/>
              </a:rPr>
              <a:t>+=</a:t>
            </a:r>
            <a:r>
              <a:rPr lang="da-DK" sz="2400" b="1">
                <a:latin typeface="Consolas" panose="020B0609020204030204" pitchFamily="49" charset="0"/>
              </a:rPr>
              <a:t> t =&gt; {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400" b="1">
                <a:latin typeface="Consolas" panose="020B0609020204030204" pitchFamily="49" charset="0"/>
              </a:rPr>
              <a:t>.WriteLine(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$"T is {t}"</a:t>
            </a:r>
            <a:r>
              <a:rPr lang="da-DK" sz="2400" b="1">
                <a:latin typeface="Consolas" panose="020B0609020204030204" pitchFamily="49" charset="0"/>
              </a:rPr>
              <a:t>); 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tempChanged </a:t>
            </a:r>
            <a:r>
              <a:rPr lang="da-DK" sz="2400" b="1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da-DK" sz="2400" b="1">
                <a:latin typeface="Consolas" panose="020B0609020204030204" pitchFamily="49" charset="0"/>
              </a:rPr>
              <a:t> t =&gt; {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400" b="1">
                <a:latin typeface="Consolas" panose="020B0609020204030204" pitchFamily="49" charset="0"/>
              </a:rPr>
              <a:t>.WriteLine(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$"T = {t}"</a:t>
            </a:r>
            <a:r>
              <a:rPr lang="da-DK" sz="2400" b="1">
                <a:latin typeface="Consolas" panose="020B0609020204030204" pitchFamily="49" charset="0"/>
              </a:rPr>
              <a:t>); };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tempChanged.Invoke(25.5);</a:t>
            </a:r>
          </a:p>
        </p:txBody>
      </p:sp>
      <p:pic>
        <p:nvPicPr>
          <p:cNvPr id="4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299" y="740629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5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32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TemperatureMonitor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latin typeface="Consolas" panose="020B0609020204030204" pitchFamily="49" charset="0"/>
              </a:rPr>
              <a:t> 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private double </a:t>
            </a:r>
            <a:r>
              <a:rPr lang="da-DK" b="1">
                <a:latin typeface="Consolas" panose="020B0609020204030204" pitchFamily="49" charset="0"/>
              </a:rPr>
              <a:t>_temperature;</a:t>
            </a:r>
          </a:p>
          <a:p>
            <a:pPr marL="0" indent="0">
              <a:spcBef>
                <a:spcPts val="0"/>
              </a:spcBef>
              <a:buNone/>
            </a:pPr>
            <a:endParaRPr lang="da-DK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latin typeface="Consolas" panose="020B0609020204030204" pitchFamily="49" charset="0"/>
              </a:rPr>
              <a:t> 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b="1">
                <a:solidFill>
                  <a:srgbClr val="FF0000"/>
                </a:solidFill>
                <a:latin typeface="Consolas" panose="020B0609020204030204" pitchFamily="49" charset="0"/>
              </a:rPr>
              <a:t>event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Action</a:t>
            </a:r>
            <a:r>
              <a:rPr lang="da-DK" b="1">
                <a:latin typeface="Consolas" panose="020B0609020204030204" pitchFamily="49" charset="0"/>
              </a:rPr>
              <a:t>&lt;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b="1">
                <a:latin typeface="Consolas" panose="020B0609020204030204" pitchFamily="49" charset="0"/>
              </a:rPr>
              <a:t>&gt; TemperatureChanged;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latin typeface="Consolas" panose="020B0609020204030204" pitchFamily="49" charset="0"/>
              </a:rPr>
              <a:t>    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4569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32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GUIClient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latin typeface="Consolas" panose="020B0609020204030204" pitchFamily="49" charset="0"/>
              </a:rPr>
              <a:t>    …</a:t>
            </a:r>
          </a:p>
          <a:p>
            <a:pPr marL="0" indent="0">
              <a:spcBef>
                <a:spcPts val="0"/>
              </a:spcBef>
              <a:buNone/>
            </a:pPr>
            <a:endParaRPr lang="da-DK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   public void </a:t>
            </a:r>
            <a:r>
              <a:rPr lang="da-DK" b="1">
                <a:latin typeface="Consolas" panose="020B0609020204030204" pitchFamily="49" charset="0"/>
              </a:rPr>
              <a:t>TemperatureHasChanged(</a:t>
            </a:r>
            <a:r>
              <a:rPr lang="da-DK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da-DK" b="1">
                <a:latin typeface="Consolas" panose="020B0609020204030204" pitchFamily="49" charset="0"/>
              </a:rPr>
              <a:t> 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    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}</a:t>
            </a:r>
            <a:endParaRPr lang="da-DK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</p:txBody>
      </p:sp>
      <p:sp>
        <p:nvSpPr>
          <p:cNvPr id="4" name="Rektangulær billedforklaring 3"/>
          <p:cNvSpPr/>
          <p:nvPr/>
        </p:nvSpPr>
        <p:spPr>
          <a:xfrm>
            <a:off x="7140743" y="2004632"/>
            <a:ext cx="3066669" cy="864101"/>
          </a:xfrm>
          <a:prstGeom prst="wedgeRectCallout">
            <a:avLst>
              <a:gd name="adj1" fmla="val -72199"/>
              <a:gd name="adj2" fmla="val 10790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 b="1">
                <a:solidFill>
                  <a:schemeClr val="tx1"/>
                </a:solidFill>
              </a:rPr>
              <a:t>Action&lt;double&gt;</a:t>
            </a:r>
            <a:endParaRPr lang="da-DK" sz="3200" b="1" u="sng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96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32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TemperatureMonitor </a:t>
            </a:r>
            <a:r>
              <a:rPr lang="da-DK" sz="2400" b="1">
                <a:latin typeface="Consolas" panose="020B0609020204030204" pitchFamily="49" charset="0"/>
              </a:rPr>
              <a:t>monitor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=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TemperatureMonitor</a:t>
            </a:r>
            <a:r>
              <a:rPr lang="da-DK" sz="2400" b="1"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GuiClient </a:t>
            </a:r>
            <a:r>
              <a:rPr lang="da-DK" sz="2400" b="1">
                <a:latin typeface="Consolas" panose="020B0609020204030204" pitchFamily="49" charset="0"/>
              </a:rPr>
              <a:t>gc1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=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GuiClient</a:t>
            </a:r>
            <a:r>
              <a:rPr lang="da-DK" sz="2400" b="1">
                <a:latin typeface="Consolas" panose="020B0609020204030204" pitchFamily="49" charset="0"/>
              </a:rPr>
              <a:t>();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monitor.TemperatureChanged += gc1.TemperatureHasChanged;</a:t>
            </a:r>
          </a:p>
        </p:txBody>
      </p:sp>
    </p:spTree>
    <p:extLst>
      <p:ext uri="{BB962C8B-B14F-4D97-AF65-F5344CB8AC3E}">
        <p14:creationId xmlns:p14="http://schemas.microsoft.com/office/powerpoint/2010/main" val="2470508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frundet rektangel 14"/>
          <p:cNvSpPr/>
          <p:nvPr/>
        </p:nvSpPr>
        <p:spPr>
          <a:xfrm>
            <a:off x="347912" y="2262149"/>
            <a:ext cx="4102167" cy="199674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Temperature</a:t>
            </a:r>
          </a:p>
          <a:p>
            <a:pPr algn="ctr"/>
            <a:r>
              <a:rPr lang="da-DK" sz="3600"/>
              <a:t>Monitor:monitor</a:t>
            </a:r>
          </a:p>
          <a:p>
            <a:pPr algn="ctr"/>
            <a:r>
              <a:rPr lang="da-DK" sz="2400">
                <a:solidFill>
                  <a:srgbClr val="FFFF00"/>
                </a:solidFill>
              </a:rPr>
              <a:t>TemperatureChanged</a:t>
            </a:r>
          </a:p>
        </p:txBody>
      </p:sp>
      <p:sp>
        <p:nvSpPr>
          <p:cNvPr id="16" name="Afrundet rektangel 15"/>
          <p:cNvSpPr/>
          <p:nvPr/>
        </p:nvSpPr>
        <p:spPr>
          <a:xfrm>
            <a:off x="5293895" y="523586"/>
            <a:ext cx="3879331" cy="199674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GUIClient:gc1</a:t>
            </a:r>
          </a:p>
          <a:p>
            <a:pPr algn="ctr"/>
            <a:r>
              <a:rPr lang="da-DK" sz="2400">
                <a:solidFill>
                  <a:srgbClr val="FFFF00"/>
                </a:solidFill>
              </a:rPr>
              <a:t>TemperatureHasChanged</a:t>
            </a:r>
          </a:p>
          <a:p>
            <a:pPr algn="ctr"/>
            <a:endParaRPr lang="da-DK" sz="3600"/>
          </a:p>
        </p:txBody>
      </p:sp>
      <p:cxnSp>
        <p:nvCxnSpPr>
          <p:cNvPr id="6" name="Lige pilforbindelse 5"/>
          <p:cNvCxnSpPr/>
          <p:nvPr/>
        </p:nvCxnSpPr>
        <p:spPr>
          <a:xfrm flipV="1">
            <a:off x="3820160" y="1461837"/>
            <a:ext cx="1720382" cy="227704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felt 16"/>
          <p:cNvSpPr txBox="1"/>
          <p:nvPr/>
        </p:nvSpPr>
        <p:spPr>
          <a:xfrm>
            <a:off x="347912" y="4705396"/>
            <a:ext cx="3983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event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Action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da-DK" sz="2400" b="1">
                <a:latin typeface="Consolas" panose="020B0609020204030204" pitchFamily="49" charset="0"/>
              </a:rPr>
              <a:t>&gt;</a:t>
            </a:r>
            <a:endParaRPr lang="da-DK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kstfelt 17"/>
          <p:cNvSpPr txBox="1"/>
          <p:nvPr/>
        </p:nvSpPr>
        <p:spPr>
          <a:xfrm>
            <a:off x="5293895" y="2814439"/>
            <a:ext cx="65511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void </a:t>
            </a:r>
            <a:r>
              <a:rPr lang="da-DK" sz="2400" b="1">
                <a:latin typeface="Consolas" panose="020B0609020204030204" pitchFamily="49" charset="0"/>
              </a:rPr>
              <a:t>TemperatureHasChanged(</a:t>
            </a:r>
            <a:r>
              <a:rPr lang="da-DK" sz="24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double</a:t>
            </a:r>
            <a:r>
              <a:rPr lang="da-DK" sz="2400" b="1">
                <a:latin typeface="Consolas" panose="020B0609020204030204" pitchFamily="49" charset="0"/>
              </a:rPr>
              <a:t> t)</a:t>
            </a:r>
          </a:p>
          <a:p>
            <a:r>
              <a:rPr lang="da-DK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…</a:t>
            </a:r>
          </a:p>
          <a:p>
            <a:r>
              <a:rPr lang="da-DK" sz="24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}</a:t>
            </a:r>
            <a:endParaRPr lang="da-DK" sz="24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2147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rundet rektangel 11"/>
          <p:cNvSpPr/>
          <p:nvPr/>
        </p:nvSpPr>
        <p:spPr>
          <a:xfrm>
            <a:off x="347912" y="2262149"/>
            <a:ext cx="4102167" cy="199674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Temperature</a:t>
            </a:r>
          </a:p>
          <a:p>
            <a:pPr algn="ctr"/>
            <a:r>
              <a:rPr lang="da-DK" sz="3600"/>
              <a:t>Monitor:monitor</a:t>
            </a:r>
          </a:p>
          <a:p>
            <a:pPr algn="ctr"/>
            <a:r>
              <a:rPr lang="da-DK" sz="2400">
                <a:solidFill>
                  <a:srgbClr val="FFFF00"/>
                </a:solidFill>
              </a:rPr>
              <a:t>TemperatureChanged</a:t>
            </a:r>
          </a:p>
        </p:txBody>
      </p:sp>
      <p:sp>
        <p:nvSpPr>
          <p:cNvPr id="16" name="Afrundet rektangel 15"/>
          <p:cNvSpPr/>
          <p:nvPr/>
        </p:nvSpPr>
        <p:spPr>
          <a:xfrm>
            <a:off x="7128711" y="2262149"/>
            <a:ext cx="3879331" cy="1293183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GUIClient:gc2</a:t>
            </a:r>
          </a:p>
          <a:p>
            <a:pPr algn="ctr"/>
            <a:r>
              <a:rPr lang="da-DK" sz="2400">
                <a:solidFill>
                  <a:srgbClr val="FFFF00"/>
                </a:solidFill>
              </a:rPr>
              <a:t>TemperatureHasChanged</a:t>
            </a:r>
          </a:p>
          <a:p>
            <a:pPr algn="ctr"/>
            <a:endParaRPr lang="da-DK" sz="3600"/>
          </a:p>
        </p:txBody>
      </p:sp>
      <p:cxnSp>
        <p:nvCxnSpPr>
          <p:cNvPr id="6" name="Lige pilforbindelse 5"/>
          <p:cNvCxnSpPr/>
          <p:nvPr/>
        </p:nvCxnSpPr>
        <p:spPr>
          <a:xfrm flipV="1">
            <a:off x="3833707" y="3162200"/>
            <a:ext cx="3637280" cy="39313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frundet rektangel 7"/>
          <p:cNvSpPr/>
          <p:nvPr/>
        </p:nvSpPr>
        <p:spPr>
          <a:xfrm>
            <a:off x="4471737" y="514880"/>
            <a:ext cx="3879331" cy="1293183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GUIClient:gc1</a:t>
            </a:r>
          </a:p>
          <a:p>
            <a:pPr algn="ctr"/>
            <a:r>
              <a:rPr lang="da-DK" sz="2400">
                <a:solidFill>
                  <a:srgbClr val="FFFF00"/>
                </a:solidFill>
              </a:rPr>
              <a:t>TemperatureHasChanged</a:t>
            </a:r>
          </a:p>
          <a:p>
            <a:pPr algn="ctr"/>
            <a:endParaRPr lang="da-DK" sz="3600"/>
          </a:p>
        </p:txBody>
      </p:sp>
      <p:sp>
        <p:nvSpPr>
          <p:cNvPr id="9" name="Afrundet rektangel 8"/>
          <p:cNvSpPr/>
          <p:nvPr/>
        </p:nvSpPr>
        <p:spPr>
          <a:xfrm>
            <a:off x="6077953" y="4820865"/>
            <a:ext cx="3879331" cy="1293183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GUIClient:gc3</a:t>
            </a:r>
          </a:p>
          <a:p>
            <a:pPr algn="ctr"/>
            <a:r>
              <a:rPr lang="da-DK" sz="2400">
                <a:solidFill>
                  <a:srgbClr val="FFFF00"/>
                </a:solidFill>
              </a:rPr>
              <a:t>TemperatureHasChanged</a:t>
            </a:r>
          </a:p>
          <a:p>
            <a:pPr algn="ctr"/>
            <a:endParaRPr lang="da-DK" sz="3600"/>
          </a:p>
        </p:txBody>
      </p:sp>
      <p:cxnSp>
        <p:nvCxnSpPr>
          <p:cNvPr id="10" name="Lige pilforbindelse 9"/>
          <p:cNvCxnSpPr/>
          <p:nvPr/>
        </p:nvCxnSpPr>
        <p:spPr>
          <a:xfrm>
            <a:off x="3833707" y="3555332"/>
            <a:ext cx="2577695" cy="206581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pilforbindelse 12"/>
          <p:cNvCxnSpPr/>
          <p:nvPr/>
        </p:nvCxnSpPr>
        <p:spPr>
          <a:xfrm flipV="1">
            <a:off x="3833707" y="1409274"/>
            <a:ext cx="1009004" cy="214605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felt 18"/>
          <p:cNvSpPr txBox="1"/>
          <p:nvPr/>
        </p:nvSpPr>
        <p:spPr>
          <a:xfrm>
            <a:off x="4527519" y="1861244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/>
              <a:t>+=</a:t>
            </a:r>
          </a:p>
        </p:txBody>
      </p:sp>
      <p:sp>
        <p:nvSpPr>
          <p:cNvPr id="20" name="Tekstfelt 19"/>
          <p:cNvSpPr txBox="1"/>
          <p:nvPr/>
        </p:nvSpPr>
        <p:spPr>
          <a:xfrm>
            <a:off x="5093158" y="2876332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/>
              <a:t>+=</a:t>
            </a:r>
          </a:p>
        </p:txBody>
      </p:sp>
      <p:sp>
        <p:nvSpPr>
          <p:cNvPr id="21" name="Tekstfelt 20"/>
          <p:cNvSpPr txBox="1"/>
          <p:nvPr/>
        </p:nvSpPr>
        <p:spPr>
          <a:xfrm>
            <a:off x="4545193" y="4643239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/>
              <a:t>+=</a:t>
            </a:r>
          </a:p>
        </p:txBody>
      </p:sp>
    </p:spTree>
    <p:extLst>
      <p:ext uri="{BB962C8B-B14F-4D97-AF65-F5344CB8AC3E}">
        <p14:creationId xmlns:p14="http://schemas.microsoft.com/office/powerpoint/2010/main" val="103206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218830"/>
              </p:ext>
            </p:extLst>
          </p:nvPr>
        </p:nvGraphicFramePr>
        <p:xfrm>
          <a:off x="2055060" y="2467787"/>
          <a:ext cx="4876800" cy="9194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4031074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279953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53921769"/>
                    </a:ext>
                  </a:extLst>
                </a:gridCol>
              </a:tblGrid>
              <a:tr h="919470">
                <a:tc>
                  <a:txBody>
                    <a:bodyPr/>
                    <a:lstStyle/>
                    <a:p>
                      <a:pPr algn="ctr"/>
                      <a:r>
                        <a:rPr lang="da-DK" sz="5400"/>
                        <a:t>-21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5400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540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0293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708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frundet rektangel 11"/>
          <p:cNvSpPr/>
          <p:nvPr/>
        </p:nvSpPr>
        <p:spPr>
          <a:xfrm>
            <a:off x="347912" y="2262149"/>
            <a:ext cx="4102167" cy="199674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Temperature</a:t>
            </a:r>
          </a:p>
          <a:p>
            <a:pPr algn="ctr"/>
            <a:r>
              <a:rPr lang="da-DK" sz="3600"/>
              <a:t>Monitor:monitor</a:t>
            </a:r>
          </a:p>
          <a:p>
            <a:pPr algn="ctr"/>
            <a:r>
              <a:rPr lang="da-DK" sz="2400">
                <a:solidFill>
                  <a:srgbClr val="FFFF00"/>
                </a:solidFill>
              </a:rPr>
              <a:t>TemperatureChanged</a:t>
            </a:r>
          </a:p>
        </p:txBody>
      </p:sp>
      <p:sp>
        <p:nvSpPr>
          <p:cNvPr id="16" name="Afrundet rektangel 15"/>
          <p:cNvSpPr/>
          <p:nvPr/>
        </p:nvSpPr>
        <p:spPr>
          <a:xfrm>
            <a:off x="7128711" y="2262149"/>
            <a:ext cx="3879331" cy="1293183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GUIClient:gc2</a:t>
            </a:r>
          </a:p>
          <a:p>
            <a:pPr algn="ctr"/>
            <a:r>
              <a:rPr lang="da-DK" sz="2400">
                <a:solidFill>
                  <a:srgbClr val="FFFF00"/>
                </a:solidFill>
              </a:rPr>
              <a:t>TemperatureHasChanged</a:t>
            </a:r>
          </a:p>
          <a:p>
            <a:pPr algn="ctr"/>
            <a:endParaRPr lang="da-DK" sz="3600"/>
          </a:p>
        </p:txBody>
      </p:sp>
      <p:cxnSp>
        <p:nvCxnSpPr>
          <p:cNvPr id="6" name="Lige pilforbindelse 5"/>
          <p:cNvCxnSpPr/>
          <p:nvPr/>
        </p:nvCxnSpPr>
        <p:spPr>
          <a:xfrm flipV="1">
            <a:off x="3833707" y="3162200"/>
            <a:ext cx="3637280" cy="39313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frundet rektangel 7"/>
          <p:cNvSpPr/>
          <p:nvPr/>
        </p:nvSpPr>
        <p:spPr>
          <a:xfrm>
            <a:off x="4471737" y="514880"/>
            <a:ext cx="3879331" cy="1293183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GUIClient:gc1</a:t>
            </a:r>
          </a:p>
          <a:p>
            <a:pPr algn="ctr"/>
            <a:r>
              <a:rPr lang="da-DK" sz="2400">
                <a:solidFill>
                  <a:srgbClr val="FFFF00"/>
                </a:solidFill>
              </a:rPr>
              <a:t>TemperatureHasChanged</a:t>
            </a:r>
          </a:p>
          <a:p>
            <a:pPr algn="ctr"/>
            <a:endParaRPr lang="da-DK" sz="3600"/>
          </a:p>
        </p:txBody>
      </p:sp>
      <p:sp>
        <p:nvSpPr>
          <p:cNvPr id="9" name="Afrundet rektangel 8"/>
          <p:cNvSpPr/>
          <p:nvPr/>
        </p:nvSpPr>
        <p:spPr>
          <a:xfrm>
            <a:off x="6077953" y="4820865"/>
            <a:ext cx="3879331" cy="1293183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GUIClient:gc3</a:t>
            </a:r>
          </a:p>
          <a:p>
            <a:pPr algn="ctr"/>
            <a:r>
              <a:rPr lang="da-DK" sz="2400">
                <a:solidFill>
                  <a:srgbClr val="FFFF00"/>
                </a:solidFill>
              </a:rPr>
              <a:t>TemperatureHasChanged</a:t>
            </a:r>
          </a:p>
          <a:p>
            <a:pPr algn="ctr"/>
            <a:endParaRPr lang="da-DK" sz="3600"/>
          </a:p>
        </p:txBody>
      </p:sp>
      <p:cxnSp>
        <p:nvCxnSpPr>
          <p:cNvPr id="10" name="Lige pilforbindelse 9"/>
          <p:cNvCxnSpPr/>
          <p:nvPr/>
        </p:nvCxnSpPr>
        <p:spPr>
          <a:xfrm>
            <a:off x="3833707" y="3555332"/>
            <a:ext cx="2577695" cy="206581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pilforbindelse 12"/>
          <p:cNvCxnSpPr/>
          <p:nvPr/>
        </p:nvCxnSpPr>
        <p:spPr>
          <a:xfrm flipV="1">
            <a:off x="3833707" y="1409274"/>
            <a:ext cx="1009004" cy="214605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felt 18"/>
          <p:cNvSpPr txBox="1"/>
          <p:nvPr/>
        </p:nvSpPr>
        <p:spPr>
          <a:xfrm>
            <a:off x="4527519" y="1861244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/>
              <a:t>+=</a:t>
            </a:r>
          </a:p>
        </p:txBody>
      </p:sp>
      <p:sp>
        <p:nvSpPr>
          <p:cNvPr id="20" name="Tekstfelt 19"/>
          <p:cNvSpPr txBox="1"/>
          <p:nvPr/>
        </p:nvSpPr>
        <p:spPr>
          <a:xfrm>
            <a:off x="5093158" y="2876332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/>
              <a:t>+=</a:t>
            </a:r>
          </a:p>
        </p:txBody>
      </p:sp>
      <p:sp>
        <p:nvSpPr>
          <p:cNvPr id="21" name="Tekstfelt 20"/>
          <p:cNvSpPr txBox="1"/>
          <p:nvPr/>
        </p:nvSpPr>
        <p:spPr>
          <a:xfrm>
            <a:off x="4545193" y="4643239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/>
              <a:t>+=</a:t>
            </a:r>
          </a:p>
        </p:txBody>
      </p:sp>
      <p:sp>
        <p:nvSpPr>
          <p:cNvPr id="14" name="Afrundet rektangel 13"/>
          <p:cNvSpPr/>
          <p:nvPr/>
        </p:nvSpPr>
        <p:spPr>
          <a:xfrm>
            <a:off x="549498" y="5158940"/>
            <a:ext cx="3639952" cy="1293183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OtherClass:obj</a:t>
            </a:r>
          </a:p>
          <a:p>
            <a:pPr algn="ctr"/>
            <a:r>
              <a:rPr lang="da-DK" sz="2400">
                <a:solidFill>
                  <a:srgbClr val="FFFF00"/>
                </a:solidFill>
              </a:rPr>
              <a:t> void OtherFunc(double t)</a:t>
            </a:r>
          </a:p>
          <a:p>
            <a:pPr algn="ctr"/>
            <a:endParaRPr lang="da-DK" sz="3600"/>
          </a:p>
        </p:txBody>
      </p:sp>
      <p:cxnSp>
        <p:nvCxnSpPr>
          <p:cNvPr id="15" name="Lige pilforbindelse 14"/>
          <p:cNvCxnSpPr/>
          <p:nvPr/>
        </p:nvCxnSpPr>
        <p:spPr>
          <a:xfrm flipH="1">
            <a:off x="1564640" y="3555332"/>
            <a:ext cx="2269067" cy="232392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felt 16"/>
          <p:cNvSpPr txBox="1"/>
          <p:nvPr/>
        </p:nvSpPr>
        <p:spPr>
          <a:xfrm>
            <a:off x="2630308" y="4550577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/>
              <a:t>+=</a:t>
            </a:r>
          </a:p>
        </p:txBody>
      </p:sp>
    </p:spTree>
    <p:extLst>
      <p:ext uri="{BB962C8B-B14F-4D97-AF65-F5344CB8AC3E}">
        <p14:creationId xmlns:p14="http://schemas.microsoft.com/office/powerpoint/2010/main" val="281325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32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TemperatureMonitor </a:t>
            </a:r>
            <a:r>
              <a:rPr lang="da-DK" sz="2400" b="1">
                <a:latin typeface="Consolas" panose="020B0609020204030204" pitchFamily="49" charset="0"/>
              </a:rPr>
              <a:t>monitor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=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TemperatureMonitor</a:t>
            </a:r>
            <a:r>
              <a:rPr lang="da-DK" sz="2400" b="1"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GuiClient </a:t>
            </a:r>
            <a:r>
              <a:rPr lang="da-DK" sz="2400" b="1">
                <a:latin typeface="Consolas" panose="020B0609020204030204" pitchFamily="49" charset="0"/>
              </a:rPr>
              <a:t>gc1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=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GuiClient</a:t>
            </a:r>
            <a:r>
              <a:rPr lang="da-DK" sz="2400" b="1">
                <a:latin typeface="Consolas" panose="020B0609020204030204" pitchFamily="49" charset="0"/>
              </a:rPr>
              <a:t>();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GuiClient </a:t>
            </a:r>
            <a:r>
              <a:rPr lang="da-DK" sz="2400" b="1">
                <a:latin typeface="Consolas" panose="020B0609020204030204" pitchFamily="49" charset="0"/>
              </a:rPr>
              <a:t>gc2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=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GuiClient</a:t>
            </a:r>
            <a:r>
              <a:rPr lang="da-DK" sz="2400" b="1">
                <a:latin typeface="Consolas" panose="020B0609020204030204" pitchFamily="49" charset="0"/>
              </a:rPr>
              <a:t>();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GuiClient </a:t>
            </a:r>
            <a:r>
              <a:rPr lang="da-DK" sz="2400" b="1">
                <a:latin typeface="Consolas" panose="020B0609020204030204" pitchFamily="49" charset="0"/>
              </a:rPr>
              <a:t>gc3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latin typeface="Consolas" panose="020B0609020204030204" pitchFamily="49" charset="0"/>
              </a:rPr>
              <a:t>=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GuiClient</a:t>
            </a:r>
            <a:r>
              <a:rPr lang="da-DK" sz="2400" b="1">
                <a:latin typeface="Consolas" panose="020B0609020204030204" pitchFamily="49" charset="0"/>
              </a:rPr>
              <a:t>(); 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monitor.TemperatureChanged += gc1.TemperatureHasChanged;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monitor.TemperatureChanged += gc2.TemperatureHasChanged;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monitor.TemperatureChanged = gc3.TemperatureHasChanged;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</p:txBody>
      </p:sp>
      <p:pic>
        <p:nvPicPr>
          <p:cNvPr id="4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8586" y="4048865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8586" y="4725685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rbudstavle 5"/>
          <p:cNvSpPr/>
          <p:nvPr/>
        </p:nvSpPr>
        <p:spPr>
          <a:xfrm>
            <a:off x="10648586" y="5402505"/>
            <a:ext cx="540000" cy="54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15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frundet rektangel 12"/>
          <p:cNvSpPr/>
          <p:nvPr/>
        </p:nvSpPr>
        <p:spPr>
          <a:xfrm>
            <a:off x="7356309" y="1828800"/>
            <a:ext cx="3248526" cy="1660358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/>
              <a:t>CompareDog</a:t>
            </a:r>
          </a:p>
          <a:p>
            <a:pPr algn="ctr"/>
            <a:r>
              <a:rPr lang="da-DK" sz="3200"/>
              <a:t>ByWeight</a:t>
            </a:r>
          </a:p>
        </p:txBody>
      </p:sp>
      <p:sp>
        <p:nvSpPr>
          <p:cNvPr id="7" name="Afrundet rektangel 6"/>
          <p:cNvSpPr/>
          <p:nvPr/>
        </p:nvSpPr>
        <p:spPr>
          <a:xfrm>
            <a:off x="1063792" y="1524000"/>
            <a:ext cx="3248526" cy="199674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Temperature</a:t>
            </a:r>
          </a:p>
          <a:p>
            <a:pPr algn="ctr"/>
            <a:r>
              <a:rPr lang="da-DK" sz="3600"/>
              <a:t>Monitor</a:t>
            </a:r>
          </a:p>
        </p:txBody>
      </p:sp>
      <p:sp>
        <p:nvSpPr>
          <p:cNvPr id="9" name="Afrundet rektangel 8"/>
          <p:cNvSpPr/>
          <p:nvPr/>
        </p:nvSpPr>
        <p:spPr>
          <a:xfrm>
            <a:off x="6903118" y="1524000"/>
            <a:ext cx="3248526" cy="166035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GUI</a:t>
            </a:r>
          </a:p>
          <a:p>
            <a:pPr algn="ctr"/>
            <a:r>
              <a:rPr lang="da-DK" sz="3600"/>
              <a:t>Client</a:t>
            </a:r>
          </a:p>
        </p:txBody>
      </p:sp>
      <p:sp>
        <p:nvSpPr>
          <p:cNvPr id="10" name="Afrundet rektangel 9"/>
          <p:cNvSpPr/>
          <p:nvPr/>
        </p:nvSpPr>
        <p:spPr>
          <a:xfrm>
            <a:off x="186489" y="4600575"/>
            <a:ext cx="10653964" cy="1755608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400"/>
              <a:t>Client</a:t>
            </a:r>
          </a:p>
          <a:p>
            <a:pPr algn="ctr"/>
            <a:r>
              <a:rPr lang="da-DK" sz="2800"/>
              <a:t>monitor.TemperatureChanged += gc1.TemperatureHasChanged;</a:t>
            </a:r>
          </a:p>
        </p:txBody>
      </p:sp>
      <p:cxnSp>
        <p:nvCxnSpPr>
          <p:cNvPr id="18" name="Lige pilforbindelse 17"/>
          <p:cNvCxnSpPr>
            <a:stCxn id="10" idx="0"/>
            <a:endCxn id="9" idx="2"/>
          </p:cNvCxnSpPr>
          <p:nvPr/>
        </p:nvCxnSpPr>
        <p:spPr>
          <a:xfrm flipV="1">
            <a:off x="5513471" y="3184358"/>
            <a:ext cx="3013910" cy="1416217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Lige pilforbindelse 20"/>
          <p:cNvCxnSpPr>
            <a:stCxn id="10" idx="0"/>
            <a:endCxn id="7" idx="2"/>
          </p:cNvCxnSpPr>
          <p:nvPr/>
        </p:nvCxnSpPr>
        <p:spPr>
          <a:xfrm flipH="1" flipV="1">
            <a:off x="2688055" y="3520740"/>
            <a:ext cx="2825416" cy="1079835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981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FilterValues(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values)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   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filteredValues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&gt;();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>
                <a:latin typeface="Consolas" panose="020B0609020204030204" pitchFamily="49" charset="0"/>
              </a:rPr>
              <a:t>   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2400" b="1">
                <a:latin typeface="Consolas" panose="020B0609020204030204" pitchFamily="49" charset="0"/>
              </a:rPr>
              <a:t> (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400" b="1">
                <a:latin typeface="Consolas" panose="020B0609020204030204" pitchFamily="49" charset="0"/>
              </a:rPr>
              <a:t> v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2400" b="1">
                <a:latin typeface="Consolas" panose="020B0609020204030204" pitchFamily="49" charset="0"/>
              </a:rPr>
              <a:t> values)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     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400" b="1">
                <a:latin typeface="Consolas" panose="020B0609020204030204" pitchFamily="49" charset="0"/>
              </a:rPr>
              <a:t> (v &lt; 20)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            filteredValues.Add(v);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 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400" b="1">
                <a:latin typeface="Consolas" panose="020B0609020204030204" pitchFamily="49" charset="0"/>
              </a:rPr>
              <a:t> filteredValues;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4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ktangulær billedforklaring 3"/>
          <p:cNvSpPr/>
          <p:nvPr/>
        </p:nvSpPr>
        <p:spPr>
          <a:xfrm>
            <a:off x="9306426" y="2839620"/>
            <a:ext cx="2296027" cy="864101"/>
          </a:xfrm>
          <a:prstGeom prst="wedgeRectCallout">
            <a:avLst>
              <a:gd name="adj1" fmla="val -140957"/>
              <a:gd name="adj2" fmla="val 7792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u="sng">
                <a:solidFill>
                  <a:schemeClr val="tx1"/>
                </a:solidFill>
              </a:rPr>
              <a:t>General</a:t>
            </a:r>
            <a:r>
              <a:rPr lang="da-DK" sz="2400">
                <a:solidFill>
                  <a:schemeClr val="tx1"/>
                </a:solidFill>
              </a:rPr>
              <a:t> filtering algorithm</a:t>
            </a:r>
          </a:p>
        </p:txBody>
      </p:sp>
      <p:sp>
        <p:nvSpPr>
          <p:cNvPr id="5" name="Rektangulær billedforklaring 4"/>
          <p:cNvSpPr/>
          <p:nvPr/>
        </p:nvSpPr>
        <p:spPr>
          <a:xfrm>
            <a:off x="220644" y="3358186"/>
            <a:ext cx="1397669" cy="864101"/>
          </a:xfrm>
          <a:prstGeom prst="wedgeRectCallout">
            <a:avLst>
              <a:gd name="adj1" fmla="val 145744"/>
              <a:gd name="adj2" fmla="val -57444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u="sng">
                <a:solidFill>
                  <a:schemeClr val="tx1"/>
                </a:solidFill>
              </a:rPr>
              <a:t>Specific</a:t>
            </a:r>
            <a:r>
              <a:rPr lang="da-DK" sz="2400">
                <a:solidFill>
                  <a:schemeClr val="tx1"/>
                </a:solidFill>
              </a:rPr>
              <a:t> condition</a:t>
            </a:r>
          </a:p>
        </p:txBody>
      </p:sp>
    </p:spTree>
    <p:extLst>
      <p:ext uri="{BB962C8B-B14F-4D97-AF65-F5344CB8AC3E}">
        <p14:creationId xmlns:p14="http://schemas.microsoft.com/office/powerpoint/2010/main" val="1532716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 interface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ICondition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    bool</a:t>
            </a:r>
            <a:r>
              <a:rPr lang="en-US" b="1">
                <a:latin typeface="Consolas" panose="020B0609020204030204" pitchFamily="49" charset="0"/>
              </a:rPr>
              <a:t> Condition(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latin typeface="Consolas" panose="020B0609020204030204" pitchFamily="49" charset="0"/>
              </a:rPr>
              <a:t> value);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6009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 FilterValues(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 values, </a:t>
            </a:r>
            <a:r>
              <a:rPr lang="da-DK" sz="2000" b="1">
                <a:solidFill>
                  <a:srgbClr val="FF0000"/>
                </a:solidFill>
                <a:latin typeface="Consolas" panose="020B0609020204030204" pitchFamily="49" charset="0"/>
              </a:rPr>
              <a:t>ICondition conditionObj</a:t>
            </a:r>
            <a:r>
              <a:rPr lang="da-DK" sz="2000" b="1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  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 filteredValues =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&gt;();</a:t>
            </a:r>
          </a:p>
          <a:p>
            <a:pPr marL="0" indent="0">
              <a:spcBef>
                <a:spcPts val="0"/>
              </a:spcBef>
              <a:buNone/>
            </a:pP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1">
                <a:latin typeface="Consolas" panose="020B0609020204030204" pitchFamily="49" charset="0"/>
              </a:rPr>
              <a:t>   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2000" b="1">
                <a:latin typeface="Consolas" panose="020B0609020204030204" pitchFamily="49" charset="0"/>
              </a:rPr>
              <a:t> (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b="1">
                <a:latin typeface="Consolas" panose="020B0609020204030204" pitchFamily="49" charset="0"/>
              </a:rPr>
              <a:t> v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2000" b="1">
                <a:latin typeface="Consolas" panose="020B0609020204030204" pitchFamily="49" charset="0"/>
              </a:rPr>
              <a:t> values)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    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000" b="1">
                <a:latin typeface="Consolas" panose="020B0609020204030204" pitchFamily="49" charset="0"/>
              </a:rPr>
              <a:t> (</a:t>
            </a:r>
            <a:r>
              <a:rPr lang="da-DK" sz="2000" b="1">
                <a:solidFill>
                  <a:srgbClr val="FF0000"/>
                </a:solidFill>
                <a:latin typeface="Consolas" panose="020B0609020204030204" pitchFamily="49" charset="0"/>
              </a:rPr>
              <a:t>conditionObj.Condition(v)</a:t>
            </a:r>
            <a:r>
              <a:rPr lang="da-DK" sz="2000" b="1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           filteredValues.Add(v);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da-DK" sz="2000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 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000" b="1">
                <a:latin typeface="Consolas" panose="020B0609020204030204" pitchFamily="49" charset="0"/>
              </a:rPr>
              <a:t> filteredValues;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sz="20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ktangulær billedforklaring 3"/>
          <p:cNvSpPr/>
          <p:nvPr/>
        </p:nvSpPr>
        <p:spPr>
          <a:xfrm>
            <a:off x="9065796" y="2088854"/>
            <a:ext cx="2621568" cy="864101"/>
          </a:xfrm>
          <a:prstGeom prst="wedgeRectCallout">
            <a:avLst>
              <a:gd name="adj1" fmla="val -12150"/>
              <a:gd name="adj2" fmla="val -133462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chemeClr val="tx1"/>
                </a:solidFill>
              </a:rPr>
              <a:t>Condition supplied by </a:t>
            </a:r>
            <a:r>
              <a:rPr lang="da-DK" sz="2400" u="sng">
                <a:solidFill>
                  <a:schemeClr val="tx1"/>
                </a:solidFill>
              </a:rPr>
              <a:t>caller</a:t>
            </a:r>
          </a:p>
        </p:txBody>
      </p:sp>
    </p:spTree>
    <p:extLst>
      <p:ext uri="{BB962C8B-B14F-4D97-AF65-F5344CB8AC3E}">
        <p14:creationId xmlns:p14="http://schemas.microsoft.com/office/powerpoint/2010/main" val="3402253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FilterOdd : ICondition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    public bool</a:t>
            </a:r>
            <a:r>
              <a:rPr lang="en-US" b="1">
                <a:latin typeface="Consolas" panose="020B0609020204030204" pitchFamily="49" charset="0"/>
              </a:rPr>
              <a:t> Condition(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b="1">
                <a:latin typeface="Consolas" panose="020B0609020204030204" pitchFamily="49" charset="0"/>
              </a:rPr>
              <a:t> value)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latin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latin typeface="Consolas" panose="020B0609020204030204" pitchFamily="49" charset="0"/>
              </a:rPr>
              <a:t>       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b="1">
                <a:latin typeface="Consolas" panose="020B0609020204030204" pitchFamily="49" charset="0"/>
              </a:rPr>
              <a:t> (value % 2 != 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236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b="1">
                <a:latin typeface="Consolas" panose="020B0609020204030204" pitchFamily="49" charset="0"/>
              </a:rPr>
              <a:t>&lt;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b="1">
                <a:latin typeface="Consolas" panose="020B0609020204030204" pitchFamily="49" charset="0"/>
              </a:rPr>
              <a:t>&gt; values =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b="1">
                <a:latin typeface="Consolas" panose="020B0609020204030204" pitchFamily="49" charset="0"/>
              </a:rPr>
              <a:t>&lt;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b="1">
                <a:latin typeface="Consolas" panose="020B0609020204030204" pitchFamily="49" charset="0"/>
              </a:rPr>
              <a:t>&gt; { 12, 43, 17, 8, 5};</a:t>
            </a:r>
          </a:p>
          <a:p>
            <a:pPr marL="0" indent="0">
              <a:spcBef>
                <a:spcPts val="0"/>
              </a:spcBef>
              <a:buNone/>
            </a:pPr>
            <a:endParaRPr lang="da-DK" b="1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b="1">
                <a:latin typeface="Consolas" panose="020B0609020204030204" pitchFamily="49" charset="0"/>
              </a:rPr>
              <a:t>filter.FilterValues(values, new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FilterOdd</a:t>
            </a:r>
            <a:r>
              <a:rPr lang="da-DK" b="1">
                <a:latin typeface="Consolas" panose="020B06090202040302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3815997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1169</TotalTime>
  <Words>1538</Words>
  <Application>Microsoft Office PowerPoint</Application>
  <PresentationFormat>Widescreen</PresentationFormat>
  <Paragraphs>348</Paragraphs>
  <Slides>42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Consolas</vt:lpstr>
      <vt:lpstr>Times New Roman</vt:lpstr>
      <vt:lpstr>Office-tema</vt:lpstr>
      <vt:lpstr>Functions as Parameters 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Function type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.NET Function types (delegate types)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Storgård Laursen</cp:lastModifiedBy>
  <cp:revision>55</cp:revision>
  <dcterms:created xsi:type="dcterms:W3CDTF">2017-09-05T14:00:27Z</dcterms:created>
  <dcterms:modified xsi:type="dcterms:W3CDTF">2025-08-01T09:45:40Z</dcterms:modified>
</cp:coreProperties>
</file>