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7" r:id="rId3"/>
    <p:sldId id="383" r:id="rId4"/>
    <p:sldId id="384" r:id="rId5"/>
    <p:sldId id="385" r:id="rId6"/>
    <p:sldId id="386" r:id="rId7"/>
    <p:sldId id="391" r:id="rId8"/>
    <p:sldId id="387" r:id="rId9"/>
    <p:sldId id="392" r:id="rId10"/>
    <p:sldId id="382" r:id="rId11"/>
    <p:sldId id="388" r:id="rId12"/>
    <p:sldId id="389" r:id="rId13"/>
    <p:sldId id="390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1109" y="1731529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dirty="0"/>
              <a:t>(</a:t>
            </a:r>
            <a:r>
              <a:rPr lang="da-DK" dirty="0" err="1"/>
              <a:t>fundamentals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99260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Dog-specific parts…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3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121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    public int</a:t>
            </a:r>
            <a:r>
              <a:rPr lang="da-DK" sz="3600" b="1">
                <a:latin typeface="Consolas" panose="020B0609020204030204" pitchFamily="49" charset="0"/>
              </a:rPr>
              <a:t> Age 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>
                <a:latin typeface="Consolas" panose="020B0609020204030204" pitchFamily="49" charset="0"/>
              </a:rPr>
              <a:t>; }</a:t>
            </a: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8988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: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da-DK" sz="3600" b="1">
                <a:latin typeface="Consolas" panose="020B0609020204030204" pitchFamily="49" charset="0"/>
              </a:rPr>
              <a:t> CanHunt {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3600" b="1">
                <a:latin typeface="Consolas" panose="020B0609020204030204" pitchFamily="49" charset="0"/>
              </a:rPr>
              <a:t>; }</a:t>
            </a:r>
            <a:endParaRPr lang="en-US" sz="3600" b="1">
              <a:latin typeface="Consolas" panose="020B0609020204030204" pitchFamily="49" charset="0"/>
            </a:endParaRPr>
          </a:p>
          <a:p>
            <a:r>
              <a:rPr lang="en-US" sz="3600" b="1">
                <a:latin typeface="Consolas" panose="020B0609020204030204" pitchFamily="49" charset="0"/>
              </a:rPr>
              <a:t>}</a:t>
            </a:r>
            <a:endParaRPr lang="da-DK" sz="3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0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 myDog = </a:t>
            </a:r>
            <a:r>
              <a:rPr lang="en-US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600" b="1">
                <a:latin typeface="Consolas" panose="020B0609020204030204" pitchFamily="49" charset="0"/>
              </a:rPr>
              <a:t> </a:t>
            </a:r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3600" b="1">
                <a:latin typeface="Consolas" panose="020B0609020204030204" pitchFamily="49" charset="0"/>
              </a:rPr>
              <a:t>(…);</a:t>
            </a:r>
          </a:p>
          <a:p>
            <a:endParaRPr lang="en-US" sz="3600" b="1">
              <a:latin typeface="Consolas" panose="020B0609020204030204" pitchFamily="49" charset="0"/>
            </a:endParaRP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.WriteLine(myDog.Age);</a:t>
            </a:r>
          </a:p>
          <a:p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>
                <a:latin typeface="Consolas" panose="020B0609020204030204" pitchFamily="49" charset="0"/>
              </a:rPr>
              <a:t>.WriteLine(myDog.CanHunt);</a:t>
            </a:r>
          </a:p>
          <a:p>
            <a:endParaRPr lang="en-US" sz="3600" b="1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228086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2759979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5" y="1195152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private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rbudstavle 25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7" name="Forbudstavle 26"/>
          <p:cNvSpPr/>
          <p:nvPr/>
        </p:nvSpPr>
        <p:spPr>
          <a:xfrm>
            <a:off x="6184286" y="3591684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87" y="95786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public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20" y="264707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153" y="513404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7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budstavle 13"/>
          <p:cNvSpPr/>
          <p:nvPr/>
        </p:nvSpPr>
        <p:spPr>
          <a:xfrm>
            <a:off x="4373487" y="957863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86" y="359168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frundet rektangel 9"/>
          <p:cNvSpPr/>
          <p:nvPr/>
        </p:nvSpPr>
        <p:spPr>
          <a:xfrm>
            <a:off x="5944132" y="4799217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13" name="Afrundet rektangel 12"/>
          <p:cNvSpPr/>
          <p:nvPr/>
        </p:nvSpPr>
        <p:spPr>
          <a:xfrm>
            <a:off x="1122228" y="1152653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5944132" y="59080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protected</a:t>
            </a:r>
            <a:r>
              <a:rPr lang="da-DK" sz="2800"/>
              <a:t> P;</a:t>
            </a:r>
          </a:p>
        </p:txBody>
      </p:sp>
      <p:cxnSp>
        <p:nvCxnSpPr>
          <p:cNvPr id="11" name="Lige pilforbindelse 10"/>
          <p:cNvCxnSpPr>
            <a:stCxn id="4" idx="1"/>
            <a:endCxn id="13" idx="3"/>
          </p:cNvCxnSpPr>
          <p:nvPr/>
        </p:nvCxnSpPr>
        <p:spPr>
          <a:xfrm flipH="1" flipV="1">
            <a:off x="3522842" y="1847476"/>
            <a:ext cx="2421290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/>
          <p:cNvCxnSpPr>
            <a:stCxn id="10" idx="0"/>
            <a:endCxn id="4" idx="2"/>
          </p:cNvCxnSpPr>
          <p:nvPr/>
        </p:nvCxnSpPr>
        <p:spPr>
          <a:xfrm flipV="1">
            <a:off x="7144439" y="3104151"/>
            <a:ext cx="0" cy="169506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06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{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800" b="1" dirty="0"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 age)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{</a:t>
            </a:r>
            <a:endParaRPr lang="da-DK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}</a:t>
            </a:r>
          </a:p>
          <a:p>
            <a:endParaRPr lang="en-US" sz="2800" b="1" dirty="0"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latin typeface="Consolas" panose="020B0609020204030204" pitchFamily="49" charset="0"/>
              </a:rPr>
              <a:t>}</a:t>
            </a:r>
          </a:p>
          <a:p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7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>
                <a:latin typeface="Consolas" panose="020B0609020204030204" pitchFamily="49" charset="0"/>
              </a:rPr>
              <a:t> canHunt)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945488" y="2416583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65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9402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800" b="1">
                <a:latin typeface="Consolas" panose="020B0609020204030204" pitchFamily="49" charset="0"/>
              </a:rPr>
              <a:t>: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Animal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>
                <a:latin typeface="Consolas" panose="020B0609020204030204" pitchFamily="49" charset="0"/>
              </a:rPr>
              <a:t> age,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8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800" b="1">
                <a:latin typeface="Consolas" panose="020B0609020204030204" pitchFamily="49" charset="0"/>
              </a:rPr>
              <a:t>      :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800" b="1">
                <a:latin typeface="Consolas" panose="020B0609020204030204" pitchFamily="49" charset="0"/>
              </a:rPr>
              <a:t>(age)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{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}</a:t>
            </a:r>
          </a:p>
          <a:p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   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526" y="241658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251285" y="1010652"/>
            <a:ext cx="2294022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Car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294022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Wheel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4965900" y="2174240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has-a</a:t>
            </a:r>
          </a:p>
        </p:txBody>
      </p:sp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8011002" y="4696996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CanHunt;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011002" y="329892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Age;</a:t>
            </a:r>
          </a:p>
          <a:p>
            <a:endParaRPr lang="da-DK" sz="3600"/>
          </a:p>
        </p:txBody>
      </p:sp>
      <p:cxnSp>
        <p:nvCxnSpPr>
          <p:cNvPr id="3" name="Vinklet forbindelse 2"/>
          <p:cNvCxnSpPr>
            <a:endCxn id="4" idx="2"/>
          </p:cNvCxnSpPr>
          <p:nvPr/>
        </p:nvCxnSpPr>
        <p:spPr>
          <a:xfrm rot="16200000" flipV="1">
            <a:off x="8284433" y="3770118"/>
            <a:ext cx="1853755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3488267" y="948269"/>
            <a:ext cx="4958080" cy="1612051"/>
          </a:xfrm>
          <a:prstGeom prst="straightConnector1">
            <a:avLst/>
          </a:prstGeom>
          <a:ln w="76200">
            <a:solidFill>
              <a:srgbClr val="FFC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felt 6"/>
          <p:cNvSpPr txBox="1"/>
          <p:nvPr/>
        </p:nvSpPr>
        <p:spPr>
          <a:xfrm>
            <a:off x="1192106" y="1943947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age,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</a:p>
          <a:p>
            <a:r>
              <a:rPr lang="en-US" sz="2400" b="1">
                <a:latin typeface="Consolas" panose="020B0609020204030204" pitchFamily="49" charset="0"/>
              </a:rPr>
              <a:t>   :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en-US" sz="2400" b="1">
                <a:latin typeface="Consolas" panose="020B0609020204030204" pitchFamily="49" charset="0"/>
              </a:rPr>
              <a:t>(age)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  <a:r>
              <a:rPr lang="da-DK" sz="2400"/>
              <a:t> </a:t>
            </a:r>
          </a:p>
        </p:txBody>
      </p:sp>
      <p:cxnSp>
        <p:nvCxnSpPr>
          <p:cNvPr id="15" name="Lige pilforbindelse 14"/>
          <p:cNvCxnSpPr/>
          <p:nvPr/>
        </p:nvCxnSpPr>
        <p:spPr>
          <a:xfrm>
            <a:off x="6075680" y="2343573"/>
            <a:ext cx="2072640" cy="2675467"/>
          </a:xfrm>
          <a:prstGeom prst="straightConnector1">
            <a:avLst/>
          </a:prstGeom>
          <a:ln w="762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9" idx="3"/>
            <a:endCxn id="10" idx="1"/>
          </p:cNvCxnSpPr>
          <p:nvPr/>
        </p:nvCxnSpPr>
        <p:spPr>
          <a:xfrm>
            <a:off x="3545307" y="2237606"/>
            <a:ext cx="503922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1144693" y="1010652"/>
            <a:ext cx="2400614" cy="24539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8584532" y="1010652"/>
            <a:ext cx="2400614" cy="245390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5324171" y="2174240"/>
            <a:ext cx="1481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is-a</a:t>
            </a:r>
          </a:p>
        </p:txBody>
      </p:sp>
    </p:spTree>
    <p:extLst>
      <p:ext uri="{BB962C8B-B14F-4D97-AF65-F5344CB8AC3E}">
        <p14:creationId xmlns:p14="http://schemas.microsoft.com/office/powerpoint/2010/main" val="21822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Lige pilforbindelse 10"/>
          <p:cNvCxnSpPr>
            <a:stCxn id="10" idx="0"/>
          </p:cNvCxnSpPr>
          <p:nvPr/>
        </p:nvCxnSpPr>
        <p:spPr>
          <a:xfrm flipV="1">
            <a:off x="5804078" y="2027320"/>
            <a:ext cx="0" cy="1588169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4603771" y="529388"/>
            <a:ext cx="2400614" cy="14979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Animal</a:t>
            </a:r>
          </a:p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4603771" y="3615489"/>
            <a:ext cx="2400614" cy="1497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7" name="Tekstfelt 6"/>
          <p:cNvSpPr txBox="1"/>
          <p:nvPr/>
        </p:nvSpPr>
        <p:spPr>
          <a:xfrm>
            <a:off x="728108" y="2359739"/>
            <a:ext cx="3390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/>
              <a:t>Inheritance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7612176" y="529388"/>
            <a:ext cx="2447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</a:rPr>
              <a:t>base class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</a:rPr>
              <a:t>(superclass)</a:t>
            </a:r>
          </a:p>
        </p:txBody>
      </p:sp>
      <p:sp>
        <p:nvSpPr>
          <p:cNvPr id="12" name="Tekstfelt 11"/>
          <p:cNvSpPr txBox="1"/>
          <p:nvPr/>
        </p:nvSpPr>
        <p:spPr>
          <a:xfrm>
            <a:off x="7612175" y="3615489"/>
            <a:ext cx="2645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</a:rPr>
              <a:t>derived class</a:t>
            </a:r>
          </a:p>
          <a:p>
            <a:r>
              <a:rPr lang="da-DK" sz="3600" b="1">
                <a:solidFill>
                  <a:srgbClr val="0070C0"/>
                </a:solidFill>
              </a:rPr>
              <a:t>(subclass)</a:t>
            </a:r>
          </a:p>
        </p:txBody>
      </p:sp>
    </p:spTree>
    <p:extLst>
      <p:ext uri="{BB962C8B-B14F-4D97-AF65-F5344CB8AC3E}">
        <p14:creationId xmlns:p14="http://schemas.microsoft.com/office/powerpoint/2010/main" val="5373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938462"/>
            <a:ext cx="2400614" cy="4944979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/>
              <a:t>Dog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938461"/>
            <a:ext cx="2400614" cy="494497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5400"/>
              <a:t>Cat</a:t>
            </a:r>
          </a:p>
          <a:p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18456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Cat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Common</a:t>
            </a:r>
          </a:p>
          <a:p>
            <a:endParaRPr lang="da-DK" sz="36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Common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7007938" y="738292"/>
            <a:ext cx="2673616" cy="5527841"/>
          </a:xfrm>
          <a:prstGeom prst="roundRect">
            <a:avLst/>
          </a:prstGeom>
          <a:solidFill>
            <a:srgbClr val="C0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1937173" y="738293"/>
            <a:ext cx="2673616" cy="5527841"/>
          </a:xfrm>
          <a:prstGeom prst="roundRect">
            <a:avLst/>
          </a:prstGeom>
          <a:solidFill>
            <a:srgbClr val="0070C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800"/>
          </a:p>
        </p:txBody>
      </p:sp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CanHunt;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20771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Age;</a:t>
            </a:r>
          </a:p>
          <a:p>
            <a:endParaRPr lang="da-DK" sz="2800"/>
          </a:p>
        </p:txBody>
      </p:sp>
      <p:sp>
        <p:nvSpPr>
          <p:cNvPr id="5" name="Afrundet rektangel 4"/>
          <p:cNvSpPr/>
          <p:nvPr/>
        </p:nvSpPr>
        <p:spPr>
          <a:xfrm>
            <a:off x="7144439" y="938463"/>
            <a:ext cx="2400614" cy="344704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Age;</a:t>
            </a:r>
          </a:p>
          <a:p>
            <a:endParaRPr lang="da-DK" sz="3600"/>
          </a:p>
        </p:txBody>
      </p:sp>
      <p:pic>
        <p:nvPicPr>
          <p:cNvPr id="8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363" y="240737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05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Cat</a:t>
            </a:r>
          </a:p>
          <a:p>
            <a:pPr algn="ctr"/>
            <a:r>
              <a:rPr lang="da-DK" sz="3600"/>
              <a:t>(specific)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pPr algn="ctr"/>
            <a:r>
              <a:rPr lang="da-DK" sz="3600"/>
              <a:t>(common)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4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2077139" y="4493795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bool CanHunt;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7144439" y="4493795"/>
            <a:ext cx="2400614" cy="138964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double PurrDB;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610789" y="296025"/>
            <a:ext cx="2400614" cy="251334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int Age;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32" y="12995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5400000" flipH="1" flipV="1">
            <a:off x="370206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3" idx="0"/>
            <a:endCxn id="4" idx="2"/>
          </p:cNvCxnSpPr>
          <p:nvPr/>
        </p:nvCxnSpPr>
        <p:spPr>
          <a:xfrm rot="16200000" flipV="1">
            <a:off x="6235711" y="2384760"/>
            <a:ext cx="1684421" cy="2533650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238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Inheritance (fundamentals)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109</cp:revision>
  <dcterms:created xsi:type="dcterms:W3CDTF">2017-09-05T14:00:27Z</dcterms:created>
  <dcterms:modified xsi:type="dcterms:W3CDTF">2025-08-01T09:55:02Z</dcterms:modified>
</cp:coreProperties>
</file>