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2" r:id="rId4"/>
    <p:sldId id="473" r:id="rId5"/>
    <p:sldId id="454" r:id="rId6"/>
    <p:sldId id="465" r:id="rId7"/>
    <p:sldId id="444" r:id="rId8"/>
    <p:sldId id="458" r:id="rId9"/>
    <p:sldId id="456" r:id="rId10"/>
    <p:sldId id="466" r:id="rId11"/>
    <p:sldId id="468" r:id="rId12"/>
    <p:sldId id="469" r:id="rId13"/>
    <p:sldId id="467" r:id="rId14"/>
    <p:sldId id="459" r:id="rId15"/>
    <p:sldId id="460" r:id="rId16"/>
    <p:sldId id="461" r:id="rId17"/>
    <p:sldId id="462" r:id="rId18"/>
    <p:sldId id="463" r:id="rId19"/>
    <p:sldId id="453" r:id="rId20"/>
    <p:sldId id="464" r:id="rId21"/>
    <p:sldId id="474" r:id="rId22"/>
    <p:sldId id="475" r:id="rId23"/>
    <p:sldId id="476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Adapter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ArrayCollection&lt;T&gt;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6204982" y="2075827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AdapterICAC&lt;T&gt;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8496215" y="1288630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8496215" y="2993925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36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IExisting</a:t>
            </a:r>
          </a:p>
        </p:txBody>
      </p:sp>
      <p:pic>
        <p:nvPicPr>
          <p:cNvPr id="11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8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3341466" y="86783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IDesired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3341466" y="4278427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IExisting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341466" y="2573132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Adapter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cxnSp>
        <p:nvCxnSpPr>
          <p:cNvPr id="9" name="Vinklet forbindelse 2"/>
          <p:cNvCxnSpPr>
            <a:stCxn id="8" idx="0"/>
            <a:endCxn id="6" idx="2"/>
          </p:cNvCxnSpPr>
          <p:nvPr/>
        </p:nvCxnSpPr>
        <p:spPr>
          <a:xfrm flipV="1">
            <a:off x="5632699" y="1785935"/>
            <a:ext cx="0" cy="78719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inklet forbindelse 2"/>
          <p:cNvCxnSpPr>
            <a:stCxn id="8" idx="2"/>
            <a:endCxn id="14" idx="0"/>
          </p:cNvCxnSpPr>
          <p:nvPr/>
        </p:nvCxnSpPr>
        <p:spPr>
          <a:xfrm>
            <a:off x="5632699" y="3491230"/>
            <a:ext cx="0" cy="78719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5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_adaptee;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AdapterICAC(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adaptee)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_adaptee = adaptee;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Rest of class implementation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93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 All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_adaptee.GetArray().ToList();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obj)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_adaptee.Insert(obj, _adaptee.GetSize());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b="1">
                <a:latin typeface="Consolas" panose="020B0609020204030204" pitchFamily="49" charset="0"/>
              </a:rPr>
              <a:t>pos)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sz="2400" b="1">
                <a:latin typeface="Consolas" panose="020B0609020204030204" pitchFamily="49" charset="0"/>
              </a:rPr>
              <a:t>_adaptee.ElementAt(pos);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436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55397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carArray = 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&gt;();</a:t>
            </a:r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0);</a:t>
            </a:r>
          </a:p>
          <a:p>
            <a:r>
              <a:rPr lang="da-DK" sz="2000" b="1">
                <a:latin typeface="Consolas" panose="020B0609020204030204" pitchFamily="49" charset="0"/>
              </a:rPr>
              <a:t>carArray.Insert(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1);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…and so on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 carIC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AdapterICAC</a:t>
            </a:r>
            <a:r>
              <a:rPr lang="en-US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en-US" sz="2000" b="1">
                <a:latin typeface="Consolas" panose="020B0609020204030204" pitchFamily="49" charset="0"/>
              </a:rPr>
              <a:t>&gt;(carArray);</a:t>
            </a:r>
          </a:p>
          <a:p>
            <a:endParaRPr lang="en-US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Access Car collection through new interface</a:t>
            </a:r>
          </a:p>
          <a:p>
            <a:r>
              <a:rPr lang="en-US" sz="2000" b="1">
                <a:latin typeface="Consolas" panose="020B0609020204030204" pitchFamily="49" charset="0"/>
              </a:rPr>
              <a:t>carIC.DeleteAt(2);</a:t>
            </a:r>
          </a:p>
          <a:p>
            <a:r>
              <a:rPr lang="en-US" sz="2000" b="1">
                <a:latin typeface="Consolas" panose="020B0609020204030204" pitchFamily="49" charset="0"/>
              </a:rPr>
              <a:t>carIC.InsertAt(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(…), 1);</a:t>
            </a:r>
          </a:p>
          <a:p>
            <a:r>
              <a:rPr lang="en-US" sz="2000" b="1">
                <a:latin typeface="Consolas" panose="020B0609020204030204" pitchFamily="49" charset="0"/>
              </a:rPr>
              <a:t>carIC.Remove(</a:t>
            </a:r>
            <a:r>
              <a:rPr lang="da-DK" sz="2000" b="1"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latin typeface="Consolas" panose="020B0609020204030204" pitchFamily="49" charset="0"/>
              </a:rPr>
              <a:t>carIC.Add(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2000" b="1">
                <a:latin typeface="Consolas" panose="020B0609020204030204" pitchFamily="49" charset="0"/>
              </a:rPr>
              <a:t> aCar = carIC.At(3);</a:t>
            </a: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void</a:t>
            </a:r>
            <a:r>
              <a:rPr lang="fr-FR" sz="2400" b="1">
                <a:latin typeface="Consolas" panose="020B0609020204030204" pitchFamily="49" charset="0"/>
              </a:rPr>
              <a:t> PrintContent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r>
              <a:rPr lang="fr-FR" sz="2400" b="1">
                <a:latin typeface="Consolas" panose="020B0609020204030204" pitchFamily="49" charset="0"/>
              </a:rPr>
              <a:t>(</a:t>
            </a:r>
            <a:r>
              <a:rPr lang="fr-FR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fr-FR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fr-FR" sz="2400" b="1">
                <a:latin typeface="Consolas" panose="020B0609020204030204" pitchFamily="49" charset="0"/>
              </a:rPr>
              <a:t>&gt; ic)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nn-NO" sz="2400" b="1">
                <a:latin typeface="Consolas" panose="020B0609020204030204" pitchFamily="49" charset="0"/>
              </a:rPr>
              <a:t>   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nn-NO" sz="2400" b="1">
                <a:latin typeface="Consolas" panose="020B0609020204030204" pitchFamily="49" charset="0"/>
              </a:rPr>
              <a:t> (</a:t>
            </a:r>
            <a:r>
              <a:rPr lang="nn-NO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nn-NO" sz="2400" b="1">
                <a:latin typeface="Consolas" panose="020B0609020204030204" pitchFamily="49" charset="0"/>
              </a:rPr>
              <a:t> i = 0; i &lt; ic.Count; i++)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$"[</a:t>
            </a:r>
            <a:r>
              <a:rPr lang="da-DK" sz="2400" b="1">
                <a:latin typeface="Consolas" panose="020B0609020204030204" pitchFamily="49" charset="0"/>
              </a:rPr>
              <a:t>{i}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]  </a:t>
            </a:r>
            <a:r>
              <a:rPr lang="da-DK" sz="2400" b="1">
                <a:latin typeface="Consolas" panose="020B0609020204030204" pitchFamily="49" charset="0"/>
              </a:rPr>
              <a:t>{ic.At(i)}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395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89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324438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AdapterXY</a:t>
            </a:r>
          </a:p>
        </p:txBody>
      </p:sp>
      <p:cxnSp>
        <p:nvCxnSpPr>
          <p:cNvPr id="20" name="Vinklet forbindelse 2"/>
          <p:cNvCxnSpPr>
            <a:stCxn id="16" idx="0"/>
            <a:endCxn id="19" idx="2"/>
          </p:cNvCxnSpPr>
          <p:nvPr/>
        </p:nvCxnSpPr>
        <p:spPr>
          <a:xfrm flipV="1">
            <a:off x="5224668" y="1992339"/>
            <a:ext cx="0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004741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7852341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7699941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685266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585496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6124898" y="3606798"/>
            <a:ext cx="1560368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Billedresultat for lab flas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94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8" name="Afrundet rektangel 7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Yv1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9" idx="0"/>
            <a:endCxn id="10" idx="2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1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32721" cy="4351338"/>
          </a:xfrm>
        </p:spPr>
        <p:txBody>
          <a:bodyPr>
            <a:normAutofit/>
          </a:bodyPr>
          <a:lstStyle/>
          <a:p>
            <a:r>
              <a:rPr lang="da-DK" sz="3200"/>
              <a:t>A certain functionality is available</a:t>
            </a:r>
          </a:p>
          <a:p>
            <a:pPr lvl="1"/>
            <a:r>
              <a:rPr lang="da-DK" sz="2800"/>
              <a:t>We want to </a:t>
            </a:r>
            <a:r>
              <a:rPr lang="da-DK" sz="2800" b="1"/>
              <a:t>use</a:t>
            </a:r>
            <a:r>
              <a:rPr lang="da-DK" sz="2800"/>
              <a:t> the functionality through interface </a:t>
            </a:r>
            <a:r>
              <a:rPr lang="da-DK" sz="2800" b="1"/>
              <a:t>IX</a:t>
            </a:r>
          </a:p>
          <a:p>
            <a:pPr lvl="1"/>
            <a:r>
              <a:rPr lang="da-DK" sz="2800"/>
              <a:t>The functionality is </a:t>
            </a:r>
            <a:r>
              <a:rPr lang="da-DK" sz="2800" b="1"/>
              <a:t>available</a:t>
            </a:r>
            <a:r>
              <a:rPr lang="da-DK" sz="2800"/>
              <a:t> through an interface </a:t>
            </a:r>
            <a:r>
              <a:rPr lang="da-DK" sz="2800" b="1"/>
              <a:t>IY</a:t>
            </a:r>
          </a:p>
        </p:txBody>
      </p:sp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frundet rektangel 28"/>
          <p:cNvSpPr/>
          <p:nvPr/>
        </p:nvSpPr>
        <p:spPr>
          <a:xfrm>
            <a:off x="8494294" y="13790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27" name="Afrundet rektangel 26"/>
          <p:cNvSpPr/>
          <p:nvPr/>
        </p:nvSpPr>
        <p:spPr>
          <a:xfrm>
            <a:off x="8341894" y="12266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17" name="Afrundet rektangel 16"/>
          <p:cNvSpPr/>
          <p:nvPr/>
        </p:nvSpPr>
        <p:spPr>
          <a:xfrm>
            <a:off x="666839" y="721784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3067453" y="1533290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4324438" y="1074241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IX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505673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AdapterXY</a:t>
            </a:r>
          </a:p>
        </p:txBody>
      </p:sp>
      <p:cxnSp>
        <p:nvCxnSpPr>
          <p:cNvPr id="20" name="Vinklet forbindelse 2"/>
          <p:cNvCxnSpPr>
            <a:stCxn id="25" idx="0"/>
          </p:cNvCxnSpPr>
          <p:nvPr/>
        </p:nvCxnSpPr>
        <p:spPr>
          <a:xfrm flipV="1">
            <a:off x="4084364" y="1992339"/>
            <a:ext cx="566458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8037094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IY</a:t>
            </a:r>
          </a:p>
        </p:txBody>
      </p:sp>
      <p:cxnSp>
        <p:nvCxnSpPr>
          <p:cNvPr id="11" name="Vinklet forbindelse 2"/>
          <p:cNvCxnSpPr>
            <a:stCxn id="8" idx="1"/>
            <a:endCxn id="19" idx="3"/>
          </p:cNvCxnSpPr>
          <p:nvPr/>
        </p:nvCxnSpPr>
        <p:spPr>
          <a:xfrm flipH="1">
            <a:off x="6124898" y="1533290"/>
            <a:ext cx="2064596" cy="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Vinklet forbindelse 2"/>
          <p:cNvCxnSpPr>
            <a:stCxn id="16" idx="3"/>
            <a:endCxn id="10" idx="1"/>
          </p:cNvCxnSpPr>
          <p:nvPr/>
        </p:nvCxnSpPr>
        <p:spPr>
          <a:xfrm flipV="1">
            <a:off x="7306133" y="3606798"/>
            <a:ext cx="730961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963610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14" name="Afrundet rektangel 13"/>
          <p:cNvSpPr/>
          <p:nvPr/>
        </p:nvSpPr>
        <p:spPr>
          <a:xfrm>
            <a:off x="811210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15" name="Afrundet rektangel 14"/>
          <p:cNvSpPr/>
          <p:nvPr/>
        </p:nvSpPr>
        <p:spPr>
          <a:xfrm>
            <a:off x="658810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Zv1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4135" y="3147749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IZ</a:t>
            </a:r>
          </a:p>
        </p:txBody>
      </p:sp>
      <p:cxnSp>
        <p:nvCxnSpPr>
          <p:cNvPr id="22" name="Vinklet forbindelse 2"/>
          <p:cNvCxnSpPr>
            <a:stCxn id="15" idx="0"/>
            <a:endCxn id="21" idx="2"/>
          </p:cNvCxnSpPr>
          <p:nvPr/>
        </p:nvCxnSpPr>
        <p:spPr>
          <a:xfrm flipH="1" flipV="1">
            <a:off x="1544365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frundet rektangel 24"/>
          <p:cNvSpPr/>
          <p:nvPr/>
        </p:nvSpPr>
        <p:spPr>
          <a:xfrm>
            <a:off x="3184134" y="2915138"/>
            <a:ext cx="1800460" cy="138414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AdapterXZ</a:t>
            </a:r>
          </a:p>
        </p:txBody>
      </p:sp>
      <p:cxnSp>
        <p:nvCxnSpPr>
          <p:cNvPr id="28" name="Vinklet forbindelse 2"/>
          <p:cNvCxnSpPr>
            <a:stCxn id="16" idx="0"/>
          </p:cNvCxnSpPr>
          <p:nvPr/>
        </p:nvCxnSpPr>
        <p:spPr>
          <a:xfrm flipH="1" flipV="1">
            <a:off x="5960611" y="1992339"/>
            <a:ext cx="445292" cy="92279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2"/>
          <p:cNvCxnSpPr>
            <a:stCxn id="25" idx="1"/>
            <a:endCxn id="21" idx="3"/>
          </p:cNvCxnSpPr>
          <p:nvPr/>
        </p:nvCxnSpPr>
        <p:spPr>
          <a:xfrm flipH="1" flipV="1">
            <a:off x="2444595" y="3606798"/>
            <a:ext cx="739539" cy="41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8189494" y="1074241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X</a:t>
            </a:r>
          </a:p>
        </p:txBody>
      </p:sp>
      <p:sp>
        <p:nvSpPr>
          <p:cNvPr id="30" name="Afrundet rektangel 29"/>
          <p:cNvSpPr/>
          <p:nvPr/>
        </p:nvSpPr>
        <p:spPr>
          <a:xfrm>
            <a:off x="8356569" y="52354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31" name="Afrundet rektangel 30"/>
          <p:cNvSpPr/>
          <p:nvPr/>
        </p:nvSpPr>
        <p:spPr>
          <a:xfrm>
            <a:off x="8204169" y="50830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600"/>
          </a:p>
        </p:txBody>
      </p:sp>
      <p:sp>
        <p:nvSpPr>
          <p:cNvPr id="32" name="Afrundet rektangel 31"/>
          <p:cNvSpPr/>
          <p:nvPr/>
        </p:nvSpPr>
        <p:spPr>
          <a:xfrm>
            <a:off x="8051769" y="4930649"/>
            <a:ext cx="1800460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Yv1</a:t>
            </a:r>
          </a:p>
        </p:txBody>
      </p:sp>
      <p:cxnSp>
        <p:nvCxnSpPr>
          <p:cNvPr id="34" name="Vinklet forbindelse 2"/>
          <p:cNvCxnSpPr>
            <a:stCxn id="32" idx="0"/>
          </p:cNvCxnSpPr>
          <p:nvPr/>
        </p:nvCxnSpPr>
        <p:spPr>
          <a:xfrm flipH="1" flipV="1">
            <a:off x="8937324" y="4065847"/>
            <a:ext cx="14675" cy="8648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75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frundet rektangel 16"/>
          <p:cNvSpPr/>
          <p:nvPr/>
        </p:nvSpPr>
        <p:spPr>
          <a:xfrm>
            <a:off x="1960062" y="2615899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8" name="Vinklet forbindelse 2"/>
          <p:cNvCxnSpPr/>
          <p:nvPr/>
        </p:nvCxnSpPr>
        <p:spPr>
          <a:xfrm>
            <a:off x="4360676" y="3427405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5617661" y="2968356"/>
            <a:ext cx="1800460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IX</a:t>
            </a:r>
          </a:p>
        </p:txBody>
      </p:sp>
      <p:pic>
        <p:nvPicPr>
          <p:cNvPr id="12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743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004636" y="1018940"/>
            <a:ext cx="10094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</a:t>
            </a:r>
            <a:r>
              <a:rPr lang="da-DK" sz="3600" b="1">
                <a:latin typeface="Consolas" panose="020B0609020204030204" pitchFamily="49" charset="0"/>
              </a:rPr>
              <a:t> adapter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AdapterXY</a:t>
            </a:r>
            <a:r>
              <a:rPr lang="da-DK" sz="36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 c =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3600" b="1">
                <a:latin typeface="Consolas" panose="020B0609020204030204" pitchFamily="49" charset="0"/>
              </a:rPr>
              <a:t>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3600" b="1">
                <a:latin typeface="Consolas" panose="020B0609020204030204" pitchFamily="49" charset="0"/>
              </a:rPr>
              <a:t>(adapter);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  <a:p>
            <a:endParaRPr lang="da-DK" sz="16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83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Adapter</a:t>
            </a:r>
          </a:p>
          <a:p>
            <a:pPr algn="ctr"/>
            <a:r>
              <a:rPr lang="da-DK" sz="2800"/>
              <a:t>XY</a:t>
            </a:r>
          </a:p>
        </p:txBody>
      </p:sp>
    </p:spTree>
    <p:extLst>
      <p:ext uri="{BB962C8B-B14F-4D97-AF65-F5344CB8AC3E}">
        <p14:creationId xmlns:p14="http://schemas.microsoft.com/office/powerpoint/2010/main" val="213872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018421" cy="4351338"/>
          </a:xfrm>
        </p:spPr>
        <p:txBody>
          <a:bodyPr>
            <a:normAutofit/>
          </a:bodyPr>
          <a:lstStyle/>
          <a:p>
            <a:r>
              <a:rPr lang="da-DK" sz="3200"/>
              <a:t>A certain functionality is available</a:t>
            </a:r>
          </a:p>
          <a:p>
            <a:pPr lvl="1"/>
            <a:r>
              <a:rPr lang="da-DK" sz="2800"/>
              <a:t>We want to </a:t>
            </a:r>
            <a:r>
              <a:rPr lang="da-DK" sz="2800" b="1"/>
              <a:t>use</a:t>
            </a:r>
            <a:r>
              <a:rPr lang="da-DK" sz="2800"/>
              <a:t> the functionality through interface </a:t>
            </a:r>
            <a:r>
              <a:rPr lang="da-DK" sz="2800" b="1"/>
              <a:t>IX</a:t>
            </a:r>
          </a:p>
          <a:p>
            <a:pPr lvl="1"/>
            <a:r>
              <a:rPr lang="da-DK" sz="2800"/>
              <a:t>The functionality is </a:t>
            </a:r>
            <a:r>
              <a:rPr lang="da-DK" sz="2800" b="1"/>
              <a:t>available</a:t>
            </a:r>
            <a:r>
              <a:rPr lang="da-DK" sz="2800"/>
              <a:t> through an interface </a:t>
            </a:r>
            <a:r>
              <a:rPr lang="da-DK" sz="2800" b="1"/>
              <a:t>IY</a:t>
            </a:r>
          </a:p>
          <a:p>
            <a:r>
              <a:rPr lang="da-DK" sz="3200" b="1" i="1">
                <a:solidFill>
                  <a:srgbClr val="FF0000"/>
                </a:solidFill>
              </a:rPr>
              <a:t>How to implement the functionality of interface IX by means of interface IY</a:t>
            </a:r>
          </a:p>
        </p:txBody>
      </p:sp>
      <p:pic>
        <p:nvPicPr>
          <p:cNvPr id="1026" name="Picture 2" descr="Billedresultat for adap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914" y="2523205"/>
            <a:ext cx="1757821" cy="17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illedresultat for power plug euro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463966"/>
            <a:ext cx="2011698" cy="183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6872" y="4503193"/>
            <a:ext cx="1705906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7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ArrayCollection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GetSize()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[] GetArray()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Delete(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IArrayCollection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>
                <a:latin typeface="Consolas" panose="020B0609020204030204" pitchFamily="49" charset="0"/>
              </a:rPr>
              <a:t> GetSize();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>
                <a:latin typeface="Consolas" panose="020B0609020204030204" pitchFamily="49" charset="0"/>
              </a:rPr>
              <a:t>[] GetArray();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Insert(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Delete(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>
                <a:latin typeface="Consolas" panose="020B0609020204030204" pitchFamily="49" charset="0"/>
              </a:rPr>
              <a:t> ElementAt(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93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ArrayCollection&lt;T&gt;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6" name="Afrundet rektangel 5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7" name="Vinklet forbindelse 2"/>
          <p:cNvCxnSpPr>
            <a:stCxn id="11" idx="0"/>
            <a:endCxn id="6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IIndexedCollection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int</a:t>
            </a:r>
            <a:r>
              <a:rPr lang="da-DK" sz="2400" b="1">
                <a:latin typeface="Consolas" panose="020B0609020204030204" pitchFamily="49" charset="0"/>
              </a:rPr>
              <a:t> Count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All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Add(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obj);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Remove();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InsertAt(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 obj,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void</a:t>
            </a:r>
            <a:r>
              <a:rPr lang="da-DK" sz="2400" b="1">
                <a:latin typeface="Consolas" panose="020B0609020204030204" pitchFamily="49" charset="0"/>
              </a:rPr>
              <a:t> DeleteAt(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T</a:t>
            </a:r>
            <a:r>
              <a:rPr lang="da-DK" sz="2400" b="1">
                <a:latin typeface="Consolas" panose="020B0609020204030204" pitchFamily="49" charset="0"/>
              </a:rPr>
              <a:t> At(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 pos);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415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669898" y="148404"/>
            <a:ext cx="1800168" cy="136235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5" name="Vinklet forbindelse 2"/>
          <p:cNvCxnSpPr>
            <a:stCxn id="4" idx="3"/>
            <a:endCxn id="6" idx="1"/>
          </p:cNvCxnSpPr>
          <p:nvPr/>
        </p:nvCxnSpPr>
        <p:spPr>
          <a:xfrm>
            <a:off x="3470066" y="829581"/>
            <a:ext cx="2734916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rundet rektangel 5"/>
          <p:cNvSpPr/>
          <p:nvPr/>
        </p:nvSpPr>
        <p:spPr>
          <a:xfrm>
            <a:off x="6204982" y="37053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IIndexedCollection&lt;T&gt;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204982" y="5386474"/>
            <a:ext cx="458246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ArrayCollection&lt;T&gt;</a:t>
            </a:r>
          </a:p>
          <a:p>
            <a:pPr algn="ctr"/>
            <a:endParaRPr lang="da-DK" sz="3600"/>
          </a:p>
          <a:p>
            <a:endParaRPr lang="da-DK" sz="2800"/>
          </a:p>
        </p:txBody>
      </p:sp>
      <p:sp>
        <p:nvSpPr>
          <p:cNvPr id="14" name="Afrundet rektangel 13"/>
          <p:cNvSpPr/>
          <p:nvPr/>
        </p:nvSpPr>
        <p:spPr>
          <a:xfrm>
            <a:off x="6204982" y="3781122"/>
            <a:ext cx="4582465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IArrayCollection&lt;T&gt;</a:t>
            </a:r>
          </a:p>
        </p:txBody>
      </p:sp>
      <p:cxnSp>
        <p:nvCxnSpPr>
          <p:cNvPr id="15" name="Vinklet forbindelse 2"/>
          <p:cNvCxnSpPr>
            <a:stCxn id="13" idx="0"/>
            <a:endCxn id="14" idx="2"/>
          </p:cNvCxnSpPr>
          <p:nvPr/>
        </p:nvCxnSpPr>
        <p:spPr>
          <a:xfrm flipV="1">
            <a:off x="8496215" y="4699220"/>
            <a:ext cx="0" cy="687254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70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Kont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1908</TotalTime>
  <Words>564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Office-tema</vt:lpstr>
      <vt:lpstr>Adapter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165</cp:revision>
  <dcterms:created xsi:type="dcterms:W3CDTF">2017-09-05T14:00:27Z</dcterms:created>
  <dcterms:modified xsi:type="dcterms:W3CDTF">2025-08-03T06:49:41Z</dcterms:modified>
</cp:coreProperties>
</file>