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79" r:id="rId4"/>
    <p:sldId id="496" r:id="rId5"/>
    <p:sldId id="480" r:id="rId6"/>
    <p:sldId id="444" r:id="rId7"/>
    <p:sldId id="481" r:id="rId8"/>
    <p:sldId id="483" r:id="rId9"/>
    <p:sldId id="482" r:id="rId10"/>
    <p:sldId id="484" r:id="rId11"/>
    <p:sldId id="485" r:id="rId12"/>
    <p:sldId id="495" r:id="rId13"/>
    <p:sldId id="489" r:id="rId14"/>
    <p:sldId id="487" r:id="rId15"/>
    <p:sldId id="488" r:id="rId16"/>
    <p:sldId id="486" r:id="rId17"/>
    <p:sldId id="490" r:id="rId18"/>
    <p:sldId id="491" r:id="rId19"/>
    <p:sldId id="492" r:id="rId20"/>
    <p:sldId id="497" r:id="rId21"/>
    <p:sldId id="456" r:id="rId22"/>
    <p:sldId id="457" r:id="rId23"/>
    <p:sldId id="493" r:id="rId24"/>
    <p:sldId id="494" r:id="rId25"/>
    <p:sldId id="498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5168" y="1910433"/>
            <a:ext cx="11171321" cy="2312652"/>
          </a:xfrm>
        </p:spPr>
        <p:txBody>
          <a:bodyPr>
            <a:normAutofit/>
          </a:bodyPr>
          <a:lstStyle/>
          <a:p>
            <a:r>
              <a:rPr lang="da-DK" sz="8800"/>
              <a:t>Chain of Responsibility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>
                <a:latin typeface="Consolas" panose="020B0609020204030204" pitchFamily="49" charset="0"/>
              </a:rPr>
              <a:t>Handle(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>
                <a:latin typeface="Consolas" panose="020B0609020204030204" pitchFamily="49" charset="0"/>
              </a:rPr>
              <a:t> req)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(CanHandle(req))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HandleRequest(req);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(_nextHandler !=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_nextHandler.Handle(req);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r>
              <a:rPr lang="da-DK" sz="2000" b="1">
                <a:latin typeface="Consolas" panose="020B0609020204030204" pitchFamily="49" charset="0"/>
              </a:rPr>
              <a:t> {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Error handling  </a:t>
            </a:r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39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HandlerBase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4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frundet rektangel 23"/>
          <p:cNvSpPr/>
          <p:nvPr/>
        </p:nvSpPr>
        <p:spPr>
          <a:xfrm>
            <a:off x="4643912" y="57990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/>
          </a:p>
        </p:txBody>
      </p:sp>
      <p:sp>
        <p:nvSpPr>
          <p:cNvPr id="23" name="Afrundet rektangel 22"/>
          <p:cNvSpPr/>
          <p:nvPr/>
        </p:nvSpPr>
        <p:spPr>
          <a:xfrm>
            <a:off x="4491512" y="56466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666839" y="322673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134179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675130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281505"/>
            <a:ext cx="3332399" cy="918098"/>
          </a:xfrm>
          <a:prstGeom prst="round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HandlerBase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4339112" y="3887880"/>
            <a:ext cx="3332399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Bureaucrat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4339112" y="5494255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JuniorBureaucrat</a:t>
            </a:r>
          </a:p>
        </p:txBody>
      </p:sp>
      <p:cxnSp>
        <p:nvCxnSpPr>
          <p:cNvPr id="15" name="Vinklet forbindelse 2"/>
          <p:cNvCxnSpPr/>
          <p:nvPr/>
        </p:nvCxnSpPr>
        <p:spPr>
          <a:xfrm flipH="1" flipV="1">
            <a:off x="5997975" y="1593228"/>
            <a:ext cx="7337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2"/>
          <p:cNvCxnSpPr>
            <a:stCxn id="11" idx="0"/>
            <a:endCxn id="6" idx="2"/>
          </p:cNvCxnSpPr>
          <p:nvPr/>
        </p:nvCxnSpPr>
        <p:spPr>
          <a:xfrm flipV="1">
            <a:off x="6005312" y="3199603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inklet forbindelse 2"/>
          <p:cNvCxnSpPr>
            <a:stCxn id="14" idx="0"/>
            <a:endCxn id="11" idx="2"/>
          </p:cNvCxnSpPr>
          <p:nvPr/>
        </p:nvCxnSpPr>
        <p:spPr>
          <a:xfrm flipV="1">
            <a:off x="6005312" y="4805978"/>
            <a:ext cx="0" cy="688277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4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enum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A012,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A041,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A767,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B096,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B113,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J072,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J880,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S022,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T505,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T678,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T902,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Z044,</a:t>
            </a:r>
          </a:p>
          <a:p>
            <a:r>
              <a:rPr lang="da-DK" sz="2000" b="1">
                <a:latin typeface="Consolas" panose="020B0609020204030204" pitchFamily="49" charset="0"/>
              </a:rPr>
              <a:t>   Z096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407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00568"/>
            <a:ext cx="100944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>
                <a:latin typeface="Consolas" panose="020B0609020204030204" pitchFamily="49" charset="0"/>
              </a:rPr>
              <a:t>_formType;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private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_approved;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_signedBy;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400" b="1">
                <a:latin typeface="Consolas" panose="020B0609020204030204" pitchFamily="49" charset="0"/>
              </a:rPr>
              <a:t>Form(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 </a:t>
            </a:r>
            <a:r>
              <a:rPr lang="da-DK" sz="2400" b="1">
                <a:latin typeface="Consolas" panose="020B0609020204030204" pitchFamily="49" charset="0"/>
              </a:rPr>
              <a:t>formType) 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_formType = formType;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_approved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false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_signedBy = 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"(not signed)"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97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>
                <a:latin typeface="Consolas" panose="020B0609020204030204" pitchFamily="49" charset="0"/>
              </a:rPr>
              <a:t>_form;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_respondTo;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400" b="1">
                <a:latin typeface="Consolas" panose="020B0609020204030204" pitchFamily="49" charset="0"/>
              </a:rPr>
              <a:t>Request(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 </a:t>
            </a:r>
            <a:r>
              <a:rPr lang="da-DK" sz="2400" b="1">
                <a:latin typeface="Consolas" panose="020B0609020204030204" pitchFamily="49" charset="0"/>
              </a:rPr>
              <a:t>form,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respondTo) 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130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Bureaucrat </a:t>
            </a:r>
            <a:r>
              <a:rPr lang="da-DK" sz="2000" b="1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HandlerBase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_name;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_formsICanHandle;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protected </a:t>
            </a:r>
            <a:r>
              <a:rPr lang="da-DK" sz="2000" b="1">
                <a:latin typeface="Consolas" panose="020B0609020204030204" pitchFamily="49" charset="0"/>
              </a:rPr>
              <a:t>Bureaucrat(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name,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>
                <a:latin typeface="Consolas" panose="020B0609020204030204" pitchFamily="49" charset="0"/>
              </a:rPr>
              <a:t>nextHandler,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formsICanHandle) :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>
                <a:latin typeface="Consolas" panose="020B0609020204030204" pitchFamily="49" charset="0"/>
              </a:rPr>
              <a:t>(nextHandler)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_name = name;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_formsICanHandle = formsICanHandle;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public override bool</a:t>
            </a:r>
            <a:r>
              <a:rPr lang="da-DK" sz="2000" b="1">
                <a:latin typeface="Consolas" panose="020B0609020204030204" pitchFamily="49" charset="0"/>
              </a:rPr>
              <a:t> CanHandle(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>
                <a:latin typeface="Consolas" panose="020B0609020204030204" pitchFamily="49" charset="0"/>
              </a:rPr>
              <a:t> req) {…}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override void</a:t>
            </a:r>
            <a:r>
              <a:rPr lang="da-DK" sz="2000" b="1">
                <a:latin typeface="Consolas" panose="020B0609020204030204" pitchFamily="49" charset="0"/>
              </a:rPr>
              <a:t> HandleRequest(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>
                <a:latin typeface="Consolas" panose="020B0609020204030204" pitchFamily="49" charset="0"/>
              </a:rPr>
              <a:t> req) {…}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9124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override bool </a:t>
            </a:r>
            <a:r>
              <a:rPr lang="da-DK" sz="2400" b="1">
                <a:latin typeface="Consolas" panose="020B0609020204030204" pitchFamily="49" charset="0"/>
              </a:rPr>
              <a:t>CanHandle(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_formsICanHandle.Contains(req.TypeOfForm);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022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protected override void </a:t>
            </a:r>
            <a:r>
              <a:rPr lang="da-DK" sz="2400" b="1">
                <a:latin typeface="Consolas" panose="020B0609020204030204" pitchFamily="49" charset="0"/>
              </a:rPr>
              <a:t>HandleRequest(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 </a:t>
            </a:r>
            <a:r>
              <a:rPr lang="da-DK" sz="2400" b="1">
                <a:latin typeface="Consolas" panose="020B0609020204030204" pitchFamily="49" charset="0"/>
              </a:rPr>
              <a:t>req)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da-DK" sz="2400" b="1">
                <a:latin typeface="Consolas" panose="020B0609020204030204" pitchFamily="49" charset="0"/>
              </a:rPr>
              <a:t> aForm = req.TheForm;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aForm.Approved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true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Whatever handling we need a Bureaucrat to do…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451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 </a:t>
            </a:r>
            <a:r>
              <a:rPr lang="da-DK" sz="2000" b="1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Bureaucrat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public </a:t>
            </a:r>
            <a:r>
              <a:rPr lang="da-DK" sz="2000" b="1">
                <a:latin typeface="Consolas" panose="020B0609020204030204" pitchFamily="49" charset="0"/>
              </a:rPr>
              <a:t>JuniorBureaucrat(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latin typeface="Consolas" panose="020B0609020204030204" pitchFamily="49" charset="0"/>
              </a:rPr>
              <a:t>name,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>
                <a:latin typeface="Consolas" panose="020B0609020204030204" pitchFamily="49" charset="0"/>
              </a:rPr>
              <a:t>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: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000" b="1">
                <a:latin typeface="Consolas" panose="020B0609020204030204" pitchFamily="49" charset="0"/>
              </a:rPr>
              <a:t>(name, nextHandler,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FormType</a:t>
            </a:r>
            <a:r>
              <a:rPr lang="da-DK" sz="2000" b="1">
                <a:latin typeface="Consolas" panose="020B0609020204030204" pitchFamily="49" charset="0"/>
              </a:rPr>
              <a:t>&gt;{…})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53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/>
              <a:t>A request needs to be handled</a:t>
            </a:r>
          </a:p>
          <a:p>
            <a:pPr lvl="1"/>
            <a:r>
              <a:rPr lang="da-DK" sz="2800"/>
              <a:t>Several ”handlers” can (potentially) handle the request</a:t>
            </a:r>
            <a:endParaRPr lang="da-DK" sz="2800" b="1"/>
          </a:p>
          <a:p>
            <a:pPr lvl="1"/>
            <a:r>
              <a:rPr lang="da-DK" sz="2800"/>
              <a:t>Client does not want to manage and choose between available handlers</a:t>
            </a:r>
            <a:endParaRPr lang="da-DK" sz="2800" b="1"/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Handler</a:t>
            </a:r>
          </a:p>
        </p:txBody>
      </p:sp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515924" y="2726949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916538" y="3538455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5173523" y="3079406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IHandler</a:t>
            </a:r>
          </a:p>
        </p:txBody>
      </p:sp>
      <p:pic>
        <p:nvPicPr>
          <p:cNvPr id="6" name="Picture 2" descr="Billedresultat for lab flas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446" y="230503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12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latin typeface="Consolas" panose="020B0609020204030204" pitchFamily="49" charset="0"/>
              </a:rPr>
              <a:t> _handler;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Client(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latin typeface="Consolas" panose="020B0609020204030204" pitchFamily="49" charset="0"/>
              </a:rPr>
              <a:t> handler)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_handler = handler;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>
                <a:latin typeface="Consolas" panose="020B0609020204030204" pitchFamily="49" charset="0"/>
              </a:rPr>
              <a:t> SubmitRequest(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>
                <a:latin typeface="Consolas" panose="020B0609020204030204" pitchFamily="49" charset="0"/>
              </a:rPr>
              <a:t> req)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_handler.Handle(req);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2458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Configurator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Setup() 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Run() {…}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46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5786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Setup()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400" b="1">
                <a:latin typeface="Consolas" panose="020B0609020204030204" pitchFamily="49" charset="0"/>
              </a:rPr>
              <a:t> 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TopBureaucrat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"H.R. Giger"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DirectorBureaucrat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"G. Helger"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"E. Frieger"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MidLevelBureaucrat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"C. Dreger"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handler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JuniorBureaucrat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"A. Berger"</a:t>
            </a:r>
            <a:r>
              <a:rPr lang="da-DK" sz="2400" b="1">
                <a:latin typeface="Consolas" panose="020B0609020204030204" pitchFamily="49" charset="0"/>
              </a:rPr>
              <a:t>, handler);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handler;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894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Run()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IHandler</a:t>
            </a:r>
            <a:r>
              <a:rPr lang="da-DK" sz="2400" b="1">
                <a:latin typeface="Consolas" panose="020B0609020204030204" pitchFamily="49" charset="0"/>
              </a:rPr>
              <a:t> handler = Setup();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Request</a:t>
            </a:r>
            <a:r>
              <a:rPr lang="en-US" sz="2400" b="1">
                <a:latin typeface="Consolas" panose="020B0609020204030204" pitchFamily="49" charset="0"/>
              </a:rPr>
              <a:t> req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en-US" sz="2400" b="1">
                <a:latin typeface="Consolas" panose="020B0609020204030204" pitchFamily="49" charset="0"/>
              </a:rPr>
              <a:t>(new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Form</a:t>
            </a:r>
            <a:r>
              <a:rPr lang="en-US" sz="2400" b="1">
                <a:latin typeface="Consolas" panose="020B0609020204030204" pitchFamily="49" charset="0"/>
              </a:rPr>
              <a:t>(…), 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"me@mail.dk"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en-US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(handler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c.SubmitRequest(req);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8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frundet rektangel 13"/>
          <p:cNvSpPr/>
          <p:nvPr/>
        </p:nvSpPr>
        <p:spPr>
          <a:xfrm>
            <a:off x="6081587" y="35743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495819" y="3421977"/>
            <a:ext cx="1800460" cy="142432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26" name="Vinklet forbindelse 2"/>
          <p:cNvCxnSpPr>
            <a:stCxn id="19" idx="2"/>
            <a:endCxn id="4" idx="0"/>
          </p:cNvCxnSpPr>
          <p:nvPr/>
        </p:nvCxnSpPr>
        <p:spPr>
          <a:xfrm flipH="1">
            <a:off x="3396049" y="1909675"/>
            <a:ext cx="1632908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inklet forbindelse 2"/>
          <p:cNvCxnSpPr>
            <a:stCxn id="19" idx="2"/>
            <a:endCxn id="11" idx="0"/>
          </p:cNvCxnSpPr>
          <p:nvPr/>
        </p:nvCxnSpPr>
        <p:spPr>
          <a:xfrm>
            <a:off x="5028957" y="1909675"/>
            <a:ext cx="1800460" cy="151230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el 18"/>
          <p:cNvSpPr/>
          <p:nvPr/>
        </p:nvSpPr>
        <p:spPr>
          <a:xfrm>
            <a:off x="3669033" y="824162"/>
            <a:ext cx="2719848" cy="108551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Configurator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5929187" y="3421977"/>
            <a:ext cx="1800460" cy="14243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Handler</a:t>
            </a:r>
          </a:p>
          <a:p>
            <a:pPr algn="ctr"/>
            <a:r>
              <a:rPr lang="da-DK" sz="2800"/>
              <a:t>A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121559" y="824162"/>
            <a:ext cx="2649458" cy="1085513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IHandler</a:t>
            </a:r>
          </a:p>
        </p:txBody>
      </p:sp>
      <p:cxnSp>
        <p:nvCxnSpPr>
          <p:cNvPr id="9" name="Vinklet forbindelse 2"/>
          <p:cNvCxnSpPr>
            <a:stCxn id="11" idx="0"/>
            <a:endCxn id="8" idx="2"/>
          </p:cNvCxnSpPr>
          <p:nvPr/>
        </p:nvCxnSpPr>
        <p:spPr>
          <a:xfrm flipV="1">
            <a:off x="6829417" y="1909675"/>
            <a:ext cx="1616871" cy="151230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7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rundet rektangel 10"/>
          <p:cNvSpPr/>
          <p:nvPr/>
        </p:nvSpPr>
        <p:spPr>
          <a:xfrm>
            <a:off x="9337953" y="50702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9185553" y="49178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9033153" y="47654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13358" cy="4351338"/>
          </a:xfrm>
        </p:spPr>
        <p:txBody>
          <a:bodyPr>
            <a:normAutofit/>
          </a:bodyPr>
          <a:lstStyle/>
          <a:p>
            <a:r>
              <a:rPr lang="da-DK" sz="3200"/>
              <a:t>A request needs to be handled</a:t>
            </a:r>
          </a:p>
          <a:p>
            <a:pPr lvl="1"/>
            <a:r>
              <a:rPr lang="da-DK" sz="2800"/>
              <a:t>Several ”handlers” can (potentially) handle the request</a:t>
            </a:r>
            <a:endParaRPr lang="da-DK" sz="2800" b="1"/>
          </a:p>
          <a:p>
            <a:pPr lvl="1"/>
            <a:r>
              <a:rPr lang="da-DK" sz="2800"/>
              <a:t>Client does not want to manage and choose between available handlers</a:t>
            </a:r>
          </a:p>
          <a:p>
            <a:pPr lvl="1"/>
            <a:r>
              <a:rPr lang="da-DK" sz="2800" b="1" i="1">
                <a:solidFill>
                  <a:srgbClr val="FF0000"/>
                </a:solidFill>
              </a:rPr>
              <a:t>How to give handlers opportunity to handle request, without tight coupling between client and specific handlers.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881866" y="1087813"/>
            <a:ext cx="2473047" cy="91809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80753" y="4613064"/>
            <a:ext cx="2475275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Handler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8880752" y="2852643"/>
            <a:ext cx="2473048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IHandler</a:t>
            </a:r>
          </a:p>
        </p:txBody>
      </p:sp>
      <p:cxnSp>
        <p:nvCxnSpPr>
          <p:cNvPr id="13" name="Vinklet forbindelse 2"/>
          <p:cNvCxnSpPr>
            <a:stCxn id="6" idx="0"/>
            <a:endCxn id="12" idx="2"/>
          </p:cNvCxnSpPr>
          <p:nvPr/>
        </p:nvCxnSpPr>
        <p:spPr>
          <a:xfrm flipH="1" flipV="1">
            <a:off x="10117276" y="3770741"/>
            <a:ext cx="1115" cy="842323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2"/>
          <p:cNvCxnSpPr>
            <a:stCxn id="5" idx="2"/>
            <a:endCxn id="12" idx="0"/>
          </p:cNvCxnSpPr>
          <p:nvPr/>
        </p:nvCxnSpPr>
        <p:spPr>
          <a:xfrm flipH="1">
            <a:off x="10117276" y="2005911"/>
            <a:ext cx="1114" cy="84673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9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5976910" y="2809587"/>
            <a:ext cx="3347074" cy="91809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Base 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66243" y="245713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976910" y="5013715"/>
            <a:ext cx="3347074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5976910" y="605459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</a:t>
            </a:r>
          </a:p>
        </p:txBody>
      </p:sp>
      <p:cxnSp>
        <p:nvCxnSpPr>
          <p:cNvPr id="6" name="Vinklet forbindelse 2"/>
          <p:cNvCxnSpPr>
            <a:stCxn id="10" idx="0"/>
            <a:endCxn id="18" idx="2"/>
          </p:cNvCxnSpPr>
          <p:nvPr/>
        </p:nvCxnSpPr>
        <p:spPr>
          <a:xfrm flipV="1">
            <a:off x="7650447" y="1523557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inklet forbindelse 2"/>
          <p:cNvCxnSpPr>
            <a:stCxn id="8" idx="0"/>
            <a:endCxn id="10" idx="2"/>
          </p:cNvCxnSpPr>
          <p:nvPr/>
        </p:nvCxnSpPr>
        <p:spPr>
          <a:xfrm flipV="1">
            <a:off x="7650447" y="3727685"/>
            <a:ext cx="0" cy="128603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3466857" y="1064508"/>
            <a:ext cx="2510053" cy="220412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05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400" b="1">
                <a:latin typeface="Consolas" panose="020B0609020204030204" pitchFamily="49" charset="0"/>
              </a:rPr>
              <a:t> CanHandle(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>
                <a:latin typeface="Consolas" panose="020B0609020204030204" pitchFamily="49" charset="0"/>
              </a:rPr>
              <a:t> req);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>
                <a:latin typeface="Consolas" panose="020B0609020204030204" pitchFamily="49" charset="0"/>
              </a:rPr>
              <a:t> Handle(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400" b="1">
                <a:latin typeface="Consolas" panose="020B0609020204030204" pitchFamily="49" charset="0"/>
              </a:rPr>
              <a:t> req);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6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IHandler</a:t>
            </a:r>
          </a:p>
        </p:txBody>
      </p:sp>
    </p:spTree>
    <p:extLst>
      <p:ext uri="{BB962C8B-B14F-4D97-AF65-F5344CB8AC3E}">
        <p14:creationId xmlns:p14="http://schemas.microsoft.com/office/powerpoint/2010/main" val="96319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796312" y="33441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9" name="Afrundet rektangel 8"/>
          <p:cNvSpPr/>
          <p:nvPr/>
        </p:nvSpPr>
        <p:spPr>
          <a:xfrm>
            <a:off x="4643912" y="31917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8" name="Afrundet rektangel 7"/>
          <p:cNvSpPr/>
          <p:nvPr/>
        </p:nvSpPr>
        <p:spPr>
          <a:xfrm>
            <a:off x="4491512" y="30393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a-DK" sz="4800"/>
          </a:p>
        </p:txBody>
      </p:sp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339112" y="2886993"/>
            <a:ext cx="3332399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Handler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H="1" flipV="1">
            <a:off x="5997975" y="2038075"/>
            <a:ext cx="7337" cy="848918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442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66839" y="76752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6" name="Vinklet forbindelse 2"/>
          <p:cNvCxnSpPr/>
          <p:nvPr/>
        </p:nvCxnSpPr>
        <p:spPr>
          <a:xfrm>
            <a:off x="3067453" y="1579026"/>
            <a:ext cx="1256985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4324438" y="1119977"/>
            <a:ext cx="3347074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IHandler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66839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HandlerA</a:t>
            </a:r>
          </a:p>
        </p:txBody>
      </p:sp>
      <p:cxnSp>
        <p:nvCxnSpPr>
          <p:cNvPr id="7" name="Vinklet forbindelse 2"/>
          <p:cNvCxnSpPr>
            <a:stCxn id="6" idx="0"/>
            <a:endCxn id="5" idx="2"/>
          </p:cNvCxnSpPr>
          <p:nvPr/>
        </p:nvCxnSpPr>
        <p:spPr>
          <a:xfrm flipV="1">
            <a:off x="1587631" y="2038075"/>
            <a:ext cx="4410344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frundet rektangel 12"/>
          <p:cNvSpPr/>
          <p:nvPr/>
        </p:nvSpPr>
        <p:spPr>
          <a:xfrm>
            <a:off x="3403646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HandlerB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6140453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HandlerC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8877260" y="3986744"/>
            <a:ext cx="1841583" cy="65939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HandlerD</a:t>
            </a:r>
          </a:p>
        </p:txBody>
      </p:sp>
      <p:cxnSp>
        <p:nvCxnSpPr>
          <p:cNvPr id="17" name="Vinklet forbindelse 2"/>
          <p:cNvCxnSpPr>
            <a:stCxn id="6" idx="3"/>
          </p:cNvCxnSpPr>
          <p:nvPr/>
        </p:nvCxnSpPr>
        <p:spPr>
          <a:xfrm>
            <a:off x="2508422" y="4316442"/>
            <a:ext cx="895224" cy="22759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inklet forbindelse 2"/>
          <p:cNvCxnSpPr>
            <a:stCxn id="13" idx="3"/>
            <a:endCxn id="14" idx="1"/>
          </p:cNvCxnSpPr>
          <p:nvPr/>
        </p:nvCxnSpPr>
        <p:spPr>
          <a:xfrm>
            <a:off x="5245229" y="4316442"/>
            <a:ext cx="89522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"/>
          <p:cNvCxnSpPr>
            <a:stCxn id="14" idx="3"/>
            <a:endCxn id="15" idx="1"/>
          </p:cNvCxnSpPr>
          <p:nvPr/>
        </p:nvCxnSpPr>
        <p:spPr>
          <a:xfrm>
            <a:off x="7982036" y="4316442"/>
            <a:ext cx="895224" cy="0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inklet forbindelse 2"/>
          <p:cNvCxnSpPr>
            <a:endCxn id="5" idx="2"/>
          </p:cNvCxnSpPr>
          <p:nvPr/>
        </p:nvCxnSpPr>
        <p:spPr>
          <a:xfrm flipV="1">
            <a:off x="4325027" y="2038075"/>
            <a:ext cx="1672948" cy="1948670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Vinklet forbindelse 2"/>
          <p:cNvCxnSpPr>
            <a:stCxn id="14" idx="0"/>
            <a:endCxn id="5" idx="2"/>
          </p:cNvCxnSpPr>
          <p:nvPr/>
        </p:nvCxnSpPr>
        <p:spPr>
          <a:xfrm flipH="1" flipV="1">
            <a:off x="5997975" y="2038075"/>
            <a:ext cx="1063270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2"/>
          <p:cNvCxnSpPr>
            <a:stCxn id="15" idx="0"/>
            <a:endCxn id="5" idx="2"/>
          </p:cNvCxnSpPr>
          <p:nvPr/>
        </p:nvCxnSpPr>
        <p:spPr>
          <a:xfrm flipH="1" flipV="1">
            <a:off x="5997975" y="2038075"/>
            <a:ext cx="3800077" cy="194866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0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class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HandlerBase </a:t>
            </a:r>
            <a:r>
              <a:rPr lang="da-DK" sz="2000" b="1">
                <a:latin typeface="Consolas" panose="020B0609020204030204" pitchFamily="49" charset="0"/>
              </a:rPr>
              <a:t>: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IHandler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 </a:t>
            </a:r>
            <a:r>
              <a:rPr lang="da-DK" sz="2000" b="1">
                <a:latin typeface="Consolas" panose="020B0609020204030204" pitchFamily="49" charset="0"/>
              </a:rPr>
              <a:t>_nextHandler;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protected </a:t>
            </a:r>
            <a:r>
              <a:rPr lang="da-DK" sz="2000" b="1">
                <a:latin typeface="Consolas" panose="020B0609020204030204" pitchFamily="49" charset="0"/>
              </a:rPr>
              <a:t>HandlerBase(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IHandler</a:t>
            </a:r>
            <a:r>
              <a:rPr lang="da-DK" sz="2000" b="1">
                <a:latin typeface="Consolas" panose="020B0609020204030204" pitchFamily="49" charset="0"/>
              </a:rPr>
              <a:t> nextHandler)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_nextHandler = nextHandler;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da-DK" sz="2000" b="1">
                <a:latin typeface="Consolas" panose="020B0609020204030204" pitchFamily="49" charset="0"/>
              </a:rPr>
              <a:t> Handle(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>
                <a:latin typeface="Consolas" panose="020B0609020204030204" pitchFamily="49" charset="0"/>
              </a:rPr>
              <a:t> req) {…}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public abstract bool</a:t>
            </a:r>
            <a:r>
              <a:rPr lang="da-DK" sz="2000" b="1">
                <a:latin typeface="Consolas" panose="020B0609020204030204" pitchFamily="49" charset="0"/>
              </a:rPr>
              <a:t> CanHandle(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>
                <a:latin typeface="Consolas" panose="020B0609020204030204" pitchFamily="49" charset="0"/>
              </a:rPr>
              <a:t> req);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protected abstract void</a:t>
            </a:r>
            <a:r>
              <a:rPr lang="da-DK" sz="2000" b="1">
                <a:latin typeface="Consolas" panose="020B0609020204030204" pitchFamily="49" charset="0"/>
              </a:rPr>
              <a:t> HandleRequest(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Request</a:t>
            </a:r>
            <a:r>
              <a:rPr lang="da-DK" sz="2000" b="1">
                <a:latin typeface="Consolas" panose="020B0609020204030204" pitchFamily="49" charset="0"/>
              </a:rPr>
              <a:t> req);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5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727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Office-tema</vt:lpstr>
      <vt:lpstr>Chain of Responsibility Design Pattern</vt:lpstr>
      <vt:lpstr>The Problem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177</cp:revision>
  <dcterms:created xsi:type="dcterms:W3CDTF">2017-09-05T14:00:27Z</dcterms:created>
  <dcterms:modified xsi:type="dcterms:W3CDTF">2025-08-03T06:49:53Z</dcterms:modified>
</cp:coreProperties>
</file>