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95" r:id="rId4"/>
    <p:sldId id="455" r:id="rId5"/>
    <p:sldId id="496" r:id="rId6"/>
    <p:sldId id="497" r:id="rId7"/>
    <p:sldId id="498" r:id="rId8"/>
    <p:sldId id="500" r:id="rId9"/>
    <p:sldId id="501" r:id="rId10"/>
    <p:sldId id="503" r:id="rId11"/>
    <p:sldId id="504" r:id="rId12"/>
    <p:sldId id="505" r:id="rId13"/>
    <p:sldId id="481" r:id="rId14"/>
    <p:sldId id="506" r:id="rId15"/>
    <p:sldId id="507" r:id="rId16"/>
    <p:sldId id="490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9784" y="1910433"/>
            <a:ext cx="10635915" cy="2312652"/>
          </a:xfrm>
        </p:spPr>
        <p:txBody>
          <a:bodyPr>
            <a:normAutofit/>
          </a:bodyPr>
          <a:lstStyle/>
          <a:p>
            <a:r>
              <a:rPr lang="da-DK" sz="9600"/>
              <a:t>Composite</a:t>
            </a:r>
            <a:br>
              <a:rPr lang="da-DK" sz="9600"/>
            </a:br>
            <a:r>
              <a:rPr lang="da-DK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ILegoStructure 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Description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TotalWeight 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LegoBlock(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weight,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description)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TotalWeight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= weight;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	Description = description;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noOfBlocks {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1; } } 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04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&gt; _parts;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LegoStructure(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&gt; parts)</a:t>
            </a: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		_parts = parts;</a:t>
            </a: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TotalWeight</a:t>
            </a: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		get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_parts.Select(b =&gt; b.TotalWeight).Sum(); }</a:t>
            </a: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noOfBlocks</a:t>
            </a: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		get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_parts.Select(b =&gt; b.noOfBlocks).Sum(); }</a:t>
            </a: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"Composite"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 } }</a:t>
            </a: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3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5998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PlayWithLego()</a:t>
            </a: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blockA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"6-dot"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	ILegoStructure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blockB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"6-dot"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blockC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"8-dot"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&gt; listA 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&gt;{ blockA, blockB, blockC };</a:t>
            </a: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structA 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(listA);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blockD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(8,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"16-dot"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blockE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sz="1400" b="1">
                <a:solidFill>
                  <a:srgbClr val="A31515"/>
                </a:solidFill>
                <a:latin typeface="Consolas" panose="020B0609020204030204" pitchFamily="49" charset="0"/>
              </a:rPr>
              <a:t>"8-dot"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&gt; listB 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&gt;{ blockD, blockE, structA };</a:t>
            </a: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structB = </a:t>
            </a:r>
            <a:r>
              <a:rPr lang="da-DK" sz="14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LegoStructure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(listB);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$"Structure A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{structA.TotalWeight}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 gr.,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{structA.noOfBlocks}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 blocks"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$"Structure B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{structB.TotalWeight}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 gr., 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{structB.noOfBlocks}</a:t>
            </a:r>
            <a:r>
              <a:rPr lang="da-DK" sz="1400" b="1">
                <a:solidFill>
                  <a:srgbClr val="A31515"/>
                </a:solidFill>
                <a:latin typeface="Consolas" panose="020B0609020204030204" pitchFamily="49" charset="0"/>
              </a:rPr>
              <a:t> blocks"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a-DK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sz="1400" b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.ReadKey();</a:t>
            </a:r>
          </a:p>
          <a:p>
            <a:r>
              <a:rPr lang="da-DK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8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903369" y="2999481"/>
            <a:ext cx="860257" cy="52938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227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1521993" y="2424605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Leaf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4042610" y="593428"/>
            <a:ext cx="280937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>
                <a:solidFill>
                  <a:srgbClr val="FFFF00"/>
                </a:solidFill>
              </a:rPr>
              <a:t>ICompositable</a:t>
            </a:r>
          </a:p>
        </p:txBody>
      </p:sp>
      <p:cxnSp>
        <p:nvCxnSpPr>
          <p:cNvPr id="9" name="Vinklet forbindelse 2"/>
          <p:cNvCxnSpPr>
            <a:stCxn id="8" idx="0"/>
            <a:endCxn id="18" idx="2"/>
          </p:cNvCxnSpPr>
          <p:nvPr/>
        </p:nvCxnSpPr>
        <p:spPr>
          <a:xfrm flipV="1">
            <a:off x="2782302" y="1511526"/>
            <a:ext cx="2664996" cy="91307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6851985" y="2424605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Composite</a:t>
            </a:r>
          </a:p>
        </p:txBody>
      </p:sp>
      <p:cxnSp>
        <p:nvCxnSpPr>
          <p:cNvPr id="12" name="Vinklet forbindelse 2"/>
          <p:cNvCxnSpPr>
            <a:stCxn id="14" idx="0"/>
          </p:cNvCxnSpPr>
          <p:nvPr/>
        </p:nvCxnSpPr>
        <p:spPr>
          <a:xfrm flipH="1" flipV="1">
            <a:off x="5447297" y="1511526"/>
            <a:ext cx="2664997" cy="91307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4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1521993" y="2424605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Leaf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4042610" y="593428"/>
            <a:ext cx="280937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>
                <a:solidFill>
                  <a:srgbClr val="FFFF00"/>
                </a:solidFill>
              </a:rPr>
              <a:t>ICompositable</a:t>
            </a:r>
          </a:p>
        </p:txBody>
      </p:sp>
      <p:cxnSp>
        <p:nvCxnSpPr>
          <p:cNvPr id="9" name="Vinklet forbindelse 2"/>
          <p:cNvCxnSpPr>
            <a:stCxn id="8" idx="0"/>
            <a:endCxn id="18" idx="2"/>
          </p:cNvCxnSpPr>
          <p:nvPr/>
        </p:nvCxnSpPr>
        <p:spPr>
          <a:xfrm flipV="1">
            <a:off x="2782302" y="1511526"/>
            <a:ext cx="2664996" cy="91307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6851985" y="2424605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Composite</a:t>
            </a:r>
          </a:p>
        </p:txBody>
      </p:sp>
      <p:cxnSp>
        <p:nvCxnSpPr>
          <p:cNvPr id="12" name="Vinklet forbindelse 2"/>
          <p:cNvCxnSpPr>
            <a:stCxn id="14" idx="0"/>
          </p:cNvCxnSpPr>
          <p:nvPr/>
        </p:nvCxnSpPr>
        <p:spPr>
          <a:xfrm flipH="1" flipV="1">
            <a:off x="5447297" y="1511526"/>
            <a:ext cx="2664997" cy="91307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177308" y="593428"/>
            <a:ext cx="2400614" cy="88557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0" name="Vinklet forbindelse 2"/>
          <p:cNvCxnSpPr>
            <a:stCxn id="7" idx="3"/>
            <a:endCxn id="18" idx="1"/>
          </p:cNvCxnSpPr>
          <p:nvPr/>
        </p:nvCxnSpPr>
        <p:spPr>
          <a:xfrm>
            <a:off x="2577922" y="1036215"/>
            <a:ext cx="1464688" cy="1626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0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1521993" y="5071546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Leaf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4042610" y="593428"/>
            <a:ext cx="280937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>
                <a:solidFill>
                  <a:srgbClr val="FFFF00"/>
                </a:solidFill>
              </a:rPr>
              <a:t>ICompositable</a:t>
            </a:r>
          </a:p>
        </p:txBody>
      </p:sp>
      <p:cxnSp>
        <p:nvCxnSpPr>
          <p:cNvPr id="9" name="Vinklet forbindelse 2"/>
          <p:cNvCxnSpPr>
            <a:stCxn id="8" idx="0"/>
            <a:endCxn id="7" idx="2"/>
          </p:cNvCxnSpPr>
          <p:nvPr/>
        </p:nvCxnSpPr>
        <p:spPr>
          <a:xfrm flipV="1">
            <a:off x="2782302" y="3237901"/>
            <a:ext cx="2664996" cy="183364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6851985" y="5071546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Composite</a:t>
            </a:r>
          </a:p>
        </p:txBody>
      </p:sp>
      <p:cxnSp>
        <p:nvCxnSpPr>
          <p:cNvPr id="12" name="Vinklet forbindelse 2"/>
          <p:cNvCxnSpPr>
            <a:stCxn id="14" idx="0"/>
            <a:endCxn id="7" idx="2"/>
          </p:cNvCxnSpPr>
          <p:nvPr/>
        </p:nvCxnSpPr>
        <p:spPr>
          <a:xfrm flipH="1" flipV="1">
            <a:off x="5447298" y="3237901"/>
            <a:ext cx="2664996" cy="183364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4042610" y="2319803"/>
            <a:ext cx="28093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Compositable</a:t>
            </a:r>
          </a:p>
        </p:txBody>
      </p:sp>
      <p:cxnSp>
        <p:nvCxnSpPr>
          <p:cNvPr id="10" name="Vinklet forbindelse 2"/>
          <p:cNvCxnSpPr>
            <a:stCxn id="7" idx="0"/>
            <a:endCxn id="18" idx="2"/>
          </p:cNvCxnSpPr>
          <p:nvPr/>
        </p:nvCxnSpPr>
        <p:spPr>
          <a:xfrm flipV="1">
            <a:off x="5447298" y="1511526"/>
            <a:ext cx="0" cy="80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19"/>
          <p:cNvCxnSpPr>
            <a:stCxn id="14" idx="3"/>
            <a:endCxn id="7" idx="3"/>
          </p:cNvCxnSpPr>
          <p:nvPr/>
        </p:nvCxnSpPr>
        <p:spPr>
          <a:xfrm flipH="1" flipV="1">
            <a:off x="6851985" y="2778852"/>
            <a:ext cx="2520617" cy="2751743"/>
          </a:xfrm>
          <a:prstGeom prst="bentConnector3">
            <a:avLst>
              <a:gd name="adj1" fmla="val -9069"/>
            </a:avLst>
          </a:prstGeom>
          <a:ln w="76200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9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Composite pattern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892089" cy="4351338"/>
          </a:xfrm>
        </p:spPr>
        <p:txBody>
          <a:bodyPr>
            <a:normAutofit/>
          </a:bodyPr>
          <a:lstStyle/>
          <a:p>
            <a:r>
              <a:rPr lang="da-DK" sz="3200" b="1"/>
              <a:t>Composite</a:t>
            </a:r>
            <a:r>
              <a:rPr lang="da-DK" sz="3200"/>
              <a:t> class will often contain methods and properties for building/ maintaining the ”composed” structure</a:t>
            </a:r>
          </a:p>
          <a:p>
            <a:pPr lvl="1"/>
            <a:r>
              <a:rPr lang="da-DK" sz="2800" b="1"/>
              <a:t>AddChild</a:t>
            </a:r>
          </a:p>
          <a:p>
            <a:pPr lvl="1"/>
            <a:r>
              <a:rPr lang="da-DK" sz="2800" b="1"/>
              <a:t>RemoveChild</a:t>
            </a:r>
          </a:p>
          <a:p>
            <a:pPr lvl="1"/>
            <a:r>
              <a:rPr lang="da-DK" sz="2800" b="1"/>
              <a:t>Children </a:t>
            </a:r>
          </a:p>
          <a:p>
            <a:pPr lvl="1"/>
            <a:r>
              <a:rPr lang="da-DK" sz="2800"/>
              <a:t>…etc.</a:t>
            </a:r>
          </a:p>
        </p:txBody>
      </p:sp>
    </p:spTree>
    <p:extLst>
      <p:ext uri="{BB962C8B-B14F-4D97-AF65-F5344CB8AC3E}">
        <p14:creationId xmlns:p14="http://schemas.microsoft.com/office/powerpoint/2010/main" val="369955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Modeling Part-Whole relationships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69505" cy="4351338"/>
          </a:xfrm>
        </p:spPr>
        <p:txBody>
          <a:bodyPr>
            <a:normAutofit/>
          </a:bodyPr>
          <a:lstStyle/>
          <a:p>
            <a:r>
              <a:rPr lang="da-DK" sz="3200"/>
              <a:t>We often define something to be ”composed” of other things</a:t>
            </a:r>
          </a:p>
          <a:p>
            <a:r>
              <a:rPr lang="da-DK" sz="3200"/>
              <a:t>A Car can be ”composed” of wheels, seats, engine, etc..</a:t>
            </a:r>
          </a:p>
          <a:p>
            <a:r>
              <a:rPr lang="da-DK" sz="3200"/>
              <a:t>In some situations, it makes sense to be able to treat the ”whole” in the same way as the ”parts”</a:t>
            </a:r>
            <a:endParaRPr lang="da-DK" sz="2800"/>
          </a:p>
        </p:txBody>
      </p:sp>
      <p:pic>
        <p:nvPicPr>
          <p:cNvPr id="1026" name="Picture 2" descr="Billedresultat for le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63" y="2550694"/>
            <a:ext cx="3428484" cy="30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Modeling Part-Whole relationships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42383" cy="4351338"/>
          </a:xfrm>
        </p:spPr>
        <p:txBody>
          <a:bodyPr>
            <a:normAutofit/>
          </a:bodyPr>
          <a:lstStyle/>
          <a:p>
            <a:r>
              <a:rPr lang="da-DK" sz="4800" i="1"/>
              <a:t>A </a:t>
            </a:r>
            <a:r>
              <a:rPr lang="da-DK" sz="4800" b="1" i="1"/>
              <a:t>Lego structure </a:t>
            </a:r>
            <a:r>
              <a:rPr lang="da-DK" sz="4800" i="1"/>
              <a:t>consists of </a:t>
            </a:r>
            <a:r>
              <a:rPr lang="da-DK" sz="4800" b="1" i="1"/>
              <a:t>Lego blocks</a:t>
            </a:r>
          </a:p>
        </p:txBody>
      </p:sp>
      <p:pic>
        <p:nvPicPr>
          <p:cNvPr id="1026" name="Picture 2" descr="Billedresultat for le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63" y="2550694"/>
            <a:ext cx="3428484" cy="30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62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ILegoBlock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Weight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TotalWeight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NoOfBlocks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0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LegoBlock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ILegoBlock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Weight 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LegoBlock(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weight,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description)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	Weight = weight;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	Description = description;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70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LegoStructure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</a:p>
          <a:p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ILegoBlock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&gt; _blocks;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LegoStructure(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ILegoBlock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&gt; blocks)</a:t>
            </a:r>
          </a:p>
          <a:p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		_blocks = blocks;</a:t>
            </a:r>
          </a:p>
          <a:p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TotalWeight</a:t>
            </a:r>
          </a:p>
          <a:p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		get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_blocks.Select(b =&gt; b.Weight).Sum(); }</a:t>
            </a:r>
          </a:p>
          <a:p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noOfBlocks</a:t>
            </a:r>
          </a:p>
          <a:p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		get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_blocks.Count; }</a:t>
            </a:r>
          </a:p>
          <a:p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453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Modeling Part-Whole relationships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42383" cy="4351338"/>
          </a:xfrm>
        </p:spPr>
        <p:txBody>
          <a:bodyPr>
            <a:normAutofit/>
          </a:bodyPr>
          <a:lstStyle/>
          <a:p>
            <a:r>
              <a:rPr lang="da-DK" sz="4800" i="1"/>
              <a:t>A </a:t>
            </a:r>
            <a:r>
              <a:rPr lang="da-DK" sz="4800" b="1" i="1"/>
              <a:t>Lego structure </a:t>
            </a:r>
            <a:r>
              <a:rPr lang="da-DK" sz="4800" i="1"/>
              <a:t>consists of </a:t>
            </a:r>
          </a:p>
          <a:p>
            <a:pPr lvl="1"/>
            <a:r>
              <a:rPr lang="da-DK" sz="4400" b="1" i="1"/>
              <a:t>Lego blocks</a:t>
            </a:r>
            <a:r>
              <a:rPr lang="da-DK" sz="4400" i="1"/>
              <a:t>, and</a:t>
            </a:r>
          </a:p>
          <a:p>
            <a:pPr lvl="1"/>
            <a:r>
              <a:rPr lang="da-DK" sz="4400" b="1" i="1"/>
              <a:t>Lego structures</a:t>
            </a:r>
          </a:p>
        </p:txBody>
      </p:sp>
      <p:pic>
        <p:nvPicPr>
          <p:cNvPr id="1026" name="Picture 2" descr="Billedresultat for le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63" y="2550694"/>
            <a:ext cx="3428484" cy="30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13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2605" y="952767"/>
            <a:ext cx="1009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ILegoStructure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TotalWeight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NoOfBlocks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Description {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Added</a:t>
            </a:r>
          </a:p>
          <a:p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4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655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Office-tema</vt:lpstr>
      <vt:lpstr>Composite Design Pattern</vt:lpstr>
      <vt:lpstr>Modeling Part-Whole relationships</vt:lpstr>
      <vt:lpstr>Modeling Part-Whole relationships</vt:lpstr>
      <vt:lpstr>PowerPoint-præsentation</vt:lpstr>
      <vt:lpstr>PowerPoint-præsentation</vt:lpstr>
      <vt:lpstr>PowerPoint-præsentation</vt:lpstr>
      <vt:lpstr>PowerPoint-præsentation</vt:lpstr>
      <vt:lpstr>Modeling Part-Whole relationships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Composite pattern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192</cp:revision>
  <dcterms:created xsi:type="dcterms:W3CDTF">2017-09-05T14:00:27Z</dcterms:created>
  <dcterms:modified xsi:type="dcterms:W3CDTF">2025-08-03T06:50:05Z</dcterms:modified>
</cp:coreProperties>
</file>