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37" r:id="rId3"/>
    <p:sldId id="436" r:id="rId4"/>
    <p:sldId id="402" r:id="rId5"/>
    <p:sldId id="403" r:id="rId6"/>
    <p:sldId id="404" r:id="rId7"/>
    <p:sldId id="425" r:id="rId8"/>
    <p:sldId id="405" r:id="rId9"/>
    <p:sldId id="426" r:id="rId10"/>
    <p:sldId id="406" r:id="rId11"/>
    <p:sldId id="427" r:id="rId12"/>
    <p:sldId id="407" r:id="rId13"/>
    <p:sldId id="408" r:id="rId14"/>
    <p:sldId id="428" r:id="rId15"/>
    <p:sldId id="409" r:id="rId16"/>
    <p:sldId id="429" r:id="rId17"/>
    <p:sldId id="410" r:id="rId18"/>
    <p:sldId id="430" r:id="rId19"/>
    <p:sldId id="412" r:id="rId20"/>
    <p:sldId id="411" r:id="rId21"/>
    <p:sldId id="431" r:id="rId22"/>
    <p:sldId id="442" r:id="rId23"/>
    <p:sldId id="413" r:id="rId24"/>
    <p:sldId id="414" r:id="rId25"/>
    <p:sldId id="415" r:id="rId26"/>
    <p:sldId id="432" r:id="rId27"/>
    <p:sldId id="416" r:id="rId28"/>
    <p:sldId id="417" r:id="rId29"/>
    <p:sldId id="433" r:id="rId30"/>
    <p:sldId id="418" r:id="rId31"/>
    <p:sldId id="419" r:id="rId32"/>
    <p:sldId id="434" r:id="rId33"/>
    <p:sldId id="420" r:id="rId34"/>
    <p:sldId id="440" r:id="rId35"/>
    <p:sldId id="435" r:id="rId36"/>
    <p:sldId id="421" r:id="rId37"/>
    <p:sldId id="422" r:id="rId38"/>
    <p:sldId id="423" r:id="rId39"/>
    <p:sldId id="441" r:id="rId40"/>
    <p:sldId id="438" r:id="rId41"/>
    <p:sldId id="439" r:id="rId42"/>
    <p:sldId id="443" r:id="rId4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3"/>
            <a:ext cx="9144000" cy="2312652"/>
          </a:xfrm>
        </p:spPr>
        <p:txBody>
          <a:bodyPr>
            <a:normAutofit/>
          </a:bodyPr>
          <a:lstStyle/>
          <a:p>
            <a:r>
              <a:rPr lang="da-DK" sz="9600"/>
              <a:t>Factory Method</a:t>
            </a:r>
            <a:br>
              <a:rPr lang="da-DK" sz="9600"/>
            </a:br>
            <a:r>
              <a:rPr lang="da-DK"/>
              <a:t>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PettingZooV12</a:t>
            </a:r>
          </a:p>
          <a:p>
            <a:r>
              <a:rPr lang="da-DK" b="1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>
                <a:latin typeface="Consolas" panose="020B0609020204030204" pitchFamily="49" charset="0"/>
              </a:rPr>
              <a:t> PettingZooV12(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>
                <a:latin typeface="Consolas" panose="020B0609020204030204" pitchFamily="49" charset="0"/>
              </a:rPr>
              <a:t> aChild,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Rabbit</a:t>
            </a:r>
            <a:r>
              <a:rPr lang="da-DK" b="1">
                <a:latin typeface="Consolas" panose="020B0609020204030204" pitchFamily="49" charset="0"/>
              </a:rPr>
              <a:t> aRabbit)</a:t>
            </a:r>
          </a:p>
          <a:p>
            <a:r>
              <a:rPr lang="da-DK" b="1">
                <a:latin typeface="Consolas" panose="020B0609020204030204" pitchFamily="49" charset="0"/>
              </a:rPr>
              <a:t>   {</a:t>
            </a:r>
          </a:p>
          <a:p>
            <a:r>
              <a:rPr lang="en-US" b="1">
                <a:latin typeface="Consolas" panose="020B0609020204030204" pitchFamily="49" charset="0"/>
              </a:rPr>
              <a:t>      TheChild = </a:t>
            </a:r>
            <a:r>
              <a:rPr lang="da-DK" b="1">
                <a:latin typeface="Consolas" panose="020B0609020204030204" pitchFamily="49" charset="0"/>
              </a:rPr>
              <a:t>aChild</a:t>
            </a:r>
            <a:r>
              <a:rPr lang="en-US" b="1"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latin typeface="Consolas" panose="020B0609020204030204" pitchFamily="49" charset="0"/>
              </a:rPr>
              <a:t>      TheRabbit = </a:t>
            </a:r>
            <a:r>
              <a:rPr lang="da-DK" b="1">
                <a:latin typeface="Consolas" panose="020B0609020204030204" pitchFamily="49" charset="0"/>
              </a:rPr>
              <a:t>aRabbit</a:t>
            </a:r>
            <a:r>
              <a:rPr lang="en-US" b="1">
                <a:latin typeface="Consolas" panose="020B0609020204030204" pitchFamily="49" charset="0"/>
              </a:rPr>
              <a:t>;</a:t>
            </a:r>
          </a:p>
          <a:p>
            <a:r>
              <a:rPr lang="da-DK" b="1">
                <a:latin typeface="Consolas" panose="020B0609020204030204" pitchFamily="49" charset="0"/>
              </a:rPr>
              <a:t>   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>
                <a:latin typeface="Consolas" panose="020B0609020204030204" pitchFamily="49" charset="0"/>
              </a:rPr>
              <a:t> TheChild 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>
                <a:latin typeface="Consolas" panose="020B0609020204030204" pitchFamily="49" charset="0"/>
              </a:rPr>
              <a:t>; }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Rabbit</a:t>
            </a:r>
            <a:r>
              <a:rPr lang="da-DK" b="1">
                <a:latin typeface="Consolas" panose="020B0609020204030204" pitchFamily="49" charset="0"/>
              </a:rPr>
              <a:t> TheRabbit 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>
                <a:latin typeface="Consolas" panose="020B0609020204030204" pitchFamily="49" charset="0"/>
              </a:rPr>
              <a:t>; 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latin typeface="Consolas" panose="020B0609020204030204" pitchFamily="49" charset="0"/>
              </a:rPr>
              <a:t> Interact()</a:t>
            </a:r>
          </a:p>
          <a:p>
            <a:r>
              <a:rPr lang="da-DK" b="1">
                <a:latin typeface="Consolas" panose="020B0609020204030204" pitchFamily="49" charset="0"/>
              </a:rPr>
              <a:t>   {</a:t>
            </a:r>
          </a:p>
          <a:p>
            <a:r>
              <a:rPr lang="en-US" b="1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Just pet the damn thing...</a:t>
            </a:r>
          </a:p>
          <a:p>
            <a:r>
              <a:rPr lang="da-DK" b="1">
                <a:latin typeface="Consolas" panose="020B0609020204030204" pitchFamily="49" charset="0"/>
              </a:rPr>
              <a:t>   }</a:t>
            </a:r>
          </a:p>
          <a:p>
            <a:r>
              <a:rPr lang="da-DK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2417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926899" y="3389742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Rabbit</a:t>
            </a:r>
          </a:p>
          <a:p>
            <a:pPr algn="ctr"/>
            <a:endParaRPr lang="da-DK" sz="3600"/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4584498" y="834391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926899" y="48193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Petting</a:t>
            </a:r>
          </a:p>
          <a:p>
            <a:pPr algn="ctr"/>
            <a:r>
              <a:rPr lang="da-DK" sz="3600"/>
              <a:t>ZooV12</a:t>
            </a:r>
          </a:p>
          <a:p>
            <a:endParaRPr lang="da-DK" sz="3600"/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3327513" y="1293440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2"/>
            <a:endCxn id="10" idx="0"/>
          </p:cNvCxnSpPr>
          <p:nvPr/>
        </p:nvCxnSpPr>
        <p:spPr>
          <a:xfrm>
            <a:off x="2127206" y="2104946"/>
            <a:ext cx="0" cy="128479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68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>
                <a:latin typeface="Consolas" panose="020B0609020204030204" pitchFamily="49" charset="0"/>
              </a:rPr>
              <a:t> Animal(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>
                <a:latin typeface="Consolas" panose="020B0609020204030204" pitchFamily="49" charset="0"/>
              </a:rPr>
              <a:t> description)</a:t>
            </a:r>
          </a:p>
          <a:p>
            <a:r>
              <a:rPr lang="da-DK" sz="2400" b="1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en-US" sz="2400" b="1">
                <a:latin typeface="Consolas" panose="020B0609020204030204" pitchFamily="49" charset="0"/>
              </a:rPr>
              <a:t>Description</a:t>
            </a:r>
            <a:r>
              <a:rPr lang="da-DK" sz="2400" b="1">
                <a:latin typeface="Consolas" panose="020B0609020204030204" pitchFamily="49" charset="0"/>
              </a:rPr>
              <a:t> = </a:t>
            </a:r>
            <a:r>
              <a:rPr lang="en-US" sz="2400" b="1">
                <a:latin typeface="Consolas" panose="020B0609020204030204" pitchFamily="49" charset="0"/>
              </a:rPr>
              <a:t>description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}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Description</a:t>
            </a:r>
            <a:r>
              <a:rPr lang="da-DK" sz="2400" b="1">
                <a:latin typeface="Consolas" panose="020B0609020204030204" pitchFamily="49" charset="0"/>
              </a:rPr>
              <a:t>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}</a:t>
            </a: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358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PettingZooV20</a:t>
            </a:r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>
                <a:latin typeface="Consolas" panose="020B0609020204030204" pitchFamily="49" charset="0"/>
              </a:rPr>
              <a:t>{</a:t>
            </a:r>
          </a:p>
          <a:p>
            <a:r>
              <a:rPr lang="en-US" sz="1400" b="1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>
                <a:latin typeface="Consolas" panose="020B0609020204030204" pitchFamily="49" charset="0"/>
              </a:rPr>
              <a:t> PettingZooV20(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1400" b="1">
                <a:latin typeface="Consolas" panose="020B0609020204030204" pitchFamily="49" charset="0"/>
              </a:rPr>
              <a:t> aChild,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>
                <a:latin typeface="Consolas" panose="020B0609020204030204" pitchFamily="49" charset="0"/>
              </a:rPr>
              <a:t> animalType)</a:t>
            </a:r>
          </a:p>
          <a:p>
            <a:r>
              <a:rPr lang="da-DK" sz="1400" b="1">
                <a:latin typeface="Consolas" panose="020B0609020204030204" pitchFamily="49" charset="0"/>
              </a:rPr>
              <a:t>   {</a:t>
            </a:r>
          </a:p>
          <a:p>
            <a:r>
              <a:rPr lang="da-DK" sz="1400" b="1">
                <a:latin typeface="Consolas" panose="020B0609020204030204" pitchFamily="49" charset="0"/>
              </a:rPr>
              <a:t>      TheChild = aChild;</a:t>
            </a:r>
          </a:p>
          <a:p>
            <a:r>
              <a:rPr lang="da-DK" sz="1400" b="1">
                <a:latin typeface="Consolas" panose="020B0609020204030204" pitchFamily="49" charset="0"/>
              </a:rPr>
              <a:t>  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1400" b="1">
                <a:latin typeface="Consolas" panose="020B0609020204030204" pitchFamily="49" charset="0"/>
              </a:rPr>
              <a:t> (animalType == </a:t>
            </a:r>
            <a:r>
              <a:rPr lang="da-DK" sz="1400" b="1">
                <a:solidFill>
                  <a:srgbClr val="C00000"/>
                </a:solidFill>
                <a:latin typeface="Consolas" panose="020B0609020204030204" pitchFamily="49" charset="0"/>
              </a:rPr>
              <a:t>"Rabbit"</a:t>
            </a:r>
            <a:r>
              <a:rPr lang="da-DK" sz="1400" b="1">
                <a:latin typeface="Consolas" panose="020B0609020204030204" pitchFamily="49" charset="0"/>
              </a:rPr>
              <a:t>)</a:t>
            </a:r>
          </a:p>
          <a:p>
            <a:r>
              <a:rPr lang="da-DK" sz="1400" b="1">
                <a:latin typeface="Consolas" panose="020B0609020204030204" pitchFamily="49" charset="0"/>
              </a:rPr>
              <a:t>      {</a:t>
            </a:r>
          </a:p>
          <a:p>
            <a:r>
              <a:rPr lang="en-US" sz="1400" b="1">
                <a:latin typeface="Consolas" panose="020B0609020204030204" pitchFamily="49" charset="0"/>
              </a:rPr>
              <a:t>         TheAnimal =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Rabbit</a:t>
            </a:r>
            <a:r>
              <a:rPr lang="en-US" sz="1400" b="1">
                <a:latin typeface="Consolas" panose="020B0609020204030204" pitchFamily="49" charset="0"/>
              </a:rPr>
              <a:t>(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"A white Rabbit"</a:t>
            </a:r>
            <a:r>
              <a:rPr lang="en-US" sz="1400" b="1">
                <a:latin typeface="Consolas" panose="020B0609020204030204" pitchFamily="49" charset="0"/>
              </a:rPr>
              <a:t>);</a:t>
            </a:r>
          </a:p>
          <a:p>
            <a:r>
              <a:rPr lang="da-DK" sz="1400" b="1">
                <a:latin typeface="Consolas" panose="020B0609020204030204" pitchFamily="49" charset="0"/>
              </a:rPr>
              <a:t>      }</a:t>
            </a:r>
          </a:p>
          <a:p>
            <a:r>
              <a:rPr lang="da-DK" sz="1400" b="1">
                <a:latin typeface="Consolas" panose="020B0609020204030204" pitchFamily="49" charset="0"/>
              </a:rPr>
              <a:t>   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da-DK" sz="1400" b="1">
                <a:latin typeface="Consolas" panose="020B0609020204030204" pitchFamily="49" charset="0"/>
              </a:rPr>
              <a:t>      {</a:t>
            </a:r>
          </a:p>
          <a:p>
            <a:r>
              <a:rPr lang="en-US" sz="1400" b="1">
                <a:latin typeface="Consolas" panose="020B0609020204030204" pitchFamily="49" charset="0"/>
              </a:rPr>
              <a:t>         TheAnimal =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Goat</a:t>
            </a:r>
            <a:r>
              <a:rPr lang="en-US" sz="1400" b="1">
                <a:latin typeface="Consolas" panose="020B0609020204030204" pitchFamily="49" charset="0"/>
              </a:rPr>
              <a:t>(</a:t>
            </a:r>
            <a:r>
              <a:rPr lang="en-US" sz="1400" b="1">
                <a:solidFill>
                  <a:srgbClr val="C00000"/>
                </a:solidFill>
                <a:latin typeface="Consolas" panose="020B0609020204030204" pitchFamily="49" charset="0"/>
              </a:rPr>
              <a:t>"Cute little Goat"</a:t>
            </a:r>
            <a:r>
              <a:rPr lang="en-US" sz="1400" b="1">
                <a:latin typeface="Consolas" panose="020B0609020204030204" pitchFamily="49" charset="0"/>
              </a:rPr>
              <a:t>);</a:t>
            </a:r>
          </a:p>
          <a:p>
            <a:r>
              <a:rPr lang="da-DK" sz="1400" b="1">
                <a:latin typeface="Consolas" panose="020B0609020204030204" pitchFamily="49" charset="0"/>
              </a:rPr>
              <a:t>      }</a:t>
            </a:r>
          </a:p>
          <a:p>
            <a:r>
              <a:rPr lang="da-DK" sz="1400" b="1">
                <a:latin typeface="Consolas" panose="020B0609020204030204" pitchFamily="49" charset="0"/>
              </a:rPr>
              <a:t>   }</a:t>
            </a:r>
          </a:p>
          <a:p>
            <a:endParaRPr lang="da-DK" sz="1400" b="1">
              <a:latin typeface="Consolas" panose="020B0609020204030204" pitchFamily="49" charset="0"/>
            </a:endParaRPr>
          </a:p>
          <a:p>
            <a:r>
              <a:rPr lang="da-DK" sz="1400" b="1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sz="1400" b="1">
                <a:latin typeface="Consolas" panose="020B0609020204030204" pitchFamily="49" charset="0"/>
              </a:rPr>
              <a:t> TheChild {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400" b="1">
                <a:latin typeface="Consolas" panose="020B0609020204030204" pitchFamily="49" charset="0"/>
              </a:rPr>
              <a:t>; }</a:t>
            </a:r>
          </a:p>
          <a:p>
            <a:r>
              <a:rPr lang="da-DK" sz="1400" b="1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400" b="1">
                <a:latin typeface="Consolas" panose="020B0609020204030204" pitchFamily="49" charset="0"/>
              </a:rPr>
              <a:t> </a:t>
            </a:r>
            <a:r>
              <a:rPr lang="da-DK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da-DK" sz="1400" b="1">
                <a:latin typeface="Consolas" panose="020B0609020204030204" pitchFamily="49" charset="0"/>
              </a:rPr>
              <a:t> TheAnimal {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1400" b="1">
                <a:latin typeface="Consolas" panose="020B0609020204030204" pitchFamily="49" charset="0"/>
              </a:rPr>
              <a:t>; }</a:t>
            </a:r>
          </a:p>
          <a:p>
            <a:endParaRPr lang="da-DK" sz="1400" b="1">
              <a:latin typeface="Consolas" panose="020B0609020204030204" pitchFamily="49" charset="0"/>
            </a:endParaRPr>
          </a:p>
          <a:p>
            <a:r>
              <a:rPr lang="en-US" sz="1400" b="1">
                <a:latin typeface="Consolas" panose="020B0609020204030204" pitchFamily="49" charset="0"/>
              </a:rPr>
              <a:t>   </a:t>
            </a:r>
            <a:r>
              <a:rPr lang="da-DK" sz="1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>
                <a:latin typeface="Consolas" panose="020B0609020204030204" pitchFamily="49" charset="0"/>
              </a:rPr>
              <a:t> Interact()</a:t>
            </a:r>
          </a:p>
          <a:p>
            <a:r>
              <a:rPr lang="da-DK" sz="1400" b="1">
                <a:latin typeface="Consolas" panose="020B0609020204030204" pitchFamily="49" charset="0"/>
              </a:rPr>
              <a:t>   {</a:t>
            </a:r>
          </a:p>
          <a:p>
            <a:r>
              <a:rPr lang="en-US" sz="1400" b="1">
                <a:latin typeface="Consolas" panose="020B0609020204030204" pitchFamily="49" charset="0"/>
              </a:rPr>
              <a:t>      </a:t>
            </a:r>
            <a:r>
              <a:rPr 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Just pet the damn thing...</a:t>
            </a:r>
          </a:p>
          <a:p>
            <a:r>
              <a:rPr lang="da-DK" sz="1400" b="1">
                <a:latin typeface="Consolas" panose="020B0609020204030204" pitchFamily="49" charset="0"/>
              </a:rPr>
              <a:t>   }</a:t>
            </a:r>
          </a:p>
          <a:p>
            <a:r>
              <a:rPr lang="da-DK" sz="1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3324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1279113" y="759885"/>
            <a:ext cx="2400614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Animal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8391112" y="759885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733513" y="40742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Petting</a:t>
            </a:r>
          </a:p>
          <a:p>
            <a:pPr algn="ctr"/>
            <a:r>
              <a:rPr lang="da-DK" sz="3600"/>
              <a:t>ZooV20</a:t>
            </a:r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7134127" y="1218934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  <a:endCxn id="10" idx="3"/>
          </p:cNvCxnSpPr>
          <p:nvPr/>
        </p:nvCxnSpPr>
        <p:spPr>
          <a:xfrm flipH="1">
            <a:off x="3679727" y="1218934"/>
            <a:ext cx="105378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678960" y="330727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Rabbit</a:t>
            </a:r>
          </a:p>
          <a:p>
            <a:pPr algn="ctr"/>
            <a:endParaRPr lang="da-DK" sz="3600"/>
          </a:p>
          <a:p>
            <a:endParaRPr lang="da-DK" sz="2800"/>
          </a:p>
        </p:txBody>
      </p:sp>
      <p:cxnSp>
        <p:nvCxnSpPr>
          <p:cNvPr id="9" name="Vinklet forbindelse 2"/>
          <p:cNvCxnSpPr>
            <a:stCxn id="8" idx="0"/>
            <a:endCxn id="10" idx="2"/>
          </p:cNvCxnSpPr>
          <p:nvPr/>
        </p:nvCxnSpPr>
        <p:spPr>
          <a:xfrm flipV="1">
            <a:off x="1579190" y="1677983"/>
            <a:ext cx="900230" cy="162929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2779497" y="330727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Goat</a:t>
            </a:r>
          </a:p>
          <a:p>
            <a:pPr algn="ctr"/>
            <a:endParaRPr lang="da-DK" sz="3600"/>
          </a:p>
          <a:p>
            <a:endParaRPr lang="da-DK" sz="2800"/>
          </a:p>
        </p:txBody>
      </p:sp>
      <p:cxnSp>
        <p:nvCxnSpPr>
          <p:cNvPr id="12" name="Vinklet forbindelse 2"/>
          <p:cNvCxnSpPr>
            <a:stCxn id="11" idx="0"/>
            <a:endCxn id="10" idx="2"/>
          </p:cNvCxnSpPr>
          <p:nvPr/>
        </p:nvCxnSpPr>
        <p:spPr>
          <a:xfrm flipH="1" flipV="1">
            <a:off x="2479420" y="1677983"/>
            <a:ext cx="1200307" cy="162929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inklet forbindelse 2"/>
          <p:cNvCxnSpPr>
            <a:stCxn id="4" idx="2"/>
            <a:endCxn id="8" idx="0"/>
          </p:cNvCxnSpPr>
          <p:nvPr/>
        </p:nvCxnSpPr>
        <p:spPr>
          <a:xfrm flipH="1">
            <a:off x="1579190" y="2030440"/>
            <a:ext cx="4354630" cy="1276837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inklet forbindelse 2"/>
          <p:cNvCxnSpPr>
            <a:stCxn id="4" idx="2"/>
            <a:endCxn id="11" idx="0"/>
          </p:cNvCxnSpPr>
          <p:nvPr/>
        </p:nvCxnSpPr>
        <p:spPr>
          <a:xfrm flipH="1">
            <a:off x="3679727" y="2030440"/>
            <a:ext cx="2254093" cy="1276837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84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en-US" sz="1600" b="1">
                <a:latin typeface="Consolas" panose="020B0609020204030204" pitchFamily="49" charset="0"/>
              </a:rPr>
              <a:t> PettingZooV21(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1600" b="1">
                <a:latin typeface="Consolas" panose="020B0609020204030204" pitchFamily="49" charset="0"/>
              </a:rPr>
              <a:t> aChild,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1">
                <a:latin typeface="Consolas" panose="020B0609020204030204" pitchFamily="49" charset="0"/>
              </a:rPr>
              <a:t> animalType)</a:t>
            </a:r>
          </a:p>
          <a:p>
            <a:r>
              <a:rPr lang="da-DK" sz="1600" b="1">
                <a:latin typeface="Consolas" panose="020B0609020204030204" pitchFamily="49" charset="0"/>
              </a:rPr>
              <a:t>   {</a:t>
            </a:r>
          </a:p>
          <a:p>
            <a:r>
              <a:rPr lang="da-DK" sz="1600" b="1">
                <a:latin typeface="Consolas" panose="020B0609020204030204" pitchFamily="49" charset="0"/>
              </a:rPr>
              <a:t>      TheChild = aChild;</a:t>
            </a:r>
          </a:p>
          <a:p>
            <a:r>
              <a:rPr lang="da-DK" sz="1600" b="1"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1600" b="1">
                <a:latin typeface="Consolas" panose="020B0609020204030204" pitchFamily="49" charset="0"/>
              </a:rPr>
              <a:t> (animalType == </a:t>
            </a:r>
            <a:r>
              <a:rPr lang="da-DK" sz="1600" b="1">
                <a:solidFill>
                  <a:srgbClr val="C00000"/>
                </a:solidFill>
                <a:latin typeface="Consolas" panose="020B0609020204030204" pitchFamily="49" charset="0"/>
              </a:rPr>
              <a:t>"Rabbit"</a:t>
            </a:r>
            <a:r>
              <a:rPr lang="da-DK" sz="1600" b="1">
                <a:latin typeface="Consolas" panose="020B0609020204030204" pitchFamily="49" charset="0"/>
              </a:rPr>
              <a:t>)</a:t>
            </a:r>
          </a:p>
          <a:p>
            <a:r>
              <a:rPr lang="da-DK" sz="1600" b="1">
                <a:latin typeface="Consolas" panose="020B0609020204030204" pitchFamily="49" charset="0"/>
              </a:rPr>
              <a:t>      {</a:t>
            </a:r>
          </a:p>
          <a:p>
            <a:r>
              <a:rPr lang="en-US" sz="1600" b="1">
                <a:latin typeface="Consolas" panose="020B0609020204030204" pitchFamily="49" charset="0"/>
              </a:rPr>
              <a:t>         TheAnimal =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Rabbit</a:t>
            </a:r>
            <a:r>
              <a:rPr lang="en-US" sz="1600" b="1"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C00000"/>
                </a:solidFill>
                <a:latin typeface="Consolas" panose="020B0609020204030204" pitchFamily="49" charset="0"/>
              </a:rPr>
              <a:t>"A white Rabbit"</a:t>
            </a:r>
            <a:r>
              <a:rPr lang="en-US" sz="1600" b="1">
                <a:latin typeface="Consolas" panose="020B0609020204030204" pitchFamily="49" charset="0"/>
              </a:rPr>
              <a:t>);</a:t>
            </a:r>
          </a:p>
          <a:p>
            <a:r>
              <a:rPr lang="da-DK" sz="1600" b="1">
                <a:latin typeface="Consolas" panose="020B0609020204030204" pitchFamily="49" charset="0"/>
              </a:rPr>
              <a:t>      }</a:t>
            </a:r>
          </a:p>
          <a:p>
            <a:r>
              <a:rPr lang="da-DK" sz="1600" b="1"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da-DK" sz="1600" b="1">
                <a:latin typeface="Consolas" panose="020B0609020204030204" pitchFamily="49" charset="0"/>
              </a:rPr>
              <a:t>(animalType == </a:t>
            </a:r>
            <a:r>
              <a:rPr lang="da-DK" sz="1600" b="1">
                <a:solidFill>
                  <a:srgbClr val="C00000"/>
                </a:solidFill>
                <a:latin typeface="Consolas" panose="020B0609020204030204" pitchFamily="49" charset="0"/>
              </a:rPr>
              <a:t>"Goat"</a:t>
            </a:r>
            <a:r>
              <a:rPr lang="da-DK" sz="1600" b="1">
                <a:latin typeface="Consolas" panose="020B0609020204030204" pitchFamily="49" charset="0"/>
              </a:rPr>
              <a:t>)</a:t>
            </a:r>
            <a:endParaRPr lang="da-DK" sz="16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     {</a:t>
            </a:r>
          </a:p>
          <a:p>
            <a:r>
              <a:rPr lang="en-US" sz="1600" b="1">
                <a:latin typeface="Consolas" panose="020B0609020204030204" pitchFamily="49" charset="0"/>
              </a:rPr>
              <a:t>         TheAnimal =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Goat</a:t>
            </a:r>
            <a:r>
              <a:rPr lang="en-US" sz="1600" b="1"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C00000"/>
                </a:solidFill>
                <a:latin typeface="Consolas" panose="020B0609020204030204" pitchFamily="49" charset="0"/>
              </a:rPr>
              <a:t>"Cute little Goat"</a:t>
            </a:r>
            <a:r>
              <a:rPr lang="en-US" sz="1600" b="1">
                <a:latin typeface="Consolas" panose="020B0609020204030204" pitchFamily="49" charset="0"/>
              </a:rPr>
              <a:t>);</a:t>
            </a:r>
          </a:p>
          <a:p>
            <a:r>
              <a:rPr lang="da-DK" sz="1600" b="1">
                <a:latin typeface="Consolas" panose="020B0609020204030204" pitchFamily="49" charset="0"/>
              </a:rPr>
              <a:t>      }</a:t>
            </a:r>
          </a:p>
          <a:p>
            <a:r>
              <a:rPr lang="da-DK" sz="1600" b="1"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da-DK" sz="1600" b="1">
                <a:latin typeface="Consolas" panose="020B0609020204030204" pitchFamily="49" charset="0"/>
              </a:rPr>
              <a:t>      {</a:t>
            </a:r>
          </a:p>
          <a:p>
            <a:r>
              <a:rPr lang="en-US" sz="1600" b="1">
                <a:latin typeface="Consolas" panose="020B0609020204030204" pitchFamily="49" charset="0"/>
              </a:rPr>
              <a:t>         TheAnimal =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Pony</a:t>
            </a:r>
            <a:r>
              <a:rPr lang="en-US" sz="1600" b="1"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C00000"/>
                </a:solidFill>
                <a:latin typeface="Consolas" panose="020B0609020204030204" pitchFamily="49" charset="0"/>
              </a:rPr>
              <a:t>"Li’l Sebastian"</a:t>
            </a:r>
            <a:r>
              <a:rPr lang="en-US" sz="1600" b="1">
                <a:latin typeface="Consolas" panose="020B0609020204030204" pitchFamily="49" charset="0"/>
              </a:rPr>
              <a:t>);</a:t>
            </a:r>
          </a:p>
          <a:p>
            <a:r>
              <a:rPr lang="da-DK" sz="1600" b="1">
                <a:latin typeface="Consolas" panose="020B0609020204030204" pitchFamily="49" charset="0"/>
              </a:rPr>
              <a:t>      }</a:t>
            </a:r>
          </a:p>
          <a:p>
            <a:r>
              <a:rPr lang="da-DK" sz="1600" b="1">
                <a:latin typeface="Consolas" panose="020B0609020204030204" pitchFamily="49" charset="0"/>
              </a:rPr>
              <a:t>   }</a:t>
            </a:r>
          </a:p>
          <a:p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35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1279113" y="759885"/>
            <a:ext cx="2400614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Animal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8391112" y="759885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733513" y="40742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Petting</a:t>
            </a:r>
          </a:p>
          <a:p>
            <a:pPr algn="ctr"/>
            <a:r>
              <a:rPr lang="da-DK" sz="3600"/>
              <a:t>ZooV21</a:t>
            </a:r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7134127" y="1218934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  <a:endCxn id="10" idx="3"/>
          </p:cNvCxnSpPr>
          <p:nvPr/>
        </p:nvCxnSpPr>
        <p:spPr>
          <a:xfrm flipH="1">
            <a:off x="3679727" y="1218934"/>
            <a:ext cx="105378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678960" y="330727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Rabbit</a:t>
            </a:r>
          </a:p>
          <a:p>
            <a:pPr algn="ctr"/>
            <a:endParaRPr lang="da-DK" sz="3600"/>
          </a:p>
          <a:p>
            <a:endParaRPr lang="da-DK" sz="2800"/>
          </a:p>
        </p:txBody>
      </p:sp>
      <p:cxnSp>
        <p:nvCxnSpPr>
          <p:cNvPr id="9" name="Vinklet forbindelse 2"/>
          <p:cNvCxnSpPr>
            <a:stCxn id="8" idx="0"/>
            <a:endCxn id="10" idx="2"/>
          </p:cNvCxnSpPr>
          <p:nvPr/>
        </p:nvCxnSpPr>
        <p:spPr>
          <a:xfrm flipV="1">
            <a:off x="1579190" y="1677983"/>
            <a:ext cx="900230" cy="162929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2779497" y="330727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Goat</a:t>
            </a:r>
          </a:p>
          <a:p>
            <a:pPr algn="ctr"/>
            <a:endParaRPr lang="da-DK" sz="3600"/>
          </a:p>
          <a:p>
            <a:endParaRPr lang="da-DK" sz="2800"/>
          </a:p>
        </p:txBody>
      </p:sp>
      <p:cxnSp>
        <p:nvCxnSpPr>
          <p:cNvPr id="12" name="Vinklet forbindelse 2"/>
          <p:cNvCxnSpPr>
            <a:stCxn id="11" idx="0"/>
            <a:endCxn id="10" idx="2"/>
          </p:cNvCxnSpPr>
          <p:nvPr/>
        </p:nvCxnSpPr>
        <p:spPr>
          <a:xfrm flipH="1" flipV="1">
            <a:off x="2479420" y="1677983"/>
            <a:ext cx="1200307" cy="162929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inklet forbindelse 2"/>
          <p:cNvCxnSpPr>
            <a:stCxn id="4" idx="2"/>
            <a:endCxn id="8" idx="0"/>
          </p:cNvCxnSpPr>
          <p:nvPr/>
        </p:nvCxnSpPr>
        <p:spPr>
          <a:xfrm flipH="1">
            <a:off x="1579190" y="2030440"/>
            <a:ext cx="4354630" cy="1276837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inklet forbindelse 2"/>
          <p:cNvCxnSpPr>
            <a:stCxn id="4" idx="2"/>
            <a:endCxn id="11" idx="0"/>
          </p:cNvCxnSpPr>
          <p:nvPr/>
        </p:nvCxnSpPr>
        <p:spPr>
          <a:xfrm flipH="1">
            <a:off x="3679727" y="2030440"/>
            <a:ext cx="2254093" cy="1276837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4880034" y="330727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Pony</a:t>
            </a:r>
          </a:p>
          <a:p>
            <a:pPr algn="ctr"/>
            <a:endParaRPr lang="da-DK" sz="3600"/>
          </a:p>
          <a:p>
            <a:endParaRPr lang="da-DK" sz="2800"/>
          </a:p>
        </p:txBody>
      </p:sp>
      <p:cxnSp>
        <p:nvCxnSpPr>
          <p:cNvPr id="15" name="Vinklet forbindelse 2"/>
          <p:cNvCxnSpPr>
            <a:stCxn id="4" idx="2"/>
            <a:endCxn id="14" idx="0"/>
          </p:cNvCxnSpPr>
          <p:nvPr/>
        </p:nvCxnSpPr>
        <p:spPr>
          <a:xfrm flipH="1">
            <a:off x="5780264" y="2030440"/>
            <a:ext cx="153556" cy="1276837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2"/>
          <p:cNvCxnSpPr>
            <a:stCxn id="14" idx="0"/>
            <a:endCxn id="10" idx="2"/>
          </p:cNvCxnSpPr>
          <p:nvPr/>
        </p:nvCxnSpPr>
        <p:spPr>
          <a:xfrm flipH="1" flipV="1">
            <a:off x="2479420" y="1677983"/>
            <a:ext cx="3300844" cy="162929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6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PettingZooV30</a:t>
            </a:r>
          </a:p>
          <a:p>
            <a:r>
              <a:rPr lang="da-DK" b="1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>
                <a:latin typeface="Consolas" panose="020B0609020204030204" pitchFamily="49" charset="0"/>
              </a:rPr>
              <a:t> PettingZooV30(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>
                <a:latin typeface="Consolas" panose="020B0609020204030204" pitchFamily="49" charset="0"/>
              </a:rPr>
              <a:t> aChild,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Animal</a:t>
            </a:r>
            <a:r>
              <a:rPr lang="da-DK" b="1">
                <a:latin typeface="Consolas" panose="020B0609020204030204" pitchFamily="49" charset="0"/>
              </a:rPr>
              <a:t> anAnimal)</a:t>
            </a:r>
          </a:p>
          <a:p>
            <a:r>
              <a:rPr lang="da-DK" b="1">
                <a:latin typeface="Consolas" panose="020B0609020204030204" pitchFamily="49" charset="0"/>
              </a:rPr>
              <a:t>   {</a:t>
            </a:r>
          </a:p>
          <a:p>
            <a:r>
              <a:rPr lang="en-US" b="1">
                <a:latin typeface="Consolas" panose="020B0609020204030204" pitchFamily="49" charset="0"/>
              </a:rPr>
              <a:t>      TheChild = </a:t>
            </a:r>
            <a:r>
              <a:rPr lang="da-DK" b="1">
                <a:latin typeface="Consolas" panose="020B0609020204030204" pitchFamily="49" charset="0"/>
              </a:rPr>
              <a:t>aChild</a:t>
            </a:r>
            <a:r>
              <a:rPr lang="en-US" b="1"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latin typeface="Consolas" panose="020B0609020204030204" pitchFamily="49" charset="0"/>
              </a:rPr>
              <a:t>      The</a:t>
            </a:r>
            <a:r>
              <a:rPr lang="da-DK" b="1">
                <a:latin typeface="Consolas" panose="020B0609020204030204" pitchFamily="49" charset="0"/>
              </a:rPr>
              <a:t>Animal</a:t>
            </a:r>
            <a:r>
              <a:rPr lang="en-US" b="1">
                <a:latin typeface="Consolas" panose="020B0609020204030204" pitchFamily="49" charset="0"/>
              </a:rPr>
              <a:t> = </a:t>
            </a:r>
            <a:r>
              <a:rPr lang="da-DK" b="1">
                <a:latin typeface="Consolas" panose="020B0609020204030204" pitchFamily="49" charset="0"/>
              </a:rPr>
              <a:t>anAnimal</a:t>
            </a:r>
            <a:r>
              <a:rPr lang="en-US" b="1">
                <a:latin typeface="Consolas" panose="020B0609020204030204" pitchFamily="49" charset="0"/>
              </a:rPr>
              <a:t>;</a:t>
            </a:r>
          </a:p>
          <a:p>
            <a:r>
              <a:rPr lang="da-DK" b="1">
                <a:latin typeface="Consolas" panose="020B0609020204030204" pitchFamily="49" charset="0"/>
              </a:rPr>
              <a:t>   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>
                <a:latin typeface="Consolas" panose="020B0609020204030204" pitchFamily="49" charset="0"/>
              </a:rPr>
              <a:t> TheChild 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>
                <a:latin typeface="Consolas" panose="020B0609020204030204" pitchFamily="49" charset="0"/>
              </a:rPr>
              <a:t>; }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da-DK" b="1">
                <a:latin typeface="Consolas" panose="020B0609020204030204" pitchFamily="49" charset="0"/>
              </a:rPr>
              <a:t> TheAnimal 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>
                <a:latin typeface="Consolas" panose="020B0609020204030204" pitchFamily="49" charset="0"/>
              </a:rPr>
              <a:t>; 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latin typeface="Consolas" panose="020B0609020204030204" pitchFamily="49" charset="0"/>
              </a:rPr>
              <a:t> Interact()</a:t>
            </a:r>
          </a:p>
          <a:p>
            <a:r>
              <a:rPr lang="da-DK" b="1">
                <a:latin typeface="Consolas" panose="020B0609020204030204" pitchFamily="49" charset="0"/>
              </a:rPr>
              <a:t>   {</a:t>
            </a:r>
          </a:p>
          <a:p>
            <a:r>
              <a:rPr lang="en-US" b="1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Just pet the damn thing...</a:t>
            </a:r>
          </a:p>
          <a:p>
            <a:r>
              <a:rPr lang="da-DK" b="1">
                <a:latin typeface="Consolas" panose="020B0609020204030204" pitchFamily="49" charset="0"/>
              </a:rPr>
              <a:t>   }</a:t>
            </a:r>
          </a:p>
          <a:p>
            <a:r>
              <a:rPr lang="da-DK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0599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4584498" y="834391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926899" y="48193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Petting</a:t>
            </a:r>
          </a:p>
          <a:p>
            <a:pPr algn="ctr"/>
            <a:r>
              <a:rPr lang="da-DK" sz="3600"/>
              <a:t>ZooV30</a:t>
            </a:r>
          </a:p>
          <a:p>
            <a:endParaRPr lang="da-DK" sz="3600"/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3327513" y="1293440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2"/>
            <a:endCxn id="10" idx="0"/>
          </p:cNvCxnSpPr>
          <p:nvPr/>
        </p:nvCxnSpPr>
        <p:spPr>
          <a:xfrm>
            <a:off x="2127206" y="2104946"/>
            <a:ext cx="0" cy="128479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926899" y="3389742"/>
            <a:ext cx="2400614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Animal</a:t>
            </a:r>
          </a:p>
        </p:txBody>
      </p:sp>
      <p:pic>
        <p:nvPicPr>
          <p:cNvPr id="1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18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  string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Description</a:t>
            </a:r>
            <a:r>
              <a:rPr lang="da-DK" sz="2400" b="1">
                <a:latin typeface="Consolas" panose="020B0609020204030204" pitchFamily="49" charset="0"/>
              </a:rPr>
              <a:t>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}</a:t>
            </a: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62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The Problem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075321" cy="4351338"/>
          </a:xfrm>
        </p:spPr>
        <p:txBody>
          <a:bodyPr>
            <a:normAutofit/>
          </a:bodyPr>
          <a:lstStyle/>
          <a:p>
            <a:r>
              <a:rPr lang="da-DK" sz="3200"/>
              <a:t>A </a:t>
            </a:r>
            <a:r>
              <a:rPr lang="da-DK" sz="3200" b="1"/>
              <a:t>Petting Zoo </a:t>
            </a:r>
            <a:r>
              <a:rPr lang="da-DK" sz="3200"/>
              <a:t>contains</a:t>
            </a:r>
          </a:p>
          <a:p>
            <a:pPr lvl="1"/>
            <a:r>
              <a:rPr lang="da-DK" sz="2800"/>
              <a:t>A </a:t>
            </a:r>
            <a:r>
              <a:rPr lang="da-DK" sz="2800" b="1"/>
              <a:t>child</a:t>
            </a:r>
          </a:p>
          <a:p>
            <a:pPr lvl="1"/>
            <a:r>
              <a:rPr lang="da-DK" sz="2800"/>
              <a:t>An </a:t>
            </a:r>
            <a:r>
              <a:rPr lang="da-DK" sz="2800" b="1"/>
              <a:t>animal</a:t>
            </a:r>
          </a:p>
          <a:p>
            <a:r>
              <a:rPr lang="da-DK" sz="3200" b="1" i="1">
                <a:solidFill>
                  <a:srgbClr val="FF0000"/>
                </a:solidFill>
              </a:rPr>
              <a:t>How to create an animal which ”matches” the child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005" y="0"/>
            <a:ext cx="5490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67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PettingZooV31</a:t>
            </a:r>
          </a:p>
          <a:p>
            <a:r>
              <a:rPr lang="da-DK" b="1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>
                <a:latin typeface="Consolas" panose="020B0609020204030204" pitchFamily="49" charset="0"/>
              </a:rPr>
              <a:t> PettingZooV31(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>
                <a:latin typeface="Consolas" panose="020B0609020204030204" pitchFamily="49" charset="0"/>
              </a:rPr>
              <a:t> aChild,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IAnimal</a:t>
            </a:r>
            <a:r>
              <a:rPr lang="da-DK" b="1">
                <a:latin typeface="Consolas" panose="020B0609020204030204" pitchFamily="49" charset="0"/>
              </a:rPr>
              <a:t> anAnimal)</a:t>
            </a:r>
          </a:p>
          <a:p>
            <a:r>
              <a:rPr lang="da-DK" b="1">
                <a:latin typeface="Consolas" panose="020B0609020204030204" pitchFamily="49" charset="0"/>
              </a:rPr>
              <a:t>   {</a:t>
            </a:r>
          </a:p>
          <a:p>
            <a:r>
              <a:rPr lang="en-US" b="1">
                <a:latin typeface="Consolas" panose="020B0609020204030204" pitchFamily="49" charset="0"/>
              </a:rPr>
              <a:t>      TheChild = </a:t>
            </a:r>
            <a:r>
              <a:rPr lang="da-DK" b="1">
                <a:latin typeface="Consolas" panose="020B0609020204030204" pitchFamily="49" charset="0"/>
              </a:rPr>
              <a:t>aChild</a:t>
            </a:r>
            <a:r>
              <a:rPr lang="en-US" b="1"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latin typeface="Consolas" panose="020B0609020204030204" pitchFamily="49" charset="0"/>
              </a:rPr>
              <a:t>      The</a:t>
            </a:r>
            <a:r>
              <a:rPr lang="da-DK" b="1">
                <a:latin typeface="Consolas" panose="020B0609020204030204" pitchFamily="49" charset="0"/>
              </a:rPr>
              <a:t>Animal</a:t>
            </a:r>
            <a:r>
              <a:rPr lang="en-US" b="1">
                <a:latin typeface="Consolas" panose="020B0609020204030204" pitchFamily="49" charset="0"/>
              </a:rPr>
              <a:t> = </a:t>
            </a:r>
            <a:r>
              <a:rPr lang="da-DK" b="1">
                <a:latin typeface="Consolas" panose="020B0609020204030204" pitchFamily="49" charset="0"/>
              </a:rPr>
              <a:t>anAnimal</a:t>
            </a:r>
            <a:r>
              <a:rPr lang="en-US" b="1">
                <a:latin typeface="Consolas" panose="020B0609020204030204" pitchFamily="49" charset="0"/>
              </a:rPr>
              <a:t>;</a:t>
            </a:r>
          </a:p>
          <a:p>
            <a:r>
              <a:rPr lang="da-DK" b="1">
                <a:latin typeface="Consolas" panose="020B0609020204030204" pitchFamily="49" charset="0"/>
              </a:rPr>
              <a:t>   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>
                <a:latin typeface="Consolas" panose="020B0609020204030204" pitchFamily="49" charset="0"/>
              </a:rPr>
              <a:t> TheChild 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>
                <a:latin typeface="Consolas" panose="020B0609020204030204" pitchFamily="49" charset="0"/>
              </a:rPr>
              <a:t>; }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da-DK" b="1">
                <a:latin typeface="Consolas" panose="020B0609020204030204" pitchFamily="49" charset="0"/>
              </a:rPr>
              <a:t> TheAnimal 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>
                <a:latin typeface="Consolas" panose="020B0609020204030204" pitchFamily="49" charset="0"/>
              </a:rPr>
              <a:t>; 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latin typeface="Consolas" panose="020B0609020204030204" pitchFamily="49" charset="0"/>
              </a:rPr>
              <a:t> Interact()</a:t>
            </a:r>
          </a:p>
          <a:p>
            <a:r>
              <a:rPr lang="da-DK" b="1">
                <a:latin typeface="Consolas" panose="020B0609020204030204" pitchFamily="49" charset="0"/>
              </a:rPr>
              <a:t>   {</a:t>
            </a:r>
          </a:p>
          <a:p>
            <a:r>
              <a:rPr lang="en-US" b="1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Just pet the damn thing...</a:t>
            </a:r>
          </a:p>
          <a:p>
            <a:r>
              <a:rPr lang="da-DK" b="1">
                <a:latin typeface="Consolas" panose="020B0609020204030204" pitchFamily="49" charset="0"/>
              </a:rPr>
              <a:t>   }</a:t>
            </a:r>
          </a:p>
          <a:p>
            <a:r>
              <a:rPr lang="da-DK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1335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4584498" y="834391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926899" y="48193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Petting</a:t>
            </a:r>
          </a:p>
          <a:p>
            <a:pPr algn="ctr"/>
            <a:r>
              <a:rPr lang="da-DK" sz="3600"/>
              <a:t>ZooV31</a:t>
            </a:r>
          </a:p>
          <a:p>
            <a:endParaRPr lang="da-DK" sz="3600"/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3327513" y="1293440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2"/>
            <a:endCxn id="10" idx="0"/>
          </p:cNvCxnSpPr>
          <p:nvPr/>
        </p:nvCxnSpPr>
        <p:spPr>
          <a:xfrm>
            <a:off x="2127206" y="2104946"/>
            <a:ext cx="0" cy="128479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926899" y="3389742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IAnimal</a:t>
            </a:r>
          </a:p>
        </p:txBody>
      </p:sp>
      <p:pic>
        <p:nvPicPr>
          <p:cNvPr id="11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670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089" y="262706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da-DK" sz="14400" b="1"/>
              <a:t>The End ?</a:t>
            </a:r>
          </a:p>
        </p:txBody>
      </p:sp>
    </p:spTree>
    <p:extLst>
      <p:ext uri="{BB962C8B-B14F-4D97-AF65-F5344CB8AC3E}">
        <p14:creationId xmlns:p14="http://schemas.microsoft.com/office/powerpoint/2010/main" val="1301103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  string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Description</a:t>
            </a:r>
            <a:r>
              <a:rPr lang="da-DK" sz="2400" b="1">
                <a:latin typeface="Consolas" panose="020B0609020204030204" pitchFamily="49" charset="0"/>
              </a:rPr>
              <a:t>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}</a:t>
            </a: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  int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AgeMinimum</a:t>
            </a:r>
            <a:r>
              <a:rPr lang="da-DK" sz="2400" b="1">
                <a:latin typeface="Consolas" panose="020B0609020204030204" pitchFamily="49" charset="0"/>
              </a:rPr>
              <a:t>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}</a:t>
            </a: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1476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PettingZooV40</a:t>
            </a:r>
          </a:p>
          <a:p>
            <a:r>
              <a:rPr lang="da-DK" b="1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>
                <a:latin typeface="Consolas" panose="020B0609020204030204" pitchFamily="49" charset="0"/>
              </a:rPr>
              <a:t> PettingZooV40(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>
                <a:latin typeface="Consolas" panose="020B0609020204030204" pitchFamily="49" charset="0"/>
              </a:rPr>
              <a:t> aChild)</a:t>
            </a:r>
          </a:p>
          <a:p>
            <a:r>
              <a:rPr lang="da-DK" b="1">
                <a:latin typeface="Consolas" panose="020B0609020204030204" pitchFamily="49" charset="0"/>
              </a:rPr>
              <a:t>   {</a:t>
            </a:r>
          </a:p>
          <a:p>
            <a:r>
              <a:rPr lang="en-US" b="1">
                <a:latin typeface="Consolas" panose="020B0609020204030204" pitchFamily="49" charset="0"/>
              </a:rPr>
              <a:t>      TheChild = </a:t>
            </a:r>
            <a:r>
              <a:rPr lang="da-DK" b="1">
                <a:latin typeface="Consolas" panose="020B0609020204030204" pitchFamily="49" charset="0"/>
              </a:rPr>
              <a:t>aChild</a:t>
            </a:r>
            <a:r>
              <a:rPr lang="en-US" b="1"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Choose proper animal...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  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>
                <a:latin typeface="Consolas" panose="020B0609020204030204" pitchFamily="49" charset="0"/>
              </a:rPr>
              <a:t> TheChild 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>
                <a:latin typeface="Consolas" panose="020B0609020204030204" pitchFamily="49" charset="0"/>
              </a:rPr>
              <a:t>; }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da-DK" b="1">
                <a:latin typeface="Consolas" panose="020B0609020204030204" pitchFamily="49" charset="0"/>
              </a:rPr>
              <a:t> TheAnimal 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>
                <a:latin typeface="Consolas" panose="020B0609020204030204" pitchFamily="49" charset="0"/>
              </a:rPr>
              <a:t>; 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latin typeface="Consolas" panose="020B0609020204030204" pitchFamily="49" charset="0"/>
              </a:rPr>
              <a:t> Interact()</a:t>
            </a:r>
          </a:p>
          <a:p>
            <a:r>
              <a:rPr lang="da-DK" b="1">
                <a:latin typeface="Consolas" panose="020B0609020204030204" pitchFamily="49" charset="0"/>
              </a:rPr>
              <a:t>   {</a:t>
            </a:r>
          </a:p>
          <a:p>
            <a:r>
              <a:rPr lang="en-US" b="1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Just pet the damn thing...</a:t>
            </a:r>
          </a:p>
          <a:p>
            <a:r>
              <a:rPr lang="da-DK" b="1">
                <a:latin typeface="Consolas" panose="020B0609020204030204" pitchFamily="49" charset="0"/>
              </a:rPr>
              <a:t>   }</a:t>
            </a:r>
          </a:p>
          <a:p>
            <a:r>
              <a:rPr lang="da-DK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9724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>
                <a:latin typeface="Consolas" panose="020B0609020204030204" pitchFamily="49" charset="0"/>
              </a:rPr>
              <a:t> PettingZooV40(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1600" b="1">
                <a:latin typeface="Consolas" panose="020B0609020204030204" pitchFamily="49" charset="0"/>
              </a:rPr>
              <a:t> aChild)</a:t>
            </a:r>
          </a:p>
          <a:p>
            <a:r>
              <a:rPr lang="da-DK" sz="1600" b="1">
                <a:latin typeface="Consolas" panose="020B0609020204030204" pitchFamily="49" charset="0"/>
              </a:rPr>
              <a:t>{</a:t>
            </a:r>
          </a:p>
          <a:p>
            <a:r>
              <a:rPr lang="da-DK" sz="1600" b="1">
                <a:latin typeface="Consolas" panose="020B0609020204030204" pitchFamily="49" charset="0"/>
              </a:rPr>
              <a:t>   TheChild = aChild;</a:t>
            </a:r>
          </a:p>
          <a:p>
            <a:r>
              <a:rPr lang="en-US" sz="1600" b="1">
                <a:latin typeface="Consolas" panose="020B0609020204030204" pitchFamily="49" charset="0"/>
              </a:rPr>
              <a:t>  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1600" b="1">
                <a:latin typeface="Consolas" panose="020B0609020204030204" pitchFamily="49" charset="0"/>
              </a:rPr>
              <a:t> aRabbit = new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Rabbit</a:t>
            </a:r>
            <a:r>
              <a:rPr lang="en-US" sz="1600" b="1"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C00000"/>
                </a:solidFill>
                <a:latin typeface="Consolas" panose="020B0609020204030204" pitchFamily="49" charset="0"/>
              </a:rPr>
              <a:t>"A White Rabbit"</a:t>
            </a:r>
            <a:r>
              <a:rPr lang="en-US" sz="1600" b="1">
                <a:latin typeface="Consolas" panose="020B0609020204030204" pitchFamily="49" charset="0"/>
              </a:rPr>
              <a:t>);</a:t>
            </a:r>
          </a:p>
          <a:p>
            <a:r>
              <a:rPr lang="en-US" sz="1600" b="1">
                <a:latin typeface="Consolas" panose="020B0609020204030204" pitchFamily="49" charset="0"/>
              </a:rPr>
              <a:t>  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1600" b="1">
                <a:latin typeface="Consolas" panose="020B0609020204030204" pitchFamily="49" charset="0"/>
              </a:rPr>
              <a:t> aGoat = new 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Goat</a:t>
            </a:r>
            <a:r>
              <a:rPr lang="en-US" sz="1600" b="1">
                <a:latin typeface="Consolas" panose="020B0609020204030204" pitchFamily="49" charset="0"/>
              </a:rPr>
              <a:t>(</a:t>
            </a:r>
            <a:r>
              <a:rPr lang="en-US" sz="1600" b="1">
                <a:solidFill>
                  <a:srgbClr val="C00000"/>
                </a:solidFill>
                <a:latin typeface="Consolas" panose="020B0609020204030204" pitchFamily="49" charset="0"/>
              </a:rPr>
              <a:t>"A cute little Goat"</a:t>
            </a:r>
            <a:r>
              <a:rPr lang="en-US" sz="1600" b="1">
                <a:latin typeface="Consolas" panose="020B0609020204030204" pitchFamily="49" charset="0"/>
              </a:rPr>
              <a:t>);</a:t>
            </a:r>
          </a:p>
          <a:p>
            <a:endParaRPr lang="en-US" sz="1600" b="1"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1600" b="1">
                <a:latin typeface="Consolas" panose="020B0609020204030204" pitchFamily="49" charset="0"/>
              </a:rPr>
              <a:t> (aChild.Age &gt;= aGoat.AgeMinimum)</a:t>
            </a:r>
          </a:p>
          <a:p>
            <a:r>
              <a:rPr lang="da-DK" sz="1600" b="1">
                <a:latin typeface="Consolas" panose="020B0609020204030204" pitchFamily="49" charset="0"/>
              </a:rPr>
              <a:t>   {</a:t>
            </a:r>
          </a:p>
          <a:p>
            <a:r>
              <a:rPr lang="da-DK" sz="1600" b="1">
                <a:latin typeface="Consolas" panose="020B0609020204030204" pitchFamily="49" charset="0"/>
              </a:rPr>
              <a:t>      TheAnimal = aGoat;</a:t>
            </a:r>
          </a:p>
          <a:p>
            <a:r>
              <a:rPr lang="da-DK" sz="1600" b="1">
                <a:latin typeface="Consolas" panose="020B0609020204030204" pitchFamily="49" charset="0"/>
              </a:rPr>
              <a:t>   }</a:t>
            </a:r>
          </a:p>
          <a:p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da-DK" sz="1600" b="1">
                <a:latin typeface="Consolas" panose="020B0609020204030204" pitchFamily="49" charset="0"/>
              </a:rPr>
              <a:t>(aChild.Age &gt;= aRabbit.AgeMinimum)</a:t>
            </a:r>
          </a:p>
          <a:p>
            <a:r>
              <a:rPr lang="da-DK" sz="1600" b="1">
                <a:latin typeface="Consolas" panose="020B0609020204030204" pitchFamily="49" charset="0"/>
              </a:rPr>
              <a:t>   {</a:t>
            </a:r>
          </a:p>
          <a:p>
            <a:r>
              <a:rPr lang="da-DK" sz="1600" b="1">
                <a:latin typeface="Consolas" panose="020B0609020204030204" pitchFamily="49" charset="0"/>
              </a:rPr>
              <a:t>      TheAnimal = aRabbit;</a:t>
            </a:r>
          </a:p>
          <a:p>
            <a:r>
              <a:rPr lang="da-DK" sz="1600" b="1">
                <a:latin typeface="Consolas" panose="020B0609020204030204" pitchFamily="49" charset="0"/>
              </a:rPr>
              <a:t>   }</a:t>
            </a:r>
          </a:p>
          <a:p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da-DK" sz="1600" b="1">
                <a:latin typeface="Consolas" panose="020B0609020204030204" pitchFamily="49" charset="0"/>
              </a:rPr>
              <a:t>   {</a:t>
            </a:r>
          </a:p>
          <a:p>
            <a:r>
              <a:rPr lang="da-DK" sz="1600" b="1"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//...?</a:t>
            </a:r>
          </a:p>
          <a:p>
            <a:r>
              <a:rPr lang="da-DK" sz="1600" b="1">
                <a:latin typeface="Consolas" panose="020B0609020204030204" pitchFamily="49" charset="0"/>
              </a:rPr>
              <a:t>   }</a:t>
            </a:r>
          </a:p>
          <a:p>
            <a:r>
              <a:rPr lang="da-DK" sz="1600" b="1">
                <a:latin typeface="Consolas" panose="020B0609020204030204" pitchFamily="49" charset="0"/>
              </a:rPr>
              <a:t>}</a:t>
            </a:r>
          </a:p>
          <a:p>
            <a:endParaRPr lang="da-DK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70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8391112" y="759885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733513" y="40742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Petting</a:t>
            </a:r>
          </a:p>
          <a:p>
            <a:pPr algn="ctr"/>
            <a:r>
              <a:rPr lang="da-DK" sz="3600"/>
              <a:t>ZooV40</a:t>
            </a:r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7134127" y="1218934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  <a:endCxn id="10" idx="3"/>
          </p:cNvCxnSpPr>
          <p:nvPr/>
        </p:nvCxnSpPr>
        <p:spPr>
          <a:xfrm flipH="1">
            <a:off x="3679727" y="1218934"/>
            <a:ext cx="105378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678960" y="330727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Rabbit</a:t>
            </a:r>
          </a:p>
          <a:p>
            <a:pPr algn="ctr"/>
            <a:endParaRPr lang="da-DK" sz="3600"/>
          </a:p>
          <a:p>
            <a:endParaRPr lang="da-DK" sz="2800"/>
          </a:p>
        </p:txBody>
      </p:sp>
      <p:cxnSp>
        <p:nvCxnSpPr>
          <p:cNvPr id="9" name="Vinklet forbindelse 2"/>
          <p:cNvCxnSpPr>
            <a:stCxn id="8" idx="0"/>
            <a:endCxn id="10" idx="2"/>
          </p:cNvCxnSpPr>
          <p:nvPr/>
        </p:nvCxnSpPr>
        <p:spPr>
          <a:xfrm flipV="1">
            <a:off x="1579190" y="1677983"/>
            <a:ext cx="900230" cy="162929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2779497" y="330727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Goat</a:t>
            </a:r>
          </a:p>
          <a:p>
            <a:endParaRPr lang="da-DK" sz="2800"/>
          </a:p>
        </p:txBody>
      </p:sp>
      <p:cxnSp>
        <p:nvCxnSpPr>
          <p:cNvPr id="12" name="Vinklet forbindelse 2"/>
          <p:cNvCxnSpPr>
            <a:stCxn id="11" idx="0"/>
            <a:endCxn id="10" idx="2"/>
          </p:cNvCxnSpPr>
          <p:nvPr/>
        </p:nvCxnSpPr>
        <p:spPr>
          <a:xfrm flipH="1" flipV="1">
            <a:off x="2479420" y="1677983"/>
            <a:ext cx="1200307" cy="162929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inklet forbindelse 2"/>
          <p:cNvCxnSpPr>
            <a:stCxn id="4" idx="2"/>
            <a:endCxn id="8" idx="0"/>
          </p:cNvCxnSpPr>
          <p:nvPr/>
        </p:nvCxnSpPr>
        <p:spPr>
          <a:xfrm flipH="1">
            <a:off x="1579190" y="2030440"/>
            <a:ext cx="4354630" cy="1276837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inklet forbindelse 2"/>
          <p:cNvCxnSpPr>
            <a:stCxn id="4" idx="2"/>
            <a:endCxn id="11" idx="0"/>
          </p:cNvCxnSpPr>
          <p:nvPr/>
        </p:nvCxnSpPr>
        <p:spPr>
          <a:xfrm flipH="1">
            <a:off x="3679727" y="2030440"/>
            <a:ext cx="2254093" cy="1276837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1279113" y="759885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IAnimal</a:t>
            </a:r>
          </a:p>
        </p:txBody>
      </p:sp>
      <p:pic>
        <p:nvPicPr>
          <p:cNvPr id="15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31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PettingZooV50</a:t>
            </a:r>
          </a:p>
          <a:p>
            <a:r>
              <a:rPr lang="da-DK" b="1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>
                <a:latin typeface="Consolas" panose="020B0609020204030204" pitchFamily="49" charset="0"/>
              </a:rPr>
              <a:t> PettingZooV50(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>
                <a:latin typeface="Consolas" panose="020B0609020204030204" pitchFamily="49" charset="0"/>
              </a:rPr>
              <a:t> aChild)</a:t>
            </a:r>
          </a:p>
          <a:p>
            <a:r>
              <a:rPr lang="da-DK" b="1">
                <a:latin typeface="Consolas" panose="020B0609020204030204" pitchFamily="49" charset="0"/>
              </a:rPr>
              <a:t>   {</a:t>
            </a:r>
          </a:p>
          <a:p>
            <a:r>
              <a:rPr lang="en-US" b="1">
                <a:latin typeface="Consolas" panose="020B0609020204030204" pitchFamily="49" charset="0"/>
              </a:rPr>
              <a:t>      TheChild = </a:t>
            </a:r>
            <a:r>
              <a:rPr lang="da-DK" b="1">
                <a:latin typeface="Consolas" panose="020B0609020204030204" pitchFamily="49" charset="0"/>
              </a:rPr>
              <a:t>aChild</a:t>
            </a:r>
            <a:r>
              <a:rPr lang="en-US" b="1"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latin typeface="Consolas" panose="020B0609020204030204" pitchFamily="49" charset="0"/>
              </a:rPr>
              <a:t>      TheAnimal = </a:t>
            </a:r>
            <a:r>
              <a:rPr lang="da-DK" b="1">
                <a:latin typeface="Consolas" panose="020B0609020204030204" pitchFamily="49" charset="0"/>
              </a:rPr>
              <a:t>CreateAnimal(aChild.Age)</a:t>
            </a:r>
            <a:r>
              <a:rPr lang="en-US" b="1">
                <a:latin typeface="Consolas" panose="020B0609020204030204" pitchFamily="49" charset="0"/>
              </a:rPr>
              <a:t>;</a:t>
            </a:r>
          </a:p>
          <a:p>
            <a:r>
              <a:rPr lang="da-DK" b="1">
                <a:latin typeface="Consolas" panose="020B0609020204030204" pitchFamily="49" charset="0"/>
              </a:rPr>
              <a:t>   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 </a:t>
            </a:r>
            <a:r>
              <a:rPr lang="da-DK" b="1">
                <a:latin typeface="Consolas" panose="020B0609020204030204" pitchFamily="49" charset="0"/>
              </a:rPr>
              <a:t>CreateAnimal(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 age)</a:t>
            </a:r>
          </a:p>
          <a:p>
            <a:r>
              <a:rPr lang="da-DK" b="1">
                <a:latin typeface="Consolas" panose="020B0609020204030204" pitchFamily="49" charset="0"/>
              </a:rPr>
              <a:t>   {</a:t>
            </a: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Algorithm for creating age-matching animal…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  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Rest of class omitted for brevity…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2159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 </a:t>
            </a:r>
            <a:r>
              <a:rPr lang="da-DK" b="1">
                <a:latin typeface="Consolas" panose="020B0609020204030204" pitchFamily="49" charset="0"/>
              </a:rPr>
              <a:t>CreateAnimal(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 age)</a:t>
            </a:r>
          </a:p>
          <a:p>
            <a:r>
              <a:rPr lang="da-DK" b="1">
                <a:latin typeface="Consolas" panose="020B0609020204030204" pitchFamily="49" charset="0"/>
              </a:rPr>
              <a:t>{</a:t>
            </a:r>
          </a:p>
          <a:p>
            <a:r>
              <a:rPr lang="en-US" b="1"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b="1">
                <a:latin typeface="Consolas" panose="020B0609020204030204" pitchFamily="49" charset="0"/>
              </a:rPr>
              <a:t> aRabbit = new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Rabbit</a:t>
            </a:r>
            <a:r>
              <a:rPr lang="en-US" b="1"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"A white Rabbit"</a:t>
            </a:r>
            <a:r>
              <a:rPr lang="en-US" b="1">
                <a:latin typeface="Consolas" panose="020B0609020204030204" pitchFamily="49" charset="0"/>
              </a:rPr>
              <a:t>);</a:t>
            </a:r>
          </a:p>
          <a:p>
            <a:r>
              <a:rPr lang="en-US" b="1"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b="1">
                <a:latin typeface="Consolas" panose="020B0609020204030204" pitchFamily="49" charset="0"/>
              </a:rPr>
              <a:t> aGoat = new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Goat</a:t>
            </a:r>
            <a:r>
              <a:rPr lang="en-US" b="1"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"A cute little Goat"</a:t>
            </a:r>
            <a:r>
              <a:rPr lang="en-US" b="1">
                <a:latin typeface="Consolas" panose="020B0609020204030204" pitchFamily="49" charset="0"/>
              </a:rPr>
              <a:t>);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b="1">
                <a:latin typeface="Consolas" panose="020B0609020204030204" pitchFamily="49" charset="0"/>
              </a:rPr>
              <a:t> (age &gt;= aGoat.AgeMinimum)</a:t>
            </a:r>
          </a:p>
          <a:p>
            <a:r>
              <a:rPr lang="da-DK" b="1">
                <a:latin typeface="Consolas" panose="020B0609020204030204" pitchFamily="49" charset="0"/>
              </a:rPr>
              <a:t>   {</a:t>
            </a:r>
          </a:p>
          <a:p>
            <a:r>
              <a:rPr lang="da-DK" b="1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>
                <a:latin typeface="Consolas" panose="020B0609020204030204" pitchFamily="49" charset="0"/>
              </a:rPr>
              <a:t> aGoat;</a:t>
            </a:r>
          </a:p>
          <a:p>
            <a:r>
              <a:rPr lang="da-DK" b="1">
                <a:latin typeface="Consolas" panose="020B0609020204030204" pitchFamily="49" charset="0"/>
              </a:rPr>
              <a:t>   }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da-DK" b="1">
                <a:latin typeface="Consolas" panose="020B0609020204030204" pitchFamily="49" charset="0"/>
              </a:rPr>
              <a:t>(age &gt;= aRabbit.AgeMinimum)</a:t>
            </a:r>
          </a:p>
          <a:p>
            <a:r>
              <a:rPr lang="da-DK" b="1">
                <a:latin typeface="Consolas" panose="020B0609020204030204" pitchFamily="49" charset="0"/>
              </a:rPr>
              <a:t>   {</a:t>
            </a:r>
          </a:p>
          <a:p>
            <a:r>
              <a:rPr lang="da-DK" b="1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>
                <a:latin typeface="Consolas" panose="020B0609020204030204" pitchFamily="49" charset="0"/>
              </a:rPr>
              <a:t> aRabbit;</a:t>
            </a:r>
          </a:p>
          <a:p>
            <a:r>
              <a:rPr lang="da-DK" b="1">
                <a:latin typeface="Consolas" panose="020B0609020204030204" pitchFamily="49" charset="0"/>
              </a:rPr>
              <a:t>   }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da-DK" b="1">
                <a:latin typeface="Consolas" panose="020B0609020204030204" pitchFamily="49" charset="0"/>
              </a:rPr>
              <a:t>   {</a:t>
            </a:r>
          </a:p>
          <a:p>
            <a:r>
              <a:rPr lang="da-DK" b="1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 null; </a:t>
            </a:r>
          </a:p>
          <a:p>
            <a:r>
              <a:rPr lang="da-DK" b="1">
                <a:latin typeface="Consolas" panose="020B0609020204030204" pitchFamily="49" charset="0"/>
              </a:rPr>
              <a:t>   }</a:t>
            </a:r>
          </a:p>
          <a:p>
            <a:r>
              <a:rPr lang="da-DK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836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8391112" y="759885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733513" y="40742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Petting</a:t>
            </a:r>
          </a:p>
          <a:p>
            <a:pPr algn="ctr"/>
            <a:r>
              <a:rPr lang="da-DK" sz="3600"/>
              <a:t>ZooV50</a:t>
            </a:r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7134127" y="1218934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  <a:endCxn id="10" idx="3"/>
          </p:cNvCxnSpPr>
          <p:nvPr/>
        </p:nvCxnSpPr>
        <p:spPr>
          <a:xfrm flipH="1">
            <a:off x="3679727" y="1218934"/>
            <a:ext cx="105378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678960" y="330727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Rabbit</a:t>
            </a:r>
          </a:p>
          <a:p>
            <a:pPr algn="ctr"/>
            <a:endParaRPr lang="da-DK" sz="3600"/>
          </a:p>
          <a:p>
            <a:endParaRPr lang="da-DK" sz="2800"/>
          </a:p>
        </p:txBody>
      </p:sp>
      <p:cxnSp>
        <p:nvCxnSpPr>
          <p:cNvPr id="9" name="Vinklet forbindelse 2"/>
          <p:cNvCxnSpPr>
            <a:stCxn id="8" idx="0"/>
            <a:endCxn id="10" idx="2"/>
          </p:cNvCxnSpPr>
          <p:nvPr/>
        </p:nvCxnSpPr>
        <p:spPr>
          <a:xfrm flipV="1">
            <a:off x="1579190" y="1677983"/>
            <a:ext cx="900230" cy="162929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2779497" y="330727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Goat</a:t>
            </a:r>
          </a:p>
          <a:p>
            <a:pPr algn="ctr"/>
            <a:endParaRPr lang="da-DK" sz="3600"/>
          </a:p>
          <a:p>
            <a:endParaRPr lang="da-DK" sz="2800"/>
          </a:p>
        </p:txBody>
      </p:sp>
      <p:cxnSp>
        <p:nvCxnSpPr>
          <p:cNvPr id="12" name="Vinklet forbindelse 2"/>
          <p:cNvCxnSpPr>
            <a:stCxn id="11" idx="0"/>
            <a:endCxn id="10" idx="2"/>
          </p:cNvCxnSpPr>
          <p:nvPr/>
        </p:nvCxnSpPr>
        <p:spPr>
          <a:xfrm flipH="1" flipV="1">
            <a:off x="2479420" y="1677983"/>
            <a:ext cx="1200307" cy="162929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inklet forbindelse 2"/>
          <p:cNvCxnSpPr>
            <a:stCxn id="4" idx="2"/>
            <a:endCxn id="8" idx="0"/>
          </p:cNvCxnSpPr>
          <p:nvPr/>
        </p:nvCxnSpPr>
        <p:spPr>
          <a:xfrm flipH="1">
            <a:off x="1579190" y="2030440"/>
            <a:ext cx="4354630" cy="1276837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inklet forbindelse 2"/>
          <p:cNvCxnSpPr>
            <a:stCxn id="4" idx="2"/>
            <a:endCxn id="11" idx="0"/>
          </p:cNvCxnSpPr>
          <p:nvPr/>
        </p:nvCxnSpPr>
        <p:spPr>
          <a:xfrm flipH="1">
            <a:off x="3679727" y="2030440"/>
            <a:ext cx="2254093" cy="1276837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1279113" y="759885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IAnimal</a:t>
            </a:r>
          </a:p>
        </p:txBody>
      </p:sp>
      <p:pic>
        <p:nvPicPr>
          <p:cNvPr id="15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44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5976910" y="2809587"/>
            <a:ext cx="3347074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/>
              <a:t>Base Class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1066243" y="2457130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5976910" y="5013715"/>
            <a:ext cx="334707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/>
              <a:t>Class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5976910" y="605459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>
                <a:solidFill>
                  <a:srgbClr val="FFFF00"/>
                </a:solidFill>
              </a:rPr>
              <a:t>Interface</a:t>
            </a:r>
          </a:p>
        </p:txBody>
      </p:sp>
      <p:cxnSp>
        <p:nvCxnSpPr>
          <p:cNvPr id="6" name="Vinklet forbindelse 2"/>
          <p:cNvCxnSpPr>
            <a:stCxn id="10" idx="0"/>
            <a:endCxn id="18" idx="2"/>
          </p:cNvCxnSpPr>
          <p:nvPr/>
        </p:nvCxnSpPr>
        <p:spPr>
          <a:xfrm flipV="1">
            <a:off x="7650447" y="1523557"/>
            <a:ext cx="0" cy="128603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2"/>
          <p:cNvCxnSpPr>
            <a:stCxn id="8" idx="0"/>
            <a:endCxn id="10" idx="2"/>
          </p:cNvCxnSpPr>
          <p:nvPr/>
        </p:nvCxnSpPr>
        <p:spPr>
          <a:xfrm flipV="1">
            <a:off x="7650447" y="3727685"/>
            <a:ext cx="0" cy="128603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inklet forbindelse 2"/>
          <p:cNvCxnSpPr>
            <a:stCxn id="4" idx="3"/>
            <a:endCxn id="18" idx="1"/>
          </p:cNvCxnSpPr>
          <p:nvPr/>
        </p:nvCxnSpPr>
        <p:spPr>
          <a:xfrm flipV="1">
            <a:off x="3466857" y="1064508"/>
            <a:ext cx="2510053" cy="220412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176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IAnimalFactory</a:t>
            </a: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da-DK" sz="2400" b="1">
                <a:latin typeface="Consolas" panose="020B0609020204030204" pitchFamily="49" charset="0"/>
              </a:rPr>
              <a:t> CreateAnimal(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400" b="1">
                <a:latin typeface="Consolas" panose="020B0609020204030204" pitchFamily="49" charset="0"/>
              </a:rPr>
              <a:t>age);</a:t>
            </a: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571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PettingZooV60</a:t>
            </a:r>
          </a:p>
          <a:p>
            <a:r>
              <a:rPr lang="da-DK" b="1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>
                <a:latin typeface="Consolas" panose="020B0609020204030204" pitchFamily="49" charset="0"/>
              </a:rPr>
              <a:t> PettingZooV60(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>
                <a:latin typeface="Consolas" panose="020B0609020204030204" pitchFamily="49" charset="0"/>
              </a:rPr>
              <a:t> aChild,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IAnimalFactory</a:t>
            </a:r>
            <a:r>
              <a:rPr lang="da-DK" b="1">
                <a:latin typeface="Consolas" panose="020B0609020204030204" pitchFamily="49" charset="0"/>
              </a:rPr>
              <a:t> aFactory)</a:t>
            </a:r>
          </a:p>
          <a:p>
            <a:r>
              <a:rPr lang="da-DK" b="1">
                <a:latin typeface="Consolas" panose="020B0609020204030204" pitchFamily="49" charset="0"/>
              </a:rPr>
              <a:t>   {</a:t>
            </a:r>
          </a:p>
          <a:p>
            <a:r>
              <a:rPr lang="en-US" b="1">
                <a:latin typeface="Consolas" panose="020B0609020204030204" pitchFamily="49" charset="0"/>
              </a:rPr>
              <a:t>      TheChild = </a:t>
            </a:r>
            <a:r>
              <a:rPr lang="da-DK" b="1">
                <a:latin typeface="Consolas" panose="020B0609020204030204" pitchFamily="49" charset="0"/>
              </a:rPr>
              <a:t>aChild</a:t>
            </a:r>
            <a:r>
              <a:rPr lang="en-US" b="1"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latin typeface="Consolas" panose="020B0609020204030204" pitchFamily="49" charset="0"/>
              </a:rPr>
              <a:t>      TheAnimal = </a:t>
            </a:r>
            <a:r>
              <a:rPr lang="da-DK" b="1">
                <a:latin typeface="Consolas" panose="020B0609020204030204" pitchFamily="49" charset="0"/>
              </a:rPr>
              <a:t>aFactory.CreateAnimal(aChild.Age)</a:t>
            </a:r>
            <a:r>
              <a:rPr lang="en-US" b="1">
                <a:latin typeface="Consolas" panose="020B0609020204030204" pitchFamily="49" charset="0"/>
              </a:rPr>
              <a:t>;</a:t>
            </a:r>
          </a:p>
          <a:p>
            <a:r>
              <a:rPr lang="da-DK" b="1">
                <a:latin typeface="Consolas" panose="020B0609020204030204" pitchFamily="49" charset="0"/>
              </a:rPr>
              <a:t>   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>
                <a:latin typeface="Consolas" panose="020B0609020204030204" pitchFamily="49" charset="0"/>
              </a:rPr>
              <a:t> TheChild 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>
                <a:latin typeface="Consolas" panose="020B0609020204030204" pitchFamily="49" charset="0"/>
              </a:rPr>
              <a:t>; }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da-DK" b="1">
                <a:latin typeface="Consolas" panose="020B0609020204030204" pitchFamily="49" charset="0"/>
              </a:rPr>
              <a:t> TheAnimal 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>
                <a:latin typeface="Consolas" panose="020B0609020204030204" pitchFamily="49" charset="0"/>
              </a:rPr>
              <a:t>; 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latin typeface="Consolas" panose="020B0609020204030204" pitchFamily="49" charset="0"/>
              </a:rPr>
              <a:t> Interact()</a:t>
            </a:r>
          </a:p>
          <a:p>
            <a:r>
              <a:rPr lang="da-DK" b="1">
                <a:latin typeface="Consolas" panose="020B0609020204030204" pitchFamily="49" charset="0"/>
              </a:rPr>
              <a:t>   {</a:t>
            </a:r>
          </a:p>
          <a:p>
            <a:r>
              <a:rPr lang="en-US" b="1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Just pet the damn thing...</a:t>
            </a:r>
          </a:p>
          <a:p>
            <a:r>
              <a:rPr lang="da-DK" b="1">
                <a:latin typeface="Consolas" panose="020B0609020204030204" pitchFamily="49" charset="0"/>
              </a:rPr>
              <a:t>   }</a:t>
            </a:r>
          </a:p>
          <a:p>
            <a:r>
              <a:rPr lang="da-DK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5947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8391112" y="759885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733513" y="40742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Petting</a:t>
            </a:r>
          </a:p>
          <a:p>
            <a:pPr algn="ctr"/>
            <a:r>
              <a:rPr lang="da-DK" sz="3600"/>
              <a:t>ZooV60</a:t>
            </a:r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7134127" y="1218934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  <a:endCxn id="10" idx="3"/>
          </p:cNvCxnSpPr>
          <p:nvPr/>
        </p:nvCxnSpPr>
        <p:spPr>
          <a:xfrm flipH="1">
            <a:off x="3679727" y="1218934"/>
            <a:ext cx="105378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1279113" y="759885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IAnimal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1279113" y="2330027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IAnimal</a:t>
            </a:r>
          </a:p>
          <a:p>
            <a:pPr algn="ctr"/>
            <a:r>
              <a:rPr lang="da-DK" sz="360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7" name="Vinklet forbindelse 2"/>
          <p:cNvCxnSpPr>
            <a:stCxn id="15" idx="0"/>
            <a:endCxn id="14" idx="2"/>
          </p:cNvCxnSpPr>
          <p:nvPr/>
        </p:nvCxnSpPr>
        <p:spPr>
          <a:xfrm flipV="1">
            <a:off x="2479420" y="1677983"/>
            <a:ext cx="0" cy="652044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inklet forbindelse 2"/>
          <p:cNvCxnSpPr>
            <a:stCxn id="4" idx="2"/>
            <a:endCxn id="15" idx="3"/>
          </p:cNvCxnSpPr>
          <p:nvPr/>
        </p:nvCxnSpPr>
        <p:spPr>
          <a:xfrm flipH="1">
            <a:off x="3679727" y="2030440"/>
            <a:ext cx="2254093" cy="100819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08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AnimalFactoryCute </a:t>
            </a:r>
            <a:r>
              <a:rPr lang="da-DK" b="1">
                <a:latin typeface="Consolas" panose="020B0609020204030204" pitchFamily="49" charset="0"/>
              </a:rPr>
              <a:t>: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IAnimalFactory</a:t>
            </a:r>
          </a:p>
          <a:p>
            <a:r>
              <a:rPr lang="da-DK" b="1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da-DK" b="1">
                <a:latin typeface="Consolas" panose="020B0609020204030204" pitchFamily="49" charset="0"/>
              </a:rPr>
              <a:t> CreateAnimal(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 age)</a:t>
            </a:r>
          </a:p>
          <a:p>
            <a:r>
              <a:rPr lang="da-DK" b="1">
                <a:latin typeface="Consolas" panose="020B0609020204030204" pitchFamily="49" charset="0"/>
              </a:rPr>
              <a:t>   {</a:t>
            </a:r>
          </a:p>
          <a:p>
            <a:r>
              <a:rPr lang="en-US" b="1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b="1">
                <a:latin typeface="Consolas" panose="020B0609020204030204" pitchFamily="49" charset="0"/>
              </a:rPr>
              <a:t> aRabbit 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Rabbit</a:t>
            </a:r>
            <a:r>
              <a:rPr lang="en-US" b="1"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"A white Rabbit"</a:t>
            </a:r>
            <a:r>
              <a:rPr lang="en-US" b="1">
                <a:latin typeface="Consolas" panose="020B0609020204030204" pitchFamily="49" charset="0"/>
              </a:rPr>
              <a:t>);</a:t>
            </a:r>
          </a:p>
          <a:p>
            <a:r>
              <a:rPr lang="en-US" b="1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b="1">
                <a:latin typeface="Consolas" panose="020B0609020204030204" pitchFamily="49" charset="0"/>
              </a:rPr>
              <a:t> aGoat   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Goat</a:t>
            </a:r>
            <a:r>
              <a:rPr lang="en-US" b="1"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"A cute little Goat"</a:t>
            </a:r>
            <a:r>
              <a:rPr lang="en-US" b="1">
                <a:latin typeface="Consolas" panose="020B0609020204030204" pitchFamily="49" charset="0"/>
              </a:rPr>
              <a:t>);</a:t>
            </a:r>
          </a:p>
          <a:p>
            <a:r>
              <a:rPr lang="en-US" b="1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b="1">
                <a:latin typeface="Consolas" panose="020B0609020204030204" pitchFamily="49" charset="0"/>
              </a:rPr>
              <a:t> aPony   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Pony</a:t>
            </a:r>
            <a:r>
              <a:rPr lang="en-US" b="1"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"Li'l Sebastian"</a:t>
            </a:r>
            <a:r>
              <a:rPr lang="en-US" b="1">
                <a:latin typeface="Consolas" panose="020B0609020204030204" pitchFamily="49" charset="0"/>
              </a:rPr>
              <a:t>);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latin typeface="Consolas" panose="020B0609020204030204" pitchFamily="49" charset="0"/>
              </a:rPr>
              <a:t>      (age &gt;= aPony.AgeMinimum)   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aPony; }</a:t>
            </a:r>
          </a:p>
          <a:p>
            <a:r>
              <a:rPr lang="en-US" b="1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en-US" b="1">
                <a:latin typeface="Consolas" panose="020B0609020204030204" pitchFamily="49" charset="0"/>
              </a:rPr>
              <a:t>(age &gt;= aGoat.AgeMinimum)   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aGoat; }</a:t>
            </a:r>
          </a:p>
          <a:p>
            <a:r>
              <a:rPr lang="en-US" b="1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en-US" b="1">
                <a:latin typeface="Consolas" panose="020B0609020204030204" pitchFamily="49" charset="0"/>
              </a:rPr>
              <a:t>(age &gt;= aRabbit.AgeMinimum) 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aRabbit; }</a:t>
            </a:r>
          </a:p>
          <a:p>
            <a:r>
              <a:rPr lang="da-DK" b="1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da-DK" b="1">
                <a:latin typeface="Consolas" panose="020B0609020204030204" pitchFamily="49" charset="0"/>
              </a:rPr>
              <a:t>                                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b="1">
                <a:latin typeface="Consolas" panose="020B0609020204030204" pitchFamily="49" charset="0"/>
              </a:rPr>
              <a:t>; }</a:t>
            </a:r>
          </a:p>
          <a:p>
            <a:r>
              <a:rPr lang="da-DK" b="1">
                <a:latin typeface="Consolas" panose="020B0609020204030204" pitchFamily="49" charset="0"/>
              </a:rPr>
              <a:t>   }</a:t>
            </a:r>
          </a:p>
          <a:p>
            <a:r>
              <a:rPr lang="da-DK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29840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8391112" y="759885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733513" y="40742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Petting</a:t>
            </a:r>
          </a:p>
          <a:p>
            <a:pPr algn="ctr"/>
            <a:r>
              <a:rPr lang="da-DK" sz="3600"/>
              <a:t>ZooV60</a:t>
            </a:r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7134127" y="1218934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  <a:endCxn id="10" idx="3"/>
          </p:cNvCxnSpPr>
          <p:nvPr/>
        </p:nvCxnSpPr>
        <p:spPr>
          <a:xfrm flipH="1">
            <a:off x="3679727" y="1218934"/>
            <a:ext cx="105378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1279113" y="759885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IAnimal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1279113" y="2330027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IAnimal</a:t>
            </a:r>
          </a:p>
          <a:p>
            <a:pPr algn="ctr"/>
            <a:r>
              <a:rPr lang="da-DK" sz="360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7" name="Vinklet forbindelse 2"/>
          <p:cNvCxnSpPr>
            <a:stCxn id="15" idx="0"/>
            <a:endCxn id="14" idx="2"/>
          </p:cNvCxnSpPr>
          <p:nvPr/>
        </p:nvCxnSpPr>
        <p:spPr>
          <a:xfrm flipV="1">
            <a:off x="2479420" y="1677983"/>
            <a:ext cx="0" cy="652044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inklet forbindelse 2"/>
          <p:cNvCxnSpPr>
            <a:stCxn id="4" idx="2"/>
            <a:endCxn id="15" idx="3"/>
          </p:cNvCxnSpPr>
          <p:nvPr/>
        </p:nvCxnSpPr>
        <p:spPr>
          <a:xfrm flipH="1">
            <a:off x="3679727" y="2030440"/>
            <a:ext cx="2254093" cy="100819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Billedresultat for ti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81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8391112" y="759885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Child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4733513" y="40742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Petting</a:t>
            </a:r>
          </a:p>
          <a:p>
            <a:pPr algn="ctr"/>
            <a:r>
              <a:rPr lang="da-DK" sz="3600"/>
              <a:t>ZooV60</a:t>
            </a:r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7134127" y="1218934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inklet forbindelse 2"/>
          <p:cNvCxnSpPr>
            <a:stCxn id="4" idx="1"/>
            <a:endCxn id="10" idx="3"/>
          </p:cNvCxnSpPr>
          <p:nvPr/>
        </p:nvCxnSpPr>
        <p:spPr>
          <a:xfrm flipH="1">
            <a:off x="3679727" y="1218934"/>
            <a:ext cx="105378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1279113" y="759885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IAnimal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1279113" y="2330027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IAnimal</a:t>
            </a:r>
          </a:p>
          <a:p>
            <a:pPr algn="ctr"/>
            <a:r>
              <a:rPr lang="da-DK" sz="3600">
                <a:solidFill>
                  <a:srgbClr val="FFFF00"/>
                </a:solidFill>
              </a:rPr>
              <a:t>Factory</a:t>
            </a:r>
          </a:p>
        </p:txBody>
      </p:sp>
      <p:cxnSp>
        <p:nvCxnSpPr>
          <p:cNvPr id="17" name="Vinklet forbindelse 2"/>
          <p:cNvCxnSpPr>
            <a:stCxn id="15" idx="0"/>
            <a:endCxn id="14" idx="2"/>
          </p:cNvCxnSpPr>
          <p:nvPr/>
        </p:nvCxnSpPr>
        <p:spPr>
          <a:xfrm flipV="1">
            <a:off x="2479420" y="1677983"/>
            <a:ext cx="0" cy="652044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Vinklet forbindelse 2"/>
          <p:cNvCxnSpPr>
            <a:stCxn id="4" idx="2"/>
            <a:endCxn id="15" idx="3"/>
          </p:cNvCxnSpPr>
          <p:nvPr/>
        </p:nvCxnSpPr>
        <p:spPr>
          <a:xfrm flipH="1">
            <a:off x="3679727" y="2030440"/>
            <a:ext cx="2254093" cy="100819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6834049" y="2330027"/>
            <a:ext cx="2400614" cy="141721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Animal</a:t>
            </a:r>
          </a:p>
          <a:p>
            <a:pPr algn="ctr"/>
            <a:r>
              <a:rPr lang="da-DK" sz="3200"/>
              <a:t>FactoryCute</a:t>
            </a:r>
          </a:p>
        </p:txBody>
      </p:sp>
      <p:sp>
        <p:nvSpPr>
          <p:cNvPr id="12" name="Afrundet rektangel 11"/>
          <p:cNvSpPr/>
          <p:nvPr/>
        </p:nvSpPr>
        <p:spPr>
          <a:xfrm>
            <a:off x="5033589" y="5224130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Rabbit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7134126" y="5224130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Goat</a:t>
            </a:r>
          </a:p>
        </p:txBody>
      </p:sp>
      <p:cxnSp>
        <p:nvCxnSpPr>
          <p:cNvPr id="22" name="Vinklet forbindelse 2"/>
          <p:cNvCxnSpPr>
            <a:stCxn id="10" idx="2"/>
            <a:endCxn id="12" idx="0"/>
          </p:cNvCxnSpPr>
          <p:nvPr/>
        </p:nvCxnSpPr>
        <p:spPr>
          <a:xfrm flipH="1">
            <a:off x="5933819" y="3747237"/>
            <a:ext cx="2100537" cy="147689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inklet forbindelse 2"/>
          <p:cNvCxnSpPr>
            <a:stCxn id="10" idx="2"/>
            <a:endCxn id="20" idx="0"/>
          </p:cNvCxnSpPr>
          <p:nvPr/>
        </p:nvCxnSpPr>
        <p:spPr>
          <a:xfrm>
            <a:off x="8034356" y="3747237"/>
            <a:ext cx="0" cy="147689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frundet rektangel 23"/>
          <p:cNvSpPr/>
          <p:nvPr/>
        </p:nvSpPr>
        <p:spPr>
          <a:xfrm>
            <a:off x="9234663" y="5224130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Pony</a:t>
            </a:r>
          </a:p>
        </p:txBody>
      </p:sp>
      <p:cxnSp>
        <p:nvCxnSpPr>
          <p:cNvPr id="25" name="Vinklet forbindelse 2"/>
          <p:cNvCxnSpPr>
            <a:stCxn id="10" idx="2"/>
            <a:endCxn id="24" idx="0"/>
          </p:cNvCxnSpPr>
          <p:nvPr/>
        </p:nvCxnSpPr>
        <p:spPr>
          <a:xfrm>
            <a:off x="8034356" y="3747237"/>
            <a:ext cx="2100537" cy="147689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inklet forbindelse 2"/>
          <p:cNvCxnSpPr>
            <a:stCxn id="10" idx="1"/>
            <a:endCxn id="15" idx="3"/>
          </p:cNvCxnSpPr>
          <p:nvPr/>
        </p:nvCxnSpPr>
        <p:spPr>
          <a:xfrm flipH="1">
            <a:off x="3679727" y="3038632"/>
            <a:ext cx="3154322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86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AnimalFactoryExotic</a:t>
            </a:r>
            <a:r>
              <a:rPr lang="da-DK" b="1">
                <a:latin typeface="Consolas" panose="020B0609020204030204" pitchFamily="49" charset="0"/>
              </a:rPr>
              <a:t> :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IAnimalFactory</a:t>
            </a:r>
          </a:p>
          <a:p>
            <a:r>
              <a:rPr lang="da-DK" b="1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da-DK" b="1">
                <a:latin typeface="Consolas" panose="020B0609020204030204" pitchFamily="49" charset="0"/>
              </a:rPr>
              <a:t> CreateAnimal(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 age)</a:t>
            </a:r>
          </a:p>
          <a:p>
            <a:r>
              <a:rPr lang="da-DK" b="1">
                <a:latin typeface="Consolas" panose="020B0609020204030204" pitchFamily="49" charset="0"/>
              </a:rPr>
              <a:t>   {</a:t>
            </a:r>
          </a:p>
          <a:p>
            <a:r>
              <a:rPr lang="en-US" b="1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b="1">
                <a:latin typeface="Consolas" panose="020B0609020204030204" pitchFamily="49" charset="0"/>
              </a:rPr>
              <a:t> aLizard 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Lizard</a:t>
            </a:r>
            <a:r>
              <a:rPr lang="en-US" b="1"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"Mr. Green"</a:t>
            </a:r>
            <a:r>
              <a:rPr lang="en-US" b="1">
                <a:latin typeface="Consolas" panose="020B0609020204030204" pitchFamily="49" charset="0"/>
              </a:rPr>
              <a:t>);</a:t>
            </a:r>
          </a:p>
          <a:p>
            <a:r>
              <a:rPr lang="en-US" b="1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b="1">
                <a:latin typeface="Consolas" panose="020B0609020204030204" pitchFamily="49" charset="0"/>
              </a:rPr>
              <a:t> aSnake  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Snake</a:t>
            </a:r>
            <a:r>
              <a:rPr lang="en-US" b="1"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"Miss Stranguella"</a:t>
            </a:r>
            <a:r>
              <a:rPr lang="en-US" b="1">
                <a:latin typeface="Consolas" panose="020B0609020204030204" pitchFamily="49" charset="0"/>
              </a:rPr>
              <a:t>);</a:t>
            </a:r>
          </a:p>
          <a:p>
            <a:r>
              <a:rPr lang="en-US" b="1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b="1">
                <a:latin typeface="Consolas" panose="020B0609020204030204" pitchFamily="49" charset="0"/>
              </a:rPr>
              <a:t> aHyena  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Hyena</a:t>
            </a:r>
            <a:r>
              <a:rPr lang="en-US" b="1"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"Lassie"</a:t>
            </a:r>
            <a:r>
              <a:rPr lang="en-US" b="1">
                <a:latin typeface="Consolas" panose="020B0609020204030204" pitchFamily="49" charset="0"/>
              </a:rPr>
              <a:t>);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latin typeface="Consolas" panose="020B0609020204030204" pitchFamily="49" charset="0"/>
              </a:rPr>
              <a:t>      (age &gt;= aHyena.AgeMinimum)  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aHyena; }</a:t>
            </a:r>
          </a:p>
          <a:p>
            <a:r>
              <a:rPr lang="en-US" b="1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en-US" b="1">
                <a:latin typeface="Consolas" panose="020B0609020204030204" pitchFamily="49" charset="0"/>
              </a:rPr>
              <a:t>(age &gt;= aSnake.AgeMinimum)  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aSnake; }</a:t>
            </a:r>
          </a:p>
          <a:p>
            <a:r>
              <a:rPr lang="en-US" b="1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en-US" b="1">
                <a:latin typeface="Consolas" panose="020B0609020204030204" pitchFamily="49" charset="0"/>
              </a:rPr>
              <a:t>(age &gt;= aLizard.AgeMinimum) 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aLizard; }</a:t>
            </a:r>
          </a:p>
          <a:p>
            <a:r>
              <a:rPr lang="da-DK" b="1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da-DK" b="1">
                <a:latin typeface="Consolas" panose="020B0609020204030204" pitchFamily="49" charset="0"/>
              </a:rPr>
              <a:t>                                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 new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Toad</a:t>
            </a:r>
            <a:r>
              <a:rPr lang="en-US" b="1"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"Lazy Larry"</a:t>
            </a:r>
            <a:r>
              <a:rPr lang="en-US" b="1">
                <a:latin typeface="Consolas" panose="020B0609020204030204" pitchFamily="49" charset="0"/>
              </a:rPr>
              <a:t>);</a:t>
            </a:r>
            <a:r>
              <a:rPr lang="da-DK" b="1">
                <a:latin typeface="Consolas" panose="020B0609020204030204" pitchFamily="49" charset="0"/>
              </a:rPr>
              <a:t> }</a:t>
            </a:r>
          </a:p>
          <a:p>
            <a:r>
              <a:rPr lang="da-DK" b="1">
                <a:latin typeface="Consolas" panose="020B0609020204030204" pitchFamily="49" charset="0"/>
              </a:rPr>
              <a:t>   }</a:t>
            </a:r>
          </a:p>
          <a:p>
            <a:r>
              <a:rPr lang="da-DK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7682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004636" y="1018940"/>
            <a:ext cx="100944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2400" b="1">
                <a:latin typeface="Consolas" panose="020B0609020204030204" pitchFamily="49" charset="0"/>
              </a:rPr>
              <a:t> c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"James"</a:t>
            </a:r>
            <a:r>
              <a:rPr lang="en-US" sz="2400" b="1">
                <a:latin typeface="Consolas" panose="020B0609020204030204" pitchFamily="49" charset="0"/>
              </a:rPr>
              <a:t>, 8);</a:t>
            </a: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IAnimalFactory</a:t>
            </a:r>
            <a:r>
              <a:rPr lang="da-DK" sz="2400" b="1">
                <a:latin typeface="Consolas" panose="020B0609020204030204" pitchFamily="49" charset="0"/>
              </a:rPr>
              <a:t> fac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AnimalFactoryCute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PettingZooV60</a:t>
            </a:r>
            <a:r>
              <a:rPr lang="da-DK" sz="2400" b="1">
                <a:latin typeface="Consolas" panose="020B0609020204030204" pitchFamily="49" charset="0"/>
              </a:rPr>
              <a:t> zoo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PettingZooV60</a:t>
            </a:r>
            <a:r>
              <a:rPr lang="da-DK" sz="2400" b="1">
                <a:latin typeface="Consolas" panose="020B0609020204030204" pitchFamily="49" charset="0"/>
              </a:rPr>
              <a:t>(c, fac);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1723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004636" y="1018940"/>
            <a:ext cx="100944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2400" b="1">
                <a:latin typeface="Consolas" panose="020B0609020204030204" pitchFamily="49" charset="0"/>
              </a:rPr>
              <a:t> c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"James"</a:t>
            </a:r>
            <a:r>
              <a:rPr lang="en-US" sz="2400" b="1">
                <a:latin typeface="Consolas" panose="020B0609020204030204" pitchFamily="49" charset="0"/>
              </a:rPr>
              <a:t>, 8);</a:t>
            </a: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IAnimalFactory</a:t>
            </a:r>
            <a:r>
              <a:rPr lang="da-DK" sz="2400" b="1">
                <a:latin typeface="Consolas" panose="020B0609020204030204" pitchFamily="49" charset="0"/>
              </a:rPr>
              <a:t> fac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AnimalFactoryExotic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PettingZooV60</a:t>
            </a:r>
            <a:r>
              <a:rPr lang="da-DK" sz="2400" b="1">
                <a:latin typeface="Consolas" panose="020B0609020204030204" pitchFamily="49" charset="0"/>
              </a:rPr>
              <a:t> zoo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PettingZooV60</a:t>
            </a:r>
            <a:r>
              <a:rPr lang="da-DK" sz="2400" b="1">
                <a:latin typeface="Consolas" panose="020B0609020204030204" pitchFamily="49" charset="0"/>
              </a:rPr>
              <a:t>(c, fac);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12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268419" y="332263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Petting</a:t>
            </a:r>
          </a:p>
          <a:p>
            <a:pPr algn="ctr"/>
            <a:r>
              <a:rPr lang="da-DK" sz="3600"/>
              <a:t>ZooV60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6388881" y="3322634"/>
            <a:ext cx="2400614" cy="162301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Animal</a:t>
            </a:r>
          </a:p>
          <a:p>
            <a:pPr algn="ctr"/>
            <a:r>
              <a:rPr lang="da-DK" sz="3200"/>
              <a:t>FactoryCute</a:t>
            </a:r>
          </a:p>
        </p:txBody>
      </p:sp>
      <p:pic>
        <p:nvPicPr>
          <p:cNvPr id="3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678" y="253453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Vinklet forbindelse 2"/>
          <p:cNvCxnSpPr>
            <a:stCxn id="19" idx="2"/>
          </p:cNvCxnSpPr>
          <p:nvPr/>
        </p:nvCxnSpPr>
        <p:spPr>
          <a:xfrm flipH="1">
            <a:off x="3563601" y="1909675"/>
            <a:ext cx="1465356" cy="151798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inklet forbindelse 2"/>
          <p:cNvCxnSpPr>
            <a:stCxn id="19" idx="2"/>
          </p:cNvCxnSpPr>
          <p:nvPr/>
        </p:nvCxnSpPr>
        <p:spPr>
          <a:xfrm>
            <a:off x="5028957" y="1909675"/>
            <a:ext cx="1439745" cy="151798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frundet rektangel 30"/>
          <p:cNvSpPr/>
          <p:nvPr/>
        </p:nvSpPr>
        <p:spPr>
          <a:xfrm>
            <a:off x="7324139" y="824162"/>
            <a:ext cx="2400614" cy="108551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Child</a:t>
            </a:r>
          </a:p>
        </p:txBody>
      </p:sp>
      <p:cxnSp>
        <p:nvCxnSpPr>
          <p:cNvPr id="32" name="Vinklet forbindelse 2"/>
          <p:cNvCxnSpPr>
            <a:stCxn id="19" idx="3"/>
            <a:endCxn id="31" idx="1"/>
          </p:cNvCxnSpPr>
          <p:nvPr/>
        </p:nvCxnSpPr>
        <p:spPr>
          <a:xfrm>
            <a:off x="6388881" y="1366919"/>
            <a:ext cx="935258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3669033" y="824162"/>
            <a:ext cx="2719848" cy="108551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Configurator</a:t>
            </a:r>
          </a:p>
        </p:txBody>
      </p:sp>
    </p:spTree>
    <p:extLst>
      <p:ext uri="{BB962C8B-B14F-4D97-AF65-F5344CB8AC3E}">
        <p14:creationId xmlns:p14="http://schemas.microsoft.com/office/powerpoint/2010/main" val="1397315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>
                <a:latin typeface="Consolas" panose="020B0609020204030204" pitchFamily="49" charset="0"/>
              </a:rPr>
              <a:t> Child(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>
                <a:latin typeface="Consolas" panose="020B0609020204030204" pitchFamily="49" charset="0"/>
              </a:rPr>
              <a:t> name,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latin typeface="Consolas" panose="020B0609020204030204" pitchFamily="49" charset="0"/>
              </a:rPr>
              <a:t> age)</a:t>
            </a:r>
          </a:p>
          <a:p>
            <a:r>
              <a:rPr lang="da-DK" sz="2400" b="1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Name = name;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Age = age;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}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 Name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}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 Age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}</a:t>
            </a: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30234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frundet rektangel 29"/>
          <p:cNvSpPr/>
          <p:nvPr/>
        </p:nvSpPr>
        <p:spPr>
          <a:xfrm>
            <a:off x="5111573" y="3645988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CreatorZ</a:t>
            </a:r>
          </a:p>
        </p:txBody>
      </p:sp>
      <p:sp>
        <p:nvSpPr>
          <p:cNvPr id="29" name="Afrundet rektangel 28"/>
          <p:cNvSpPr/>
          <p:nvPr/>
        </p:nvSpPr>
        <p:spPr>
          <a:xfrm>
            <a:off x="4959173" y="3493588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CreatorY</a:t>
            </a:r>
          </a:p>
        </p:txBody>
      </p:sp>
      <p:sp>
        <p:nvSpPr>
          <p:cNvPr id="27" name="Afrundet rektangel 26"/>
          <p:cNvSpPr/>
          <p:nvPr/>
        </p:nvSpPr>
        <p:spPr>
          <a:xfrm>
            <a:off x="1583913" y="3645988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ProductC</a:t>
            </a:r>
          </a:p>
        </p:txBody>
      </p:sp>
      <p:sp>
        <p:nvSpPr>
          <p:cNvPr id="26" name="Afrundet rektangel 25"/>
          <p:cNvSpPr/>
          <p:nvPr/>
        </p:nvSpPr>
        <p:spPr>
          <a:xfrm>
            <a:off x="1431513" y="3493588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ProductB</a:t>
            </a:r>
          </a:p>
        </p:txBody>
      </p:sp>
      <p:cxnSp>
        <p:nvCxnSpPr>
          <p:cNvPr id="7" name="Vinklet forbindelse 2"/>
          <p:cNvCxnSpPr>
            <a:stCxn id="15" idx="1"/>
          </p:cNvCxnSpPr>
          <p:nvPr/>
        </p:nvCxnSpPr>
        <p:spPr>
          <a:xfrm flipH="1">
            <a:off x="3679727" y="1218934"/>
            <a:ext cx="112704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1279113" y="759885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IProduct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4806773" y="510329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ICreator</a:t>
            </a:r>
          </a:p>
          <a:p>
            <a:r>
              <a:rPr lang="da-DK">
                <a:solidFill>
                  <a:srgbClr val="FFFF00"/>
                </a:solidFill>
              </a:rPr>
              <a:t> IProduct Create(…);</a:t>
            </a:r>
          </a:p>
          <a:p>
            <a:r>
              <a:rPr lang="da-DK">
                <a:solidFill>
                  <a:srgbClr val="FFFF00"/>
                </a:solidFill>
              </a:rPr>
              <a:t>…</a:t>
            </a:r>
          </a:p>
        </p:txBody>
      </p:sp>
      <p:sp>
        <p:nvSpPr>
          <p:cNvPr id="12" name="Afrundet rektangel 11"/>
          <p:cNvSpPr/>
          <p:nvPr/>
        </p:nvSpPr>
        <p:spPr>
          <a:xfrm>
            <a:off x="1279113" y="3341188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ProductA</a:t>
            </a:r>
          </a:p>
        </p:txBody>
      </p:sp>
      <p:cxnSp>
        <p:nvCxnSpPr>
          <p:cNvPr id="19" name="Vinklet forbindelse 2"/>
          <p:cNvCxnSpPr>
            <a:stCxn id="12" idx="0"/>
            <a:endCxn id="14" idx="2"/>
          </p:cNvCxnSpPr>
          <p:nvPr/>
        </p:nvCxnSpPr>
        <p:spPr>
          <a:xfrm flipV="1">
            <a:off x="2479420" y="1677983"/>
            <a:ext cx="0" cy="1663205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inklet forbindelse 2"/>
          <p:cNvCxnSpPr>
            <a:stCxn id="28" idx="0"/>
            <a:endCxn id="15" idx="2"/>
          </p:cNvCxnSpPr>
          <p:nvPr/>
        </p:nvCxnSpPr>
        <p:spPr>
          <a:xfrm flipV="1">
            <a:off x="6007080" y="1927539"/>
            <a:ext cx="0" cy="141364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Vinklet forbindelse 2"/>
          <p:cNvCxnSpPr>
            <a:endCxn id="26" idx="3"/>
          </p:cNvCxnSpPr>
          <p:nvPr/>
        </p:nvCxnSpPr>
        <p:spPr>
          <a:xfrm flipH="1" flipV="1">
            <a:off x="3832127" y="3952637"/>
            <a:ext cx="1127046" cy="1176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frundet rektangel 27"/>
          <p:cNvSpPr/>
          <p:nvPr/>
        </p:nvSpPr>
        <p:spPr>
          <a:xfrm>
            <a:off x="4806773" y="3341188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CreatorX</a:t>
            </a:r>
          </a:p>
        </p:txBody>
      </p:sp>
    </p:spTree>
    <p:extLst>
      <p:ext uri="{BB962C8B-B14F-4D97-AF65-F5344CB8AC3E}">
        <p14:creationId xmlns:p14="http://schemas.microsoft.com/office/powerpoint/2010/main" val="17536703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Vinklet forbindelse 2"/>
          <p:cNvCxnSpPr>
            <a:stCxn id="34" idx="2"/>
            <a:endCxn id="14" idx="0"/>
          </p:cNvCxnSpPr>
          <p:nvPr/>
        </p:nvCxnSpPr>
        <p:spPr>
          <a:xfrm flipH="1">
            <a:off x="3610388" y="2523779"/>
            <a:ext cx="1795583" cy="174932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2410081" y="4273107"/>
            <a:ext cx="240061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IProduct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5937741" y="4023551"/>
            <a:ext cx="2400614" cy="141721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ICreator</a:t>
            </a:r>
          </a:p>
          <a:p>
            <a:r>
              <a:rPr lang="da-DK">
                <a:solidFill>
                  <a:srgbClr val="FFFF00"/>
                </a:solidFill>
              </a:rPr>
              <a:t> IProduct Create(…);</a:t>
            </a:r>
          </a:p>
        </p:txBody>
      </p:sp>
      <p:pic>
        <p:nvPicPr>
          <p:cNvPr id="2050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Afrundet rektangel 33"/>
          <p:cNvSpPr/>
          <p:nvPr/>
        </p:nvSpPr>
        <p:spPr>
          <a:xfrm>
            <a:off x="3962103" y="900767"/>
            <a:ext cx="2887735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Client</a:t>
            </a:r>
          </a:p>
        </p:txBody>
      </p:sp>
      <p:cxnSp>
        <p:nvCxnSpPr>
          <p:cNvPr id="17" name="Vinklet forbindelse 2"/>
          <p:cNvCxnSpPr>
            <a:stCxn id="34" idx="2"/>
            <a:endCxn id="15" idx="0"/>
          </p:cNvCxnSpPr>
          <p:nvPr/>
        </p:nvCxnSpPr>
        <p:spPr>
          <a:xfrm>
            <a:off x="5405971" y="2523779"/>
            <a:ext cx="1732077" cy="149977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37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089" y="262706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da-DK" sz="14400" b="1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71816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Rabbit</a:t>
            </a: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>
                <a:latin typeface="Consolas" panose="020B0609020204030204" pitchFamily="49" charset="0"/>
              </a:rPr>
              <a:t> Rabbit(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>
                <a:latin typeface="Consolas" panose="020B0609020204030204" pitchFamily="49" charset="0"/>
              </a:rPr>
              <a:t> description)</a:t>
            </a:r>
          </a:p>
          <a:p>
            <a:r>
              <a:rPr lang="da-DK" sz="2400" b="1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en-US" sz="2400" b="1">
                <a:latin typeface="Consolas" panose="020B0609020204030204" pitchFamily="49" charset="0"/>
              </a:rPr>
              <a:t>Description</a:t>
            </a:r>
            <a:r>
              <a:rPr lang="da-DK" sz="2400" b="1">
                <a:latin typeface="Consolas" panose="020B0609020204030204" pitchFamily="49" charset="0"/>
              </a:rPr>
              <a:t> = </a:t>
            </a:r>
            <a:r>
              <a:rPr lang="en-US" sz="2400" b="1">
                <a:latin typeface="Consolas" panose="020B0609020204030204" pitchFamily="49" charset="0"/>
              </a:rPr>
              <a:t>description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}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Description</a:t>
            </a:r>
            <a:r>
              <a:rPr lang="da-DK" sz="2400" b="1">
                <a:latin typeface="Consolas" panose="020B0609020204030204" pitchFamily="49" charset="0"/>
              </a:rPr>
              <a:t>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}</a:t>
            </a: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086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PettingZooV10</a:t>
            </a:r>
          </a:p>
          <a:p>
            <a:r>
              <a:rPr lang="da-DK" b="1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>
                <a:latin typeface="Consolas" panose="020B0609020204030204" pitchFamily="49" charset="0"/>
              </a:rPr>
              <a:t> PettingZooV10()</a:t>
            </a:r>
          </a:p>
          <a:p>
            <a:r>
              <a:rPr lang="da-DK" b="1">
                <a:latin typeface="Consolas" panose="020B0609020204030204" pitchFamily="49" charset="0"/>
              </a:rPr>
              <a:t>   {</a:t>
            </a:r>
          </a:p>
          <a:p>
            <a:r>
              <a:rPr lang="en-US" b="1">
                <a:latin typeface="Consolas" panose="020B0609020204030204" pitchFamily="49" charset="0"/>
              </a:rPr>
              <a:t>      TheChild 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en-US" b="1"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"Jan"</a:t>
            </a:r>
            <a:r>
              <a:rPr lang="en-US" b="1">
                <a:latin typeface="Consolas" panose="020B0609020204030204" pitchFamily="49" charset="0"/>
              </a:rPr>
              <a:t>, 6);</a:t>
            </a:r>
          </a:p>
          <a:p>
            <a:r>
              <a:rPr lang="en-US" b="1">
                <a:latin typeface="Consolas" panose="020B0609020204030204" pitchFamily="49" charset="0"/>
              </a:rPr>
              <a:t>      TheRabbit 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Rabbit</a:t>
            </a:r>
            <a:r>
              <a:rPr lang="en-US" b="1"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"A white Rabbit"</a:t>
            </a:r>
            <a:r>
              <a:rPr lang="en-US" b="1">
                <a:latin typeface="Consolas" panose="020B0609020204030204" pitchFamily="49" charset="0"/>
              </a:rPr>
              <a:t>);</a:t>
            </a:r>
          </a:p>
          <a:p>
            <a:r>
              <a:rPr lang="da-DK" b="1">
                <a:latin typeface="Consolas" panose="020B0609020204030204" pitchFamily="49" charset="0"/>
              </a:rPr>
              <a:t>   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>
                <a:latin typeface="Consolas" panose="020B0609020204030204" pitchFamily="49" charset="0"/>
              </a:rPr>
              <a:t> TheChild 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>
                <a:latin typeface="Consolas" panose="020B0609020204030204" pitchFamily="49" charset="0"/>
              </a:rPr>
              <a:t>; }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Rabbit</a:t>
            </a:r>
            <a:r>
              <a:rPr lang="da-DK" b="1">
                <a:latin typeface="Consolas" panose="020B0609020204030204" pitchFamily="49" charset="0"/>
              </a:rPr>
              <a:t> TheRabbit 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>
                <a:latin typeface="Consolas" panose="020B0609020204030204" pitchFamily="49" charset="0"/>
              </a:rPr>
              <a:t>; 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latin typeface="Consolas" panose="020B0609020204030204" pitchFamily="49" charset="0"/>
              </a:rPr>
              <a:t> Interact()</a:t>
            </a:r>
          </a:p>
          <a:p>
            <a:r>
              <a:rPr lang="da-DK" b="1">
                <a:latin typeface="Consolas" panose="020B0609020204030204" pitchFamily="49" charset="0"/>
              </a:rPr>
              <a:t>   {</a:t>
            </a:r>
          </a:p>
          <a:p>
            <a:r>
              <a:rPr lang="en-US" b="1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Just pet the damn thing...</a:t>
            </a:r>
          </a:p>
          <a:p>
            <a:r>
              <a:rPr lang="da-DK" b="1">
                <a:latin typeface="Consolas" panose="020B0609020204030204" pitchFamily="49" charset="0"/>
              </a:rPr>
              <a:t>   }</a:t>
            </a:r>
          </a:p>
          <a:p>
            <a:r>
              <a:rPr lang="da-DK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884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926899" y="3389742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Rabbit</a:t>
            </a:r>
          </a:p>
          <a:p>
            <a:pPr algn="ctr"/>
            <a:endParaRPr lang="da-DK" sz="3600"/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4584498" y="834391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926899" y="48193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Petting</a:t>
            </a:r>
          </a:p>
          <a:p>
            <a:pPr algn="ctr"/>
            <a:r>
              <a:rPr lang="da-DK" sz="3600"/>
              <a:t>ZooV10</a:t>
            </a:r>
          </a:p>
          <a:p>
            <a:endParaRPr lang="da-DK" sz="3600"/>
          </a:p>
        </p:txBody>
      </p:sp>
      <p:cxnSp>
        <p:nvCxnSpPr>
          <p:cNvPr id="16" name="Vinklet forbindelse 2"/>
          <p:cNvCxnSpPr>
            <a:stCxn id="13" idx="1"/>
            <a:endCxn id="4" idx="3"/>
          </p:cNvCxnSpPr>
          <p:nvPr/>
        </p:nvCxnSpPr>
        <p:spPr>
          <a:xfrm flipH="1">
            <a:off x="3327513" y="1293440"/>
            <a:ext cx="1256985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inklet forbindelse 2"/>
          <p:cNvCxnSpPr>
            <a:stCxn id="10" idx="0"/>
            <a:endCxn id="4" idx="2"/>
          </p:cNvCxnSpPr>
          <p:nvPr/>
        </p:nvCxnSpPr>
        <p:spPr>
          <a:xfrm flipV="1">
            <a:off x="2127206" y="2104946"/>
            <a:ext cx="0" cy="1284796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020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86589" y="1018940"/>
            <a:ext cx="10094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PettingZooV11</a:t>
            </a:r>
          </a:p>
          <a:p>
            <a:r>
              <a:rPr lang="da-DK" b="1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>
                <a:latin typeface="Consolas" panose="020B0609020204030204" pitchFamily="49" charset="0"/>
              </a:rPr>
              <a:t> PettingZooV11(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>
                <a:latin typeface="Consolas" panose="020B0609020204030204" pitchFamily="49" charset="0"/>
              </a:rPr>
              <a:t> aChild)</a:t>
            </a:r>
          </a:p>
          <a:p>
            <a:r>
              <a:rPr lang="da-DK" b="1">
                <a:latin typeface="Consolas" panose="020B0609020204030204" pitchFamily="49" charset="0"/>
              </a:rPr>
              <a:t>   {</a:t>
            </a:r>
          </a:p>
          <a:p>
            <a:r>
              <a:rPr lang="en-US" b="1">
                <a:latin typeface="Consolas" panose="020B0609020204030204" pitchFamily="49" charset="0"/>
              </a:rPr>
              <a:t>      TheChild = </a:t>
            </a:r>
            <a:r>
              <a:rPr lang="da-DK" b="1">
                <a:latin typeface="Consolas" panose="020B0609020204030204" pitchFamily="49" charset="0"/>
              </a:rPr>
              <a:t>aChild</a:t>
            </a:r>
            <a:r>
              <a:rPr lang="en-US" b="1">
                <a:latin typeface="Consolas" panose="020B0609020204030204" pitchFamily="49" charset="0"/>
              </a:rPr>
              <a:t>;</a:t>
            </a:r>
          </a:p>
          <a:p>
            <a:r>
              <a:rPr lang="en-US" b="1">
                <a:latin typeface="Consolas" panose="020B0609020204030204" pitchFamily="49" charset="0"/>
              </a:rPr>
              <a:t>      TheRabbit 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Rabbit</a:t>
            </a:r>
            <a:r>
              <a:rPr lang="en-US" b="1"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"A white Rabbit"</a:t>
            </a:r>
            <a:r>
              <a:rPr lang="en-US" b="1">
                <a:latin typeface="Consolas" panose="020B0609020204030204" pitchFamily="49" charset="0"/>
              </a:rPr>
              <a:t>);</a:t>
            </a:r>
          </a:p>
          <a:p>
            <a:r>
              <a:rPr lang="da-DK" b="1">
                <a:latin typeface="Consolas" panose="020B0609020204030204" pitchFamily="49" charset="0"/>
              </a:rPr>
              <a:t>   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Child</a:t>
            </a:r>
            <a:r>
              <a:rPr lang="da-DK" b="1">
                <a:latin typeface="Consolas" panose="020B0609020204030204" pitchFamily="49" charset="0"/>
              </a:rPr>
              <a:t> TheChild 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>
                <a:latin typeface="Consolas" panose="020B0609020204030204" pitchFamily="49" charset="0"/>
              </a:rPr>
              <a:t>; }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Rabbit</a:t>
            </a:r>
            <a:r>
              <a:rPr lang="da-DK" b="1">
                <a:latin typeface="Consolas" panose="020B0609020204030204" pitchFamily="49" charset="0"/>
              </a:rPr>
              <a:t> TheRabbit {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b="1">
                <a:latin typeface="Consolas" panose="020B0609020204030204" pitchFamily="49" charset="0"/>
              </a:rPr>
              <a:t>; 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latin typeface="Consolas" panose="020B0609020204030204" pitchFamily="49" charset="0"/>
              </a:rPr>
              <a:t> Interact()</a:t>
            </a:r>
          </a:p>
          <a:p>
            <a:r>
              <a:rPr lang="da-DK" b="1">
                <a:latin typeface="Consolas" panose="020B0609020204030204" pitchFamily="49" charset="0"/>
              </a:rPr>
              <a:t>   {</a:t>
            </a:r>
          </a:p>
          <a:p>
            <a:r>
              <a:rPr lang="en-US" b="1">
                <a:latin typeface="Consolas" panose="020B0609020204030204" pitchFamily="49" charset="0"/>
              </a:rPr>
              <a:t>   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Just pet the damn thing...</a:t>
            </a:r>
          </a:p>
          <a:p>
            <a:r>
              <a:rPr lang="da-DK" b="1">
                <a:latin typeface="Consolas" panose="020B0609020204030204" pitchFamily="49" charset="0"/>
              </a:rPr>
              <a:t>   }</a:t>
            </a:r>
          </a:p>
          <a:p>
            <a:r>
              <a:rPr lang="da-DK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0647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926899" y="3389742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Rabbit</a:t>
            </a:r>
          </a:p>
          <a:p>
            <a:pPr algn="ctr"/>
            <a:endParaRPr lang="da-DK" sz="3600"/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4584498" y="834391"/>
            <a:ext cx="240061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Child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926899" y="48193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Petting</a:t>
            </a:r>
          </a:p>
          <a:p>
            <a:pPr algn="ctr"/>
            <a:r>
              <a:rPr lang="da-DK" sz="3600"/>
              <a:t>ZooV11</a:t>
            </a:r>
          </a:p>
          <a:p>
            <a:endParaRPr lang="da-DK" sz="3600"/>
          </a:p>
        </p:txBody>
      </p:sp>
      <p:cxnSp>
        <p:nvCxnSpPr>
          <p:cNvPr id="16" name="Vinklet forbindelse 2"/>
          <p:cNvCxnSpPr>
            <a:stCxn id="4" idx="3"/>
            <a:endCxn id="13" idx="1"/>
          </p:cNvCxnSpPr>
          <p:nvPr/>
        </p:nvCxnSpPr>
        <p:spPr>
          <a:xfrm>
            <a:off x="3327513" y="1293440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inklet forbindelse 2"/>
          <p:cNvCxnSpPr>
            <a:stCxn id="10" idx="0"/>
            <a:endCxn id="4" idx="2"/>
          </p:cNvCxnSpPr>
          <p:nvPr/>
        </p:nvCxnSpPr>
        <p:spPr>
          <a:xfrm flipV="1">
            <a:off x="2127206" y="2104946"/>
            <a:ext cx="0" cy="1284796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927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Kontor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1704</TotalTime>
  <Words>1378</Words>
  <Application>Microsoft Office PowerPoint</Application>
  <PresentationFormat>Widescreen</PresentationFormat>
  <Paragraphs>381</Paragraphs>
  <Slides>42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Office-tema</vt:lpstr>
      <vt:lpstr>Factory Method Design Pattern</vt:lpstr>
      <vt:lpstr>The Problem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The End ?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The End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141</cp:revision>
  <dcterms:created xsi:type="dcterms:W3CDTF">2017-09-05T14:00:27Z</dcterms:created>
  <dcterms:modified xsi:type="dcterms:W3CDTF">2025-08-03T06:50:17Z</dcterms:modified>
</cp:coreProperties>
</file>