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7" r:id="rId4"/>
    <p:sldId id="481" r:id="rId5"/>
    <p:sldId id="444" r:id="rId6"/>
    <p:sldId id="446" r:id="rId7"/>
    <p:sldId id="455" r:id="rId8"/>
    <p:sldId id="454" r:id="rId9"/>
    <p:sldId id="456" r:id="rId10"/>
    <p:sldId id="457" r:id="rId11"/>
    <p:sldId id="459" r:id="rId12"/>
    <p:sldId id="458" r:id="rId13"/>
    <p:sldId id="460" r:id="rId14"/>
    <p:sldId id="465" r:id="rId15"/>
    <p:sldId id="463" r:id="rId16"/>
    <p:sldId id="464" r:id="rId17"/>
    <p:sldId id="467" r:id="rId18"/>
    <p:sldId id="466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8" r:id="rId28"/>
    <p:sldId id="480" r:id="rId29"/>
    <p:sldId id="479" r:id="rId30"/>
    <p:sldId id="476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Proxy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Run()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 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>
                <a:latin typeface="Consolas" panose="020B0609020204030204" pitchFamily="49" charset="0"/>
              </a:rPr>
              <a:t> 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aClient.UseSubject(aSubject, aContext);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0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</p:txBody>
      </p:sp>
      <p:cxnSp>
        <p:nvCxnSpPr>
          <p:cNvPr id="12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  <a:p>
            <a:pPr algn="ctr"/>
            <a:r>
              <a:rPr lang="da-DK" sz="3600"/>
              <a:t>Proxy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000" b="1"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_subject;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SubjectProxySimple(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0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_subject = subject;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000" b="1">
                <a:latin typeface="Consolas" panose="020B0609020204030204" pitchFamily="49" charset="0"/>
              </a:rPr>
              <a:t>Calculate(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000" b="1">
                <a:latin typeface="Consolas" panose="020B0609020204030204" pitchFamily="49" charset="0"/>
              </a:rPr>
              <a:t> c)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_subject.Calculate(c);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88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Run()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 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>
                <a:latin typeface="Consolas" panose="020B0609020204030204" pitchFamily="49" charset="0"/>
              </a:rPr>
              <a:t> aSubject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>
                <a:latin typeface="Consolas" panose="020B0609020204030204" pitchFamily="49" charset="0"/>
              </a:rPr>
              <a:t> aProxy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SubjectProxySimple</a:t>
            </a:r>
            <a:r>
              <a:rPr lang="da-DK" sz="2400" b="1">
                <a:latin typeface="Consolas" panose="020B0609020204030204" pitchFamily="49" charset="0"/>
              </a:rPr>
              <a:t>(aSubject);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aClient.UseSubject(aProxy, aContext);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3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  <a:p>
            <a:pPr algn="ctr"/>
            <a:r>
              <a:rPr lang="da-DK" sz="3600"/>
              <a:t>Proxy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/>
          <p:nvPr/>
        </p:nvCxnSpPr>
        <p:spPr>
          <a:xfrm>
            <a:off x="2993813" y="2228427"/>
            <a:ext cx="1435947" cy="167978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4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46353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24438" y="3814938"/>
            <a:ext cx="1800460" cy="207108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5224668" y="2022191"/>
            <a:ext cx="0" cy="179274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/>
          <p:nvPr/>
        </p:nvCxnSpPr>
        <p:spPr>
          <a:xfrm flipV="1">
            <a:off x="2648373" y="1950720"/>
            <a:ext cx="1676065" cy="195749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8" idx="3"/>
            <a:endCxn id="11" idx="1"/>
          </p:cNvCxnSpPr>
          <p:nvPr/>
        </p:nvCxnSpPr>
        <p:spPr>
          <a:xfrm>
            <a:off x="2767376" y="4824940"/>
            <a:ext cx="1557062" cy="2554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66916" y="3789397"/>
            <a:ext cx="1800460" cy="207108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  <a:p>
            <a:pPr algn="ctr"/>
            <a:r>
              <a:rPr lang="da-DK" sz="3600"/>
              <a:t>Proxy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Simple</a:t>
            </a:r>
          </a:p>
        </p:txBody>
      </p:sp>
      <p:cxnSp>
        <p:nvCxnSpPr>
          <p:cNvPr id="28" name="Vinklet forbindelse 2"/>
          <p:cNvCxnSpPr>
            <a:stCxn id="4" idx="2"/>
            <a:endCxn id="8" idx="0"/>
          </p:cNvCxnSpPr>
          <p:nvPr/>
        </p:nvCxnSpPr>
        <p:spPr>
          <a:xfrm>
            <a:off x="1867146" y="2344796"/>
            <a:ext cx="0" cy="144460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71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Why use a Proxy?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3200"/>
              <a:t>Object is </a:t>
            </a:r>
            <a:r>
              <a:rPr lang="da-DK" sz="3200" b="1"/>
              <a:t>expensive</a:t>
            </a:r>
            <a:r>
              <a:rPr lang="da-DK" sz="3200"/>
              <a:t> to </a:t>
            </a:r>
            <a:r>
              <a:rPr lang="da-DK" sz="3200" b="1"/>
              <a:t>create</a:t>
            </a:r>
          </a:p>
          <a:p>
            <a:r>
              <a:rPr lang="da-DK" sz="3200"/>
              <a:t>Object is </a:t>
            </a:r>
            <a:r>
              <a:rPr lang="da-DK" sz="3200" b="1"/>
              <a:t>expensive</a:t>
            </a:r>
            <a:r>
              <a:rPr lang="da-DK" sz="3200"/>
              <a:t> to </a:t>
            </a:r>
            <a:r>
              <a:rPr lang="da-DK" sz="3200" b="1"/>
              <a:t>use</a:t>
            </a:r>
          </a:p>
          <a:p>
            <a:r>
              <a:rPr lang="da-DK" sz="3200"/>
              <a:t>Object must only be </a:t>
            </a:r>
            <a:r>
              <a:rPr lang="da-DK" sz="3200" b="1"/>
              <a:t>accessed</a:t>
            </a:r>
            <a:r>
              <a:rPr lang="da-DK" sz="3200"/>
              <a:t> by callers with </a:t>
            </a:r>
            <a:r>
              <a:rPr lang="da-DK" sz="3200" b="1"/>
              <a:t>permissions</a:t>
            </a:r>
          </a:p>
          <a:p>
            <a:r>
              <a:rPr lang="da-DK" sz="3200"/>
              <a:t>Need for </a:t>
            </a:r>
            <a:r>
              <a:rPr lang="da-DK" sz="3200" b="1"/>
              <a:t>additional operations</a:t>
            </a:r>
            <a:r>
              <a:rPr lang="da-DK" sz="3200"/>
              <a:t>, e.g. bookkeeping</a:t>
            </a:r>
          </a:p>
        </p:txBody>
      </p:sp>
      <p:pic>
        <p:nvPicPr>
          <p:cNvPr id="1026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68" y="830687"/>
            <a:ext cx="2149475" cy="21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restricted area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431" y="2484229"/>
            <a:ext cx="1579770" cy="15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bookkeep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00" y="4281698"/>
            <a:ext cx="1407901" cy="140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11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 is </a:t>
            </a:r>
            <a:r>
              <a:rPr lang="da-DK" b="1">
                <a:solidFill>
                  <a:srgbClr val="FF0000"/>
                </a:solidFill>
              </a:rPr>
              <a:t>expensive</a:t>
            </a:r>
            <a:r>
              <a:rPr lang="da-DK" b="1"/>
              <a:t> to </a:t>
            </a:r>
            <a:r>
              <a:rPr lang="da-DK" b="1">
                <a:solidFill>
                  <a:srgbClr val="FF0000"/>
                </a:solidFill>
              </a:rPr>
              <a:t>create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lang="da-DK" sz="3200"/>
              <a:t>Use proxy to </a:t>
            </a:r>
            <a:r>
              <a:rPr lang="da-DK" sz="3200" b="1"/>
              <a:t>delay</a:t>
            </a:r>
            <a:r>
              <a:rPr lang="da-DK" sz="3200"/>
              <a:t> creation</a:t>
            </a:r>
          </a:p>
          <a:p>
            <a:r>
              <a:rPr lang="da-DK" sz="3200"/>
              <a:t>Lazy creation, Just-in-Time creation</a:t>
            </a:r>
          </a:p>
          <a:p>
            <a:r>
              <a:rPr lang="da-DK" sz="3200"/>
              <a:t>A.k.a. </a:t>
            </a:r>
            <a:r>
              <a:rPr lang="da-DK" sz="3200" b="1"/>
              <a:t>Virtual Proxy</a:t>
            </a:r>
          </a:p>
        </p:txBody>
      </p:sp>
      <p:pic>
        <p:nvPicPr>
          <p:cNvPr id="4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6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1600" b="1"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SubjectProxyVirtual()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_subject =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1600" b="1">
                <a:latin typeface="Consolas" panose="020B0609020204030204" pitchFamily="49" charset="0"/>
              </a:rPr>
              <a:t>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InitSubject();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_subject.Calculate(c);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1600" b="1">
                <a:latin typeface="Consolas" panose="020B0609020204030204" pitchFamily="49" charset="0"/>
              </a:rPr>
              <a:t>InitSubject()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_subject = _subject ??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1600" b="1">
                <a:latin typeface="Consolas" panose="020B0609020204030204" pitchFamily="49" charset="0"/>
              </a:rPr>
              <a:t>();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 Or use Factory…</a:t>
            </a:r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29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/>
              <a:t>A certain functionality is available</a:t>
            </a:r>
          </a:p>
          <a:p>
            <a:pPr lvl="1"/>
            <a:r>
              <a:rPr lang="da-DK" sz="2800"/>
              <a:t>We want to use the functionality offered by a class </a:t>
            </a:r>
            <a:r>
              <a:rPr lang="da-DK" sz="2800" b="1"/>
              <a:t>Subject</a:t>
            </a:r>
          </a:p>
          <a:p>
            <a:pPr lvl="1"/>
            <a:r>
              <a:rPr lang="da-DK" sz="2800"/>
              <a:t>There might be reasons to restrict direct access to a </a:t>
            </a:r>
            <a:r>
              <a:rPr lang="da-DK" sz="2800" b="1"/>
              <a:t>Subject</a:t>
            </a:r>
            <a:r>
              <a:rPr lang="da-DK" sz="2800"/>
              <a:t> object</a:t>
            </a:r>
            <a:endParaRPr lang="da-DK" sz="2800" b="1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Subject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28111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Run()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 aContext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aClient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>
                <a:latin typeface="Consolas" panose="020B0609020204030204" pitchFamily="49" charset="0"/>
              </a:rPr>
              <a:t> aProxy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  aClient.UseSubject(aProxy, aContext);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9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 is </a:t>
            </a:r>
            <a:r>
              <a:rPr lang="da-DK" b="1">
                <a:solidFill>
                  <a:srgbClr val="FF0000"/>
                </a:solidFill>
              </a:rPr>
              <a:t>expensive</a:t>
            </a:r>
            <a:r>
              <a:rPr lang="da-DK" b="1"/>
              <a:t> to </a:t>
            </a:r>
            <a:r>
              <a:rPr lang="da-DK" b="1">
                <a:solidFill>
                  <a:srgbClr val="FF0000"/>
                </a:solidFill>
              </a:rPr>
              <a:t>use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122920" cy="4351338"/>
          </a:xfrm>
        </p:spPr>
        <p:txBody>
          <a:bodyPr>
            <a:normAutofit/>
          </a:bodyPr>
          <a:lstStyle/>
          <a:p>
            <a:r>
              <a:rPr lang="da-DK"/>
              <a:t>Use proxy to </a:t>
            </a:r>
            <a:r>
              <a:rPr lang="da-DK" b="1"/>
              <a:t>reuse</a:t>
            </a:r>
            <a:r>
              <a:rPr lang="da-DK"/>
              <a:t> results from previous operations</a:t>
            </a:r>
          </a:p>
          <a:p>
            <a:r>
              <a:rPr lang="da-DK"/>
              <a:t>Operation is expensive to execute (e.g. network call)</a:t>
            </a:r>
          </a:p>
          <a:p>
            <a:r>
              <a:rPr lang="da-DK"/>
              <a:t>Given same input, operation always produces same result (important!)</a:t>
            </a:r>
          </a:p>
          <a:p>
            <a:r>
              <a:rPr lang="da-DK"/>
              <a:t>Proxy maintains cache of previous results</a:t>
            </a:r>
          </a:p>
          <a:p>
            <a:r>
              <a:rPr lang="da-DK"/>
              <a:t>A.k.a. </a:t>
            </a:r>
            <a:r>
              <a:rPr lang="da-DK" b="1"/>
              <a:t>Remote Proxy</a:t>
            </a:r>
          </a:p>
        </p:txBody>
      </p:sp>
      <p:pic>
        <p:nvPicPr>
          <p:cNvPr id="5" name="Picture 2" descr="Billedresultat for mone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60" y="2151487"/>
            <a:ext cx="2711766" cy="27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25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SubjectProxyRemote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>
                <a:latin typeface="Consolas" panose="020B0609020204030204" pitchFamily="49" charset="0"/>
              </a:rPr>
              <a:t> _subject;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>
                <a:latin typeface="Consolas" panose="020B0609020204030204" pitchFamily="49" charset="0"/>
              </a:rPr>
              <a:t>&gt; _cache;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latin typeface="Consolas" panose="020B0609020204030204" pitchFamily="49" charset="0"/>
              </a:rPr>
              <a:t> SubjectProxyRemote(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4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_cache =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4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_subject = subject;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>
                <a:latin typeface="Consolas" panose="020B0609020204030204" pitchFamily="49" charset="0"/>
              </a:rPr>
              <a:t>Calculate(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400" b="1">
                <a:latin typeface="Consolas" panose="020B0609020204030204" pitchFamily="49" charset="0"/>
              </a:rPr>
              <a:t> c)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>
                <a:latin typeface="Consolas" panose="020B0609020204030204" pitchFamily="49" charset="0"/>
              </a:rPr>
              <a:t> (!_cache.ContainsKey(c))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>
                <a:latin typeface="Consolas" panose="020B0609020204030204" pitchFamily="49" charset="0"/>
              </a:rPr>
              <a:t> result = _subject.Calculate(c);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   _cache.Add(c, result);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result;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     return</a:t>
            </a:r>
            <a:r>
              <a:rPr lang="da-DK" sz="1400" b="1">
                <a:latin typeface="Consolas" panose="020B0609020204030204" pitchFamily="49" charset="0"/>
              </a:rPr>
              <a:t> _cache[c];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60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Object access is </a:t>
            </a:r>
            <a:r>
              <a:rPr lang="da-DK" b="1">
                <a:solidFill>
                  <a:srgbClr val="FF0000"/>
                </a:solidFill>
              </a:rPr>
              <a:t>restricted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 b="1"/>
              <a:t>Separate</a:t>
            </a:r>
            <a:r>
              <a:rPr lang="da-DK" sz="3200"/>
              <a:t> access management from operation logic (single responsibility)</a:t>
            </a:r>
          </a:p>
          <a:p>
            <a:r>
              <a:rPr lang="da-DK" sz="3200"/>
              <a:t>Proxy is gatekeeper w.r.t. object access</a:t>
            </a:r>
          </a:p>
          <a:p>
            <a:r>
              <a:rPr lang="da-DK" sz="3200"/>
              <a:t>A.k.a. </a:t>
            </a:r>
            <a:r>
              <a:rPr lang="da-DK" sz="3200" b="1"/>
              <a:t>Protective Proxy</a:t>
            </a:r>
          </a:p>
        </p:txBody>
      </p:sp>
      <p:pic>
        <p:nvPicPr>
          <p:cNvPr id="4" name="Picture 4" descr="Billedresultat for restricted are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91" y="2484229"/>
            <a:ext cx="1925210" cy="192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99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42206" y="64716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SubjectProxyProtective</a:t>
            </a:r>
            <a:r>
              <a:rPr lang="da-DK" sz="1600" b="1"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_subject;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SubjectProxyProtective(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1600" b="1">
                <a:latin typeface="Consolas" panose="020B0609020204030204" pitchFamily="49" charset="0"/>
              </a:rPr>
              <a:t> subject)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_subject = subject;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600" b="1">
                <a:latin typeface="Consolas" panose="020B0609020204030204" pitchFamily="49" charset="0"/>
              </a:rPr>
              <a:t>Calculate(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1600" b="1">
                <a:latin typeface="Consolas" panose="020B0609020204030204" pitchFamily="49" charset="0"/>
              </a:rPr>
              <a:t> c)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>
                <a:latin typeface="Consolas" panose="020B0609020204030204" pitchFamily="49" charset="0"/>
              </a:rPr>
              <a:t> (CheckCredentials(c.UserCredentials))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_subject.Calculate(c);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throw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da-DK" sz="1600" b="1">
                <a:latin typeface="Consolas" panose="020B0609020204030204" pitchFamily="49" charset="0"/>
              </a:rPr>
              <a:t>();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…or other handling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58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Additional operations</a:t>
            </a:r>
            <a:r>
              <a:rPr lang="da-DK" b="1"/>
              <a:t> are needed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08147" cy="4351338"/>
          </a:xfrm>
        </p:spPr>
        <p:txBody>
          <a:bodyPr/>
          <a:lstStyle/>
          <a:p>
            <a:r>
              <a:rPr lang="da-DK" sz="3200"/>
              <a:t>Examples:</a:t>
            </a:r>
          </a:p>
          <a:p>
            <a:pPr lvl="1"/>
            <a:r>
              <a:rPr lang="da-DK" sz="2800"/>
              <a:t>Usage statistics</a:t>
            </a:r>
          </a:p>
          <a:p>
            <a:pPr lvl="1"/>
            <a:r>
              <a:rPr lang="da-DK" sz="2800"/>
              <a:t>Exclusive access (threading issues)</a:t>
            </a:r>
          </a:p>
          <a:p>
            <a:pPr lvl="1"/>
            <a:r>
              <a:rPr lang="da-DK" sz="2800"/>
              <a:t>Logging</a:t>
            </a:r>
          </a:p>
          <a:p>
            <a:pPr lvl="1"/>
            <a:r>
              <a:rPr lang="da-DK" sz="2800"/>
              <a:t>…?</a:t>
            </a:r>
            <a:endParaRPr lang="da-DK" sz="3200"/>
          </a:p>
          <a:p>
            <a:r>
              <a:rPr lang="da-DK" sz="3200"/>
              <a:t>A.k.a. </a:t>
            </a:r>
            <a:r>
              <a:rPr lang="da-DK" sz="3200" b="1"/>
              <a:t>Smart Proxy</a:t>
            </a:r>
          </a:p>
        </p:txBody>
      </p:sp>
      <p:pic>
        <p:nvPicPr>
          <p:cNvPr id="5" name="Picture 6" descr="Billedresultat for bookkee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413" y="2459671"/>
            <a:ext cx="2020413" cy="20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49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SubjectProxySmart</a:t>
            </a:r>
            <a:r>
              <a:rPr lang="da-DK" b="1">
                <a:latin typeface="Consolas" panose="020B0609020204030204" pitchFamily="49" charset="0"/>
              </a:rPr>
              <a:t> :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>
                <a:latin typeface="Consolas" panose="020B0609020204030204" pitchFamily="49" charset="0"/>
              </a:rPr>
              <a:t> _subject;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public int</a:t>
            </a:r>
            <a:r>
              <a:rPr lang="da-DK" b="1">
                <a:latin typeface="Consolas" panose="020B0609020204030204" pitchFamily="49" charset="0"/>
              </a:rPr>
              <a:t> CallsToCalculate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b="1">
                <a:latin typeface="Consolas" panose="020B0609020204030204" pitchFamily="49" charset="0"/>
              </a:rPr>
              <a:t>; };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SubjectProxySmart(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b="1">
                <a:latin typeface="Consolas" panose="020B0609020204030204" pitchFamily="49" charset="0"/>
              </a:rPr>
              <a:t> subject)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_subject = subject;</a:t>
            </a:r>
          </a:p>
          <a:p>
            <a:r>
              <a:rPr lang="da-DK" b="1">
                <a:latin typeface="Consolas" panose="020B0609020204030204" pitchFamily="49" charset="0"/>
              </a:rPr>
              <a:t>      CallsToCalculate = 0;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b="1">
                <a:latin typeface="Consolas" panose="020B0609020204030204" pitchFamily="49" charset="0"/>
              </a:rPr>
              <a:t>Calculate(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b="1">
                <a:latin typeface="Consolas" panose="020B0609020204030204" pitchFamily="49" charset="0"/>
              </a:rPr>
              <a:t> c)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CallsToCalculate++;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_subject.Calculate(c);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173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22210" y="25897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5222824" y="34012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479809" y="2972082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ISubject</a:t>
            </a:r>
          </a:p>
        </p:txBody>
      </p: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3600" b="1">
                <a:latin typeface="Consolas" panose="020B0609020204030204" pitchFamily="49" charset="0"/>
              </a:rPr>
              <a:t> 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SubjectProxyVirtual</a:t>
            </a:r>
            <a:r>
              <a:rPr lang="da-DK" sz="3600" b="1">
                <a:latin typeface="Consolas" panose="020B0609020204030204" pitchFamily="49" charset="0"/>
              </a:rPr>
              <a:t>();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(s);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Subject</a:t>
            </a:r>
          </a:p>
          <a:p>
            <a:pPr algn="ctr"/>
            <a:r>
              <a:rPr lang="da-DK" sz="2800"/>
              <a:t>Proxy</a:t>
            </a:r>
          </a:p>
          <a:p>
            <a:pPr algn="ctr"/>
            <a:r>
              <a:rPr lang="da-DK" sz="2800"/>
              <a:t>…</a:t>
            </a:r>
          </a:p>
        </p:txBody>
      </p:sp>
      <p:pic>
        <p:nvPicPr>
          <p:cNvPr id="8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/>
              <a:t>A certain functionality is available</a:t>
            </a:r>
          </a:p>
          <a:p>
            <a:pPr lvl="1"/>
            <a:r>
              <a:rPr lang="da-DK" sz="2800"/>
              <a:t>We want to use the functionality offered by a class </a:t>
            </a:r>
            <a:r>
              <a:rPr lang="da-DK" sz="2800" b="1"/>
              <a:t>Subject</a:t>
            </a:r>
          </a:p>
          <a:p>
            <a:pPr lvl="1"/>
            <a:r>
              <a:rPr lang="da-DK" sz="2800"/>
              <a:t>There might be reasons to restrict direct access to a </a:t>
            </a:r>
            <a:r>
              <a:rPr lang="da-DK" sz="2800" b="1"/>
              <a:t>Subject</a:t>
            </a:r>
            <a:r>
              <a:rPr lang="da-DK" sz="2800"/>
              <a:t> object</a:t>
            </a:r>
            <a:endParaRPr lang="da-DK" sz="2800" b="1"/>
          </a:p>
          <a:p>
            <a:r>
              <a:rPr lang="da-DK" sz="3200" b="1" i="1">
                <a:solidFill>
                  <a:srgbClr val="FF0000"/>
                </a:solidFill>
              </a:rPr>
              <a:t>How to offer the services of Subject, but also implement management of restrictions in a transparent way.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Subject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878525" y="2850438"/>
            <a:ext cx="2475275" cy="918098"/>
          </a:xfrm>
          <a:prstGeom prst="roundRect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Proxy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9706375" y="1895356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Opad-nedadgående pil 8"/>
          <p:cNvSpPr/>
          <p:nvPr/>
        </p:nvSpPr>
        <p:spPr>
          <a:xfrm>
            <a:off x="9706375" y="3610519"/>
            <a:ext cx="819574" cy="11108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91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Proxy vs. Decorator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14813" cy="4351338"/>
          </a:xfrm>
        </p:spPr>
        <p:txBody>
          <a:bodyPr>
            <a:normAutofit/>
          </a:bodyPr>
          <a:lstStyle/>
          <a:p>
            <a:r>
              <a:rPr lang="da-DK" sz="2400"/>
              <a:t>Both implement </a:t>
            </a:r>
            <a:r>
              <a:rPr lang="da-DK" sz="2400" b="1"/>
              <a:t>same interface </a:t>
            </a:r>
            <a:r>
              <a:rPr lang="da-DK" sz="2400"/>
              <a:t>as subject</a:t>
            </a:r>
          </a:p>
          <a:p>
            <a:r>
              <a:rPr lang="da-DK" sz="2400" b="1"/>
              <a:t>Proxy</a:t>
            </a:r>
            <a:r>
              <a:rPr lang="da-DK" sz="2400"/>
              <a:t>: will often be responsible for </a:t>
            </a:r>
            <a:r>
              <a:rPr lang="da-DK" sz="2400" b="1"/>
              <a:t>object creation</a:t>
            </a:r>
            <a:r>
              <a:rPr lang="da-DK" sz="2400"/>
              <a:t>, either directly or through a factory</a:t>
            </a:r>
          </a:p>
          <a:p>
            <a:r>
              <a:rPr lang="da-DK" sz="2400" b="1"/>
              <a:t>Decorator</a:t>
            </a:r>
            <a:r>
              <a:rPr lang="da-DK" sz="2400"/>
              <a:t>:  will receive an </a:t>
            </a:r>
            <a:r>
              <a:rPr lang="da-DK" sz="2400" b="1"/>
              <a:t>already created object </a:t>
            </a:r>
            <a:r>
              <a:rPr lang="da-DK" sz="2400"/>
              <a:t>for ”decoration”</a:t>
            </a:r>
          </a:p>
          <a:p>
            <a:r>
              <a:rPr lang="da-DK" sz="2400"/>
              <a:t>Decorator offers more flexibility w.r.t. run-time configuration</a:t>
            </a:r>
          </a:p>
          <a:p>
            <a:r>
              <a:rPr lang="da-DK" sz="2400"/>
              <a:t>Scope for Decorator is smaller – no control over object creation</a:t>
            </a:r>
          </a:p>
        </p:txBody>
      </p:sp>
      <p:pic>
        <p:nvPicPr>
          <p:cNvPr id="2050" name="Picture 2" descr="Billedresultat for sibling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27" y="0"/>
            <a:ext cx="49006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2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2534536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3346042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4339113" y="2886993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Subject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24438" y="1104093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ISubject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H="1" flipV="1">
            <a:off x="5224668" y="2022191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 Calculate(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3600" b="1">
                <a:latin typeface="Consolas" panose="020B0609020204030204" pitchFamily="49" charset="0"/>
              </a:rPr>
              <a:t> c);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Subject</a:t>
            </a:r>
            <a:r>
              <a:rPr lang="da-DK" sz="3600" b="1">
                <a:latin typeface="Consolas" panose="020B0609020204030204" pitchFamily="49" charset="0"/>
              </a:rPr>
              <a:t> :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Calculate(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3600" b="1">
                <a:latin typeface="Consolas" panose="020B0609020204030204" pitchFamily="49" charset="0"/>
              </a:rPr>
              <a:t> c)</a:t>
            </a:r>
          </a:p>
          <a:p>
            <a:r>
              <a:rPr lang="da-DK" sz="3600" b="1">
                <a:latin typeface="Consolas" panose="020B0609020204030204" pitchFamily="49" charset="0"/>
              </a:rPr>
              <a:t>   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Code for calculation</a:t>
            </a:r>
          </a:p>
          <a:p>
            <a:r>
              <a:rPr lang="da-DK" sz="3600" b="1">
                <a:latin typeface="Consolas" panose="020B0609020204030204" pitchFamily="49" charset="0"/>
              </a:rPr>
              <a:t>   }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0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UseSubject(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r>
              <a:rPr lang="da-DK" sz="2400" b="1">
                <a:latin typeface="Consolas" panose="020B0609020204030204" pitchFamily="49" charset="0"/>
              </a:rPr>
              <a:t> subject,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da-DK" sz="2400" b="1">
                <a:latin typeface="Consolas" panose="020B0609020204030204" pitchFamily="49" charset="0"/>
              </a:rPr>
              <a:t> c)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result = subject.Calculate(c);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// ...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968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Proxy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Why use a Proxy?</vt:lpstr>
      <vt:lpstr>Object is expensive to create</vt:lpstr>
      <vt:lpstr>PowerPoint-præsentation</vt:lpstr>
      <vt:lpstr>PowerPoint-præsentation</vt:lpstr>
      <vt:lpstr>Object is expensive to use</vt:lpstr>
      <vt:lpstr>PowerPoint-præsentation</vt:lpstr>
      <vt:lpstr>Object access is restricted</vt:lpstr>
      <vt:lpstr>PowerPoint-præsentation</vt:lpstr>
      <vt:lpstr>Additional operations are needed</vt:lpstr>
      <vt:lpstr>PowerPoint-præsentation</vt:lpstr>
      <vt:lpstr>PowerPoint-præsentation</vt:lpstr>
      <vt:lpstr>PowerPoint-præsentation</vt:lpstr>
      <vt:lpstr>PowerPoint-præsentation</vt:lpstr>
      <vt:lpstr>Proxy vs. Decorator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165</cp:revision>
  <dcterms:created xsi:type="dcterms:W3CDTF">2017-09-05T14:00:27Z</dcterms:created>
  <dcterms:modified xsi:type="dcterms:W3CDTF">2025-08-03T06:50:40Z</dcterms:modified>
</cp:coreProperties>
</file>