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437" r:id="rId3"/>
    <p:sldId id="455" r:id="rId4"/>
    <p:sldId id="483" r:id="rId5"/>
    <p:sldId id="484" r:id="rId6"/>
    <p:sldId id="485" r:id="rId7"/>
    <p:sldId id="486" r:id="rId8"/>
    <p:sldId id="487" r:id="rId9"/>
    <p:sldId id="481" r:id="rId10"/>
    <p:sldId id="494" r:id="rId11"/>
    <p:sldId id="488" r:id="rId12"/>
    <p:sldId id="489" r:id="rId13"/>
    <p:sldId id="490" r:id="rId14"/>
    <p:sldId id="491" r:id="rId15"/>
    <p:sldId id="492" r:id="rId16"/>
    <p:sldId id="493" r:id="rId1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79784" y="1910433"/>
            <a:ext cx="10635915" cy="2312652"/>
          </a:xfrm>
        </p:spPr>
        <p:txBody>
          <a:bodyPr>
            <a:normAutofit/>
          </a:bodyPr>
          <a:lstStyle/>
          <a:p>
            <a:r>
              <a:rPr lang="da-DK" sz="9600"/>
              <a:t>Strategy</a:t>
            </a:r>
            <a:br>
              <a:rPr lang="da-DK" sz="9600"/>
            </a:br>
            <a:r>
              <a:rPr lang="da-DK"/>
              <a:t>Design Pattern</a:t>
            </a:r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2870980" y="626194"/>
            <a:ext cx="2400614" cy="88557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/>
              <a:t>Context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6665494" y="2739119"/>
            <a:ext cx="2520617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/>
              <a:t>StrategyA</a:t>
            </a:r>
          </a:p>
        </p:txBody>
      </p:sp>
      <p:sp>
        <p:nvSpPr>
          <p:cNvPr id="18" name="Afrundet rektangel 17"/>
          <p:cNvSpPr/>
          <p:nvPr/>
        </p:nvSpPr>
        <p:spPr>
          <a:xfrm>
            <a:off x="6665494" y="605459"/>
            <a:ext cx="2520617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IStrategy</a:t>
            </a:r>
          </a:p>
        </p:txBody>
      </p:sp>
      <p:cxnSp>
        <p:nvCxnSpPr>
          <p:cNvPr id="9" name="Vinklet forbindelse 2"/>
          <p:cNvCxnSpPr>
            <a:stCxn id="8" idx="0"/>
            <a:endCxn id="18" idx="2"/>
          </p:cNvCxnSpPr>
          <p:nvPr/>
        </p:nvCxnSpPr>
        <p:spPr>
          <a:xfrm flipV="1">
            <a:off x="7925803" y="1523557"/>
            <a:ext cx="0" cy="1215562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inklet forbindelse 2"/>
          <p:cNvCxnSpPr>
            <a:stCxn id="4" idx="3"/>
            <a:endCxn id="18" idx="1"/>
          </p:cNvCxnSpPr>
          <p:nvPr/>
        </p:nvCxnSpPr>
        <p:spPr>
          <a:xfrm flipV="1">
            <a:off x="5271594" y="1064508"/>
            <a:ext cx="1393900" cy="4473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7118684" y="3342703"/>
            <a:ext cx="2520617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/>
              <a:t>StrategyB</a:t>
            </a:r>
          </a:p>
        </p:txBody>
      </p:sp>
      <p:sp>
        <p:nvSpPr>
          <p:cNvPr id="15" name="Afrundet rektangel 14"/>
          <p:cNvSpPr/>
          <p:nvPr/>
        </p:nvSpPr>
        <p:spPr>
          <a:xfrm>
            <a:off x="7571874" y="3946287"/>
            <a:ext cx="2520617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/>
              <a:t>StrategyC</a:t>
            </a:r>
          </a:p>
        </p:txBody>
      </p:sp>
    </p:spTree>
    <p:extLst>
      <p:ext uri="{BB962C8B-B14F-4D97-AF65-F5344CB8AC3E}">
        <p14:creationId xmlns:p14="http://schemas.microsoft.com/office/powerpoint/2010/main" val="83175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2870980" y="626194"/>
            <a:ext cx="2400614" cy="88557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/>
              <a:t>Context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6665494" y="2739119"/>
            <a:ext cx="2520617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/>
              <a:t>StrategyA</a:t>
            </a:r>
          </a:p>
        </p:txBody>
      </p:sp>
      <p:sp>
        <p:nvSpPr>
          <p:cNvPr id="18" name="Afrundet rektangel 17"/>
          <p:cNvSpPr/>
          <p:nvPr/>
        </p:nvSpPr>
        <p:spPr>
          <a:xfrm>
            <a:off x="6665494" y="605459"/>
            <a:ext cx="2520617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IStrategy</a:t>
            </a:r>
          </a:p>
        </p:txBody>
      </p:sp>
      <p:cxnSp>
        <p:nvCxnSpPr>
          <p:cNvPr id="9" name="Vinklet forbindelse 2"/>
          <p:cNvCxnSpPr>
            <a:stCxn id="8" idx="0"/>
            <a:endCxn id="18" idx="2"/>
          </p:cNvCxnSpPr>
          <p:nvPr/>
        </p:nvCxnSpPr>
        <p:spPr>
          <a:xfrm flipV="1">
            <a:off x="7925803" y="1523557"/>
            <a:ext cx="0" cy="1215562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inklet forbindelse 2"/>
          <p:cNvCxnSpPr/>
          <p:nvPr/>
        </p:nvCxnSpPr>
        <p:spPr>
          <a:xfrm flipV="1">
            <a:off x="5271594" y="751687"/>
            <a:ext cx="1393900" cy="4473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7118684" y="3342703"/>
            <a:ext cx="2520617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/>
              <a:t>StrategyB</a:t>
            </a:r>
          </a:p>
        </p:txBody>
      </p:sp>
      <p:sp>
        <p:nvSpPr>
          <p:cNvPr id="15" name="Afrundet rektangel 14"/>
          <p:cNvSpPr/>
          <p:nvPr/>
        </p:nvSpPr>
        <p:spPr>
          <a:xfrm>
            <a:off x="7571874" y="3946287"/>
            <a:ext cx="2520617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/>
              <a:t>StrategyC</a:t>
            </a:r>
          </a:p>
        </p:txBody>
      </p:sp>
      <p:cxnSp>
        <p:nvCxnSpPr>
          <p:cNvPr id="10" name="Vinklet forbindelse 2"/>
          <p:cNvCxnSpPr/>
          <p:nvPr/>
        </p:nvCxnSpPr>
        <p:spPr>
          <a:xfrm flipH="1">
            <a:off x="5271594" y="1341236"/>
            <a:ext cx="1393900" cy="4473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851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2870980" y="626194"/>
            <a:ext cx="2400614" cy="88557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/>
              <a:t>Context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6665494" y="2739119"/>
            <a:ext cx="2520617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/>
              <a:t>StrategyA</a:t>
            </a:r>
          </a:p>
        </p:txBody>
      </p:sp>
      <p:sp>
        <p:nvSpPr>
          <p:cNvPr id="18" name="Afrundet rektangel 17"/>
          <p:cNvSpPr/>
          <p:nvPr/>
        </p:nvSpPr>
        <p:spPr>
          <a:xfrm>
            <a:off x="6665494" y="605459"/>
            <a:ext cx="2520617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IStrategy</a:t>
            </a:r>
          </a:p>
        </p:txBody>
      </p:sp>
      <p:cxnSp>
        <p:nvCxnSpPr>
          <p:cNvPr id="9" name="Vinklet forbindelse 2"/>
          <p:cNvCxnSpPr>
            <a:stCxn id="8" idx="0"/>
            <a:endCxn id="18" idx="2"/>
          </p:cNvCxnSpPr>
          <p:nvPr/>
        </p:nvCxnSpPr>
        <p:spPr>
          <a:xfrm flipV="1">
            <a:off x="7925803" y="1523557"/>
            <a:ext cx="0" cy="1215562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inklet forbindelse 2"/>
          <p:cNvCxnSpPr/>
          <p:nvPr/>
        </p:nvCxnSpPr>
        <p:spPr>
          <a:xfrm flipV="1">
            <a:off x="5271594" y="751687"/>
            <a:ext cx="1393900" cy="4473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7118684" y="3342703"/>
            <a:ext cx="2520617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/>
              <a:t>StrategyB</a:t>
            </a:r>
          </a:p>
        </p:txBody>
      </p:sp>
      <p:sp>
        <p:nvSpPr>
          <p:cNvPr id="15" name="Afrundet rektangel 14"/>
          <p:cNvSpPr/>
          <p:nvPr/>
        </p:nvSpPr>
        <p:spPr>
          <a:xfrm>
            <a:off x="7571874" y="3946287"/>
            <a:ext cx="2520617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/>
              <a:t>StrategyC</a:t>
            </a:r>
          </a:p>
        </p:txBody>
      </p:sp>
      <p:cxnSp>
        <p:nvCxnSpPr>
          <p:cNvPr id="10" name="Vinklet forbindelse 2"/>
          <p:cNvCxnSpPr/>
          <p:nvPr/>
        </p:nvCxnSpPr>
        <p:spPr>
          <a:xfrm flipH="1">
            <a:off x="5271594" y="1341236"/>
            <a:ext cx="1393900" cy="4473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frundet rektangel 10"/>
          <p:cNvSpPr/>
          <p:nvPr/>
        </p:nvSpPr>
        <p:spPr>
          <a:xfrm>
            <a:off x="2887609" y="2739119"/>
            <a:ext cx="2400614" cy="885573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/>
              <a:t>Client</a:t>
            </a:r>
          </a:p>
        </p:txBody>
      </p:sp>
      <p:cxnSp>
        <p:nvCxnSpPr>
          <p:cNvPr id="12" name="Vinklet forbindelse 2"/>
          <p:cNvCxnSpPr>
            <a:stCxn id="11" idx="0"/>
            <a:endCxn id="4" idx="2"/>
          </p:cNvCxnSpPr>
          <p:nvPr/>
        </p:nvCxnSpPr>
        <p:spPr>
          <a:xfrm flipH="1" flipV="1">
            <a:off x="4071287" y="1511767"/>
            <a:ext cx="16629" cy="1227352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333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Strategy vs Template Method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527005" cy="4351338"/>
          </a:xfrm>
        </p:spPr>
        <p:txBody>
          <a:bodyPr>
            <a:normAutofit/>
          </a:bodyPr>
          <a:lstStyle/>
          <a:p>
            <a:r>
              <a:rPr lang="da-DK" sz="3200" b="1"/>
              <a:t>Both</a:t>
            </a:r>
            <a:r>
              <a:rPr lang="da-DK" sz="3200"/>
              <a:t> define a common interface for a behavior.</a:t>
            </a:r>
          </a:p>
          <a:p>
            <a:r>
              <a:rPr lang="da-DK" sz="3200" b="1"/>
              <a:t>Template Method</a:t>
            </a:r>
            <a:r>
              <a:rPr lang="da-DK" sz="3200"/>
              <a:t>: a </a:t>
            </a:r>
            <a:r>
              <a:rPr lang="da-DK" sz="3200" u="sng"/>
              <a:t>base</a:t>
            </a:r>
            <a:r>
              <a:rPr lang="da-DK" sz="3200"/>
              <a:t> class defines the general algorithm for behavior, and subclasses can then only ”fill in the blanks”.</a:t>
            </a:r>
          </a:p>
          <a:p>
            <a:r>
              <a:rPr lang="da-DK" sz="3200" b="1"/>
              <a:t>Strategy</a:t>
            </a:r>
            <a:r>
              <a:rPr lang="da-DK" sz="3200"/>
              <a:t>: no general algorithm for behavior. Behaviors may be implemented in completely different ways, but must still implement same interface.</a:t>
            </a:r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3699559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frundet rektangel 17"/>
          <p:cNvSpPr/>
          <p:nvPr/>
        </p:nvSpPr>
        <p:spPr>
          <a:xfrm>
            <a:off x="590438" y="1751832"/>
            <a:ext cx="2147637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Interface</a:t>
            </a:r>
          </a:p>
        </p:txBody>
      </p:sp>
      <p:sp>
        <p:nvSpPr>
          <p:cNvPr id="15" name="Afrundet rektangel 14"/>
          <p:cNvSpPr/>
          <p:nvPr/>
        </p:nvSpPr>
        <p:spPr>
          <a:xfrm>
            <a:off x="590438" y="2824480"/>
            <a:ext cx="2147637" cy="319024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/>
              <a:t>General</a:t>
            </a:r>
          </a:p>
        </p:txBody>
      </p:sp>
      <p:sp>
        <p:nvSpPr>
          <p:cNvPr id="2" name="Tekstfelt 1"/>
          <p:cNvSpPr txBox="1"/>
          <p:nvPr/>
        </p:nvSpPr>
        <p:spPr>
          <a:xfrm>
            <a:off x="356847" y="707707"/>
            <a:ext cx="26148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/>
              <a:t>Fixed behavior</a:t>
            </a:r>
          </a:p>
        </p:txBody>
      </p:sp>
    </p:spTree>
    <p:extLst>
      <p:ext uri="{BB962C8B-B14F-4D97-AF65-F5344CB8AC3E}">
        <p14:creationId xmlns:p14="http://schemas.microsoft.com/office/powerpoint/2010/main" val="1692449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frundet rektangel 17"/>
          <p:cNvSpPr/>
          <p:nvPr/>
        </p:nvSpPr>
        <p:spPr>
          <a:xfrm>
            <a:off x="590438" y="1751832"/>
            <a:ext cx="2147637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Interface</a:t>
            </a:r>
          </a:p>
        </p:txBody>
      </p:sp>
      <p:sp>
        <p:nvSpPr>
          <p:cNvPr id="15" name="Afrundet rektangel 14"/>
          <p:cNvSpPr/>
          <p:nvPr/>
        </p:nvSpPr>
        <p:spPr>
          <a:xfrm>
            <a:off x="590438" y="2824480"/>
            <a:ext cx="2147637" cy="319024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/>
              <a:t>General</a:t>
            </a:r>
          </a:p>
        </p:txBody>
      </p:sp>
      <p:sp>
        <p:nvSpPr>
          <p:cNvPr id="2" name="Tekstfelt 1"/>
          <p:cNvSpPr txBox="1"/>
          <p:nvPr/>
        </p:nvSpPr>
        <p:spPr>
          <a:xfrm>
            <a:off x="356847" y="707707"/>
            <a:ext cx="26148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/>
              <a:t>Fixed behavior</a:t>
            </a:r>
          </a:p>
        </p:txBody>
      </p:sp>
      <p:sp>
        <p:nvSpPr>
          <p:cNvPr id="16" name="Afrundet rektangel 15"/>
          <p:cNvSpPr/>
          <p:nvPr/>
        </p:nvSpPr>
        <p:spPr>
          <a:xfrm>
            <a:off x="4894892" y="1751832"/>
            <a:ext cx="2147637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Interface</a:t>
            </a:r>
          </a:p>
        </p:txBody>
      </p:sp>
      <p:sp>
        <p:nvSpPr>
          <p:cNvPr id="17" name="Afrundet rektangel 16"/>
          <p:cNvSpPr/>
          <p:nvPr/>
        </p:nvSpPr>
        <p:spPr>
          <a:xfrm>
            <a:off x="4894892" y="4326922"/>
            <a:ext cx="672789" cy="168779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t"/>
          <a:lstStyle/>
          <a:p>
            <a:pPr algn="ctr"/>
            <a:r>
              <a:rPr lang="da-DK" sz="3200"/>
              <a:t>Specific</a:t>
            </a:r>
          </a:p>
        </p:txBody>
      </p:sp>
      <p:sp>
        <p:nvSpPr>
          <p:cNvPr id="19" name="Afrundet rektangel 18"/>
          <p:cNvSpPr/>
          <p:nvPr/>
        </p:nvSpPr>
        <p:spPr>
          <a:xfrm>
            <a:off x="4894892" y="2824480"/>
            <a:ext cx="2147637" cy="134789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/>
              <a:t>General</a:t>
            </a:r>
          </a:p>
        </p:txBody>
      </p:sp>
      <p:sp>
        <p:nvSpPr>
          <p:cNvPr id="20" name="Afrundet rektangel 19"/>
          <p:cNvSpPr/>
          <p:nvPr/>
        </p:nvSpPr>
        <p:spPr>
          <a:xfrm>
            <a:off x="5632315" y="4326921"/>
            <a:ext cx="672789" cy="168779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t"/>
          <a:lstStyle/>
          <a:p>
            <a:pPr algn="ctr"/>
            <a:r>
              <a:rPr lang="da-DK" sz="3200"/>
              <a:t>Specific</a:t>
            </a:r>
          </a:p>
        </p:txBody>
      </p:sp>
      <p:sp>
        <p:nvSpPr>
          <p:cNvPr id="21" name="Afrundet rektangel 20"/>
          <p:cNvSpPr/>
          <p:nvPr/>
        </p:nvSpPr>
        <p:spPr>
          <a:xfrm>
            <a:off x="6368625" y="4326921"/>
            <a:ext cx="672789" cy="168779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t"/>
          <a:lstStyle/>
          <a:p>
            <a:pPr algn="ctr"/>
            <a:r>
              <a:rPr lang="da-DK" sz="3200"/>
              <a:t>Specific</a:t>
            </a:r>
          </a:p>
        </p:txBody>
      </p:sp>
      <p:sp>
        <p:nvSpPr>
          <p:cNvPr id="22" name="Tekstfelt 21"/>
          <p:cNvSpPr txBox="1"/>
          <p:nvPr/>
        </p:nvSpPr>
        <p:spPr>
          <a:xfrm>
            <a:off x="4402607" y="707706"/>
            <a:ext cx="31322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/>
              <a:t>Template method</a:t>
            </a:r>
          </a:p>
        </p:txBody>
      </p:sp>
    </p:spTree>
    <p:extLst>
      <p:ext uri="{BB962C8B-B14F-4D97-AF65-F5344CB8AC3E}">
        <p14:creationId xmlns:p14="http://schemas.microsoft.com/office/powerpoint/2010/main" val="124027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frundet rektangel 17"/>
          <p:cNvSpPr/>
          <p:nvPr/>
        </p:nvSpPr>
        <p:spPr>
          <a:xfrm>
            <a:off x="590438" y="1751832"/>
            <a:ext cx="2147637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Interface</a:t>
            </a:r>
          </a:p>
        </p:txBody>
      </p:sp>
      <p:sp>
        <p:nvSpPr>
          <p:cNvPr id="15" name="Afrundet rektangel 14"/>
          <p:cNvSpPr/>
          <p:nvPr/>
        </p:nvSpPr>
        <p:spPr>
          <a:xfrm>
            <a:off x="590438" y="2824480"/>
            <a:ext cx="2147637" cy="319024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/>
              <a:t>General</a:t>
            </a:r>
          </a:p>
        </p:txBody>
      </p:sp>
      <p:sp>
        <p:nvSpPr>
          <p:cNvPr id="2" name="Tekstfelt 1"/>
          <p:cNvSpPr txBox="1"/>
          <p:nvPr/>
        </p:nvSpPr>
        <p:spPr>
          <a:xfrm>
            <a:off x="356847" y="707707"/>
            <a:ext cx="26148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/>
              <a:t>Fixed behavior</a:t>
            </a:r>
          </a:p>
        </p:txBody>
      </p:sp>
      <p:sp>
        <p:nvSpPr>
          <p:cNvPr id="16" name="Afrundet rektangel 15"/>
          <p:cNvSpPr/>
          <p:nvPr/>
        </p:nvSpPr>
        <p:spPr>
          <a:xfrm>
            <a:off x="4894892" y="1751832"/>
            <a:ext cx="2147637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Interface</a:t>
            </a:r>
          </a:p>
        </p:txBody>
      </p:sp>
      <p:sp>
        <p:nvSpPr>
          <p:cNvPr id="17" name="Afrundet rektangel 16"/>
          <p:cNvSpPr/>
          <p:nvPr/>
        </p:nvSpPr>
        <p:spPr>
          <a:xfrm>
            <a:off x="4894892" y="4326922"/>
            <a:ext cx="672789" cy="168779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t"/>
          <a:lstStyle/>
          <a:p>
            <a:pPr algn="ctr"/>
            <a:r>
              <a:rPr lang="da-DK" sz="3200"/>
              <a:t>Specific</a:t>
            </a:r>
          </a:p>
        </p:txBody>
      </p:sp>
      <p:sp>
        <p:nvSpPr>
          <p:cNvPr id="19" name="Afrundet rektangel 18"/>
          <p:cNvSpPr/>
          <p:nvPr/>
        </p:nvSpPr>
        <p:spPr>
          <a:xfrm>
            <a:off x="4894892" y="2824480"/>
            <a:ext cx="2147637" cy="134789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/>
              <a:t>General</a:t>
            </a:r>
          </a:p>
        </p:txBody>
      </p:sp>
      <p:sp>
        <p:nvSpPr>
          <p:cNvPr id="20" name="Afrundet rektangel 19"/>
          <p:cNvSpPr/>
          <p:nvPr/>
        </p:nvSpPr>
        <p:spPr>
          <a:xfrm>
            <a:off x="5632315" y="4326921"/>
            <a:ext cx="672789" cy="168779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t"/>
          <a:lstStyle/>
          <a:p>
            <a:pPr algn="ctr"/>
            <a:r>
              <a:rPr lang="da-DK" sz="3200"/>
              <a:t>Specific</a:t>
            </a:r>
          </a:p>
        </p:txBody>
      </p:sp>
      <p:sp>
        <p:nvSpPr>
          <p:cNvPr id="21" name="Afrundet rektangel 20"/>
          <p:cNvSpPr/>
          <p:nvPr/>
        </p:nvSpPr>
        <p:spPr>
          <a:xfrm>
            <a:off x="6368625" y="4326921"/>
            <a:ext cx="672789" cy="168779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t"/>
          <a:lstStyle/>
          <a:p>
            <a:pPr algn="ctr"/>
            <a:r>
              <a:rPr lang="da-DK" sz="3200"/>
              <a:t>Specific</a:t>
            </a:r>
          </a:p>
        </p:txBody>
      </p:sp>
      <p:sp>
        <p:nvSpPr>
          <p:cNvPr id="22" name="Tekstfelt 21"/>
          <p:cNvSpPr txBox="1"/>
          <p:nvPr/>
        </p:nvSpPr>
        <p:spPr>
          <a:xfrm>
            <a:off x="4402607" y="707706"/>
            <a:ext cx="31322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/>
              <a:t>Template method</a:t>
            </a:r>
          </a:p>
        </p:txBody>
      </p:sp>
      <p:sp>
        <p:nvSpPr>
          <p:cNvPr id="23" name="Afrundet rektangel 22"/>
          <p:cNvSpPr/>
          <p:nvPr/>
        </p:nvSpPr>
        <p:spPr>
          <a:xfrm>
            <a:off x="9279324" y="1751831"/>
            <a:ext cx="2147637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Interface</a:t>
            </a:r>
          </a:p>
        </p:txBody>
      </p:sp>
      <p:sp>
        <p:nvSpPr>
          <p:cNvPr id="24" name="Afrundet rektangel 23"/>
          <p:cNvSpPr/>
          <p:nvPr/>
        </p:nvSpPr>
        <p:spPr>
          <a:xfrm>
            <a:off x="9279324" y="2824481"/>
            <a:ext cx="672789" cy="319023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t"/>
          <a:lstStyle/>
          <a:p>
            <a:pPr algn="ctr"/>
            <a:r>
              <a:rPr lang="da-DK" sz="3200"/>
              <a:t>Specific</a:t>
            </a:r>
          </a:p>
        </p:txBody>
      </p:sp>
      <p:sp>
        <p:nvSpPr>
          <p:cNvPr id="26" name="Afrundet rektangel 25"/>
          <p:cNvSpPr/>
          <p:nvPr/>
        </p:nvSpPr>
        <p:spPr>
          <a:xfrm>
            <a:off x="10016747" y="2824480"/>
            <a:ext cx="672789" cy="319023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t"/>
          <a:lstStyle/>
          <a:p>
            <a:pPr algn="ctr"/>
            <a:r>
              <a:rPr lang="da-DK" sz="3200"/>
              <a:t>Specific</a:t>
            </a:r>
          </a:p>
        </p:txBody>
      </p:sp>
      <p:sp>
        <p:nvSpPr>
          <p:cNvPr id="27" name="Afrundet rektangel 26"/>
          <p:cNvSpPr/>
          <p:nvPr/>
        </p:nvSpPr>
        <p:spPr>
          <a:xfrm>
            <a:off x="10753057" y="2824480"/>
            <a:ext cx="672789" cy="319023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t"/>
          <a:lstStyle/>
          <a:p>
            <a:pPr algn="ctr"/>
            <a:r>
              <a:rPr lang="da-DK" sz="3200"/>
              <a:t>Specific</a:t>
            </a:r>
          </a:p>
        </p:txBody>
      </p:sp>
      <p:sp>
        <p:nvSpPr>
          <p:cNvPr id="28" name="Tekstfelt 27"/>
          <p:cNvSpPr txBox="1"/>
          <p:nvPr/>
        </p:nvSpPr>
        <p:spPr>
          <a:xfrm>
            <a:off x="9575011" y="707705"/>
            <a:ext cx="15562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/>
              <a:t>Strategy</a:t>
            </a:r>
          </a:p>
        </p:txBody>
      </p:sp>
    </p:spTree>
    <p:extLst>
      <p:ext uri="{BB962C8B-B14F-4D97-AF65-F5344CB8AC3E}">
        <p14:creationId xmlns:p14="http://schemas.microsoft.com/office/powerpoint/2010/main" val="1725162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The Problem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150768" cy="4351338"/>
          </a:xfrm>
        </p:spPr>
        <p:txBody>
          <a:bodyPr>
            <a:normAutofit/>
          </a:bodyPr>
          <a:lstStyle/>
          <a:p>
            <a:r>
              <a:rPr lang="da-DK" sz="3200"/>
              <a:t>We need to invoke a certain </a:t>
            </a:r>
            <a:r>
              <a:rPr lang="da-DK" sz="3200" u="sng"/>
              <a:t>behavior</a:t>
            </a:r>
          </a:p>
          <a:p>
            <a:r>
              <a:rPr lang="da-DK" sz="3200"/>
              <a:t>The behavior can </a:t>
            </a:r>
            <a:r>
              <a:rPr lang="da-DK" sz="3200" u="sng"/>
              <a:t>vary</a:t>
            </a:r>
            <a:r>
              <a:rPr lang="da-DK" sz="3200"/>
              <a:t>, depending on internal/external circumstances</a:t>
            </a:r>
          </a:p>
          <a:p>
            <a:r>
              <a:rPr lang="da-DK" sz="3200"/>
              <a:t>We must be able to use the variants of behaviors </a:t>
            </a:r>
            <a:r>
              <a:rPr lang="da-DK" sz="3200" u="sng"/>
              <a:t>interchangeabl</a:t>
            </a:r>
            <a:r>
              <a:rPr lang="da-DK" sz="3200"/>
              <a:t>y</a:t>
            </a:r>
          </a:p>
          <a:p>
            <a:r>
              <a:rPr lang="da-DK" sz="3200"/>
              <a:t>The implementations of the behavior variants may have nothing in common…</a:t>
            </a:r>
            <a:endParaRPr lang="da-DK" sz="2800"/>
          </a:p>
        </p:txBody>
      </p:sp>
      <p:pic>
        <p:nvPicPr>
          <p:cNvPr id="1028" name="Picture 4" descr="Billedresultat for tintin tournesol sav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852" y="1999246"/>
            <a:ext cx="2834273" cy="2808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667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da-DK" sz="24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2B91AF"/>
                </a:solidFill>
                <a:latin typeface="Consolas" panose="020B0609020204030204" pitchFamily="49" charset="0"/>
              </a:rPr>
              <a:t>IFighter</a:t>
            </a:r>
            <a:endParaRPr lang="da-DK" sz="24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2400" b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a-DK" sz="2400" b="1">
                <a:solidFill>
                  <a:srgbClr val="0000FF"/>
                </a:solidFill>
                <a:latin typeface="Consolas" panose="020B0609020204030204" pitchFamily="49" charset="0"/>
              </a:rPr>
              <a:t>	void</a:t>
            </a:r>
            <a:r>
              <a:rPr lang="da-DK" sz="2400" b="1">
                <a:solidFill>
                  <a:srgbClr val="000000"/>
                </a:solidFill>
                <a:latin typeface="Consolas" panose="020B0609020204030204" pitchFamily="49" charset="0"/>
              </a:rPr>
              <a:t> Fight();</a:t>
            </a:r>
          </a:p>
          <a:p>
            <a:r>
              <a:rPr lang="da-DK" sz="2400" b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14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2B91AF"/>
                </a:solidFill>
                <a:latin typeface="Consolas" panose="020B0609020204030204" pitchFamily="49" charset="0"/>
              </a:rPr>
              <a:t>Player</a:t>
            </a: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 Player(</a:t>
            </a:r>
            <a:r>
              <a:rPr lang="da-DK" sz="2000" b="1">
                <a:solidFill>
                  <a:srgbClr val="2B91AF"/>
                </a:solidFill>
                <a:latin typeface="Consolas" panose="020B0609020204030204" pitchFamily="49" charset="0"/>
              </a:rPr>
              <a:t>IFight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 fightStrategy)</a:t>
            </a:r>
          </a:p>
          <a:p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		FightStrategy = fightStrategy;</a:t>
            </a:r>
          </a:p>
          <a:p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2B91AF"/>
                </a:solidFill>
                <a:latin typeface="Consolas" panose="020B0609020204030204" pitchFamily="49" charset="0"/>
              </a:rPr>
              <a:t>IFight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 FightStrategy { 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000" b="1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000" b="1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 DoCombat()</a:t>
            </a:r>
          </a:p>
          <a:p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		FightStrategy.Fight();</a:t>
            </a:r>
          </a:p>
          <a:p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a-DK" sz="2000" b="1">
              <a:latin typeface="Consolas" panose="020B0609020204030204" pitchFamily="49" charset="0"/>
            </a:endParaRPr>
          </a:p>
        </p:txBody>
      </p:sp>
      <p:sp>
        <p:nvSpPr>
          <p:cNvPr id="2" name="Afrundet rektangel 1"/>
          <p:cNvSpPr/>
          <p:nvPr/>
        </p:nvSpPr>
        <p:spPr>
          <a:xfrm>
            <a:off x="6081963" y="3080084"/>
            <a:ext cx="673769" cy="529389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13213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2B91AF"/>
                </a:solidFill>
                <a:latin typeface="Consolas" panose="020B0609020204030204" pitchFamily="49" charset="0"/>
              </a:rPr>
              <a:t>KungFuFight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da-DK" sz="2000" b="1">
                <a:solidFill>
                  <a:srgbClr val="2B91AF"/>
                </a:solidFill>
                <a:latin typeface="Consolas" panose="020B0609020204030204" pitchFamily="49" charset="0"/>
              </a:rPr>
              <a:t>IFight</a:t>
            </a:r>
          </a:p>
          <a:p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 Fight()</a:t>
            </a:r>
          </a:p>
          <a:p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da-DK" sz="2000" b="1">
                <a:solidFill>
                  <a:srgbClr val="008000"/>
                </a:solidFill>
                <a:latin typeface="Consolas" panose="020B0609020204030204" pitchFamily="49" charset="0"/>
              </a:rPr>
              <a:t>		// ...</a:t>
            </a: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2B91AF"/>
                </a:solidFill>
                <a:latin typeface="Consolas" panose="020B0609020204030204" pitchFamily="49" charset="0"/>
              </a:rPr>
              <a:t>MMAFight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da-DK" sz="2000" b="1">
                <a:solidFill>
                  <a:srgbClr val="2B91AF"/>
                </a:solidFill>
                <a:latin typeface="Consolas" panose="020B0609020204030204" pitchFamily="49" charset="0"/>
              </a:rPr>
              <a:t>IFight</a:t>
            </a:r>
          </a:p>
          <a:p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 Fight()</a:t>
            </a:r>
          </a:p>
          <a:p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da-DK" sz="2000" b="1">
                <a:solidFill>
                  <a:srgbClr val="008000"/>
                </a:solidFill>
                <a:latin typeface="Consolas" panose="020B0609020204030204" pitchFamily="49" charset="0"/>
              </a:rPr>
              <a:t>		// ...</a:t>
            </a: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9066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2B91AF"/>
                </a:solidFill>
                <a:latin typeface="Consolas" panose="020B0609020204030204" pitchFamily="49" charset="0"/>
              </a:rPr>
              <a:t>Injector</a:t>
            </a: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 SetStrategy(</a:t>
            </a:r>
            <a:r>
              <a:rPr lang="da-DK" sz="2000" b="1">
                <a:solidFill>
                  <a:srgbClr val="2B91AF"/>
                </a:solidFill>
                <a:latin typeface="Consolas" panose="020B0609020204030204" pitchFamily="49" charset="0"/>
              </a:rPr>
              <a:t>Player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 aPlayer)</a:t>
            </a:r>
          </a:p>
          <a:p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en-US" sz="2000" b="1">
                <a:solidFill>
                  <a:srgbClr val="008000"/>
                </a:solidFill>
                <a:latin typeface="Consolas" panose="020B0609020204030204" pitchFamily="49" charset="0"/>
              </a:rPr>
              <a:t>		// Injector can determine chosen strategy</a:t>
            </a:r>
            <a:endParaRPr lang="en-US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		aPlayer.FightStrategy = 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2B91AF"/>
                </a:solidFill>
                <a:latin typeface="Consolas" panose="020B0609020204030204" pitchFamily="49" charset="0"/>
              </a:rPr>
              <a:t>KungFuFight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082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2B91AF"/>
                </a:solidFill>
                <a:latin typeface="Consolas" panose="020B0609020204030204" pitchFamily="49" charset="0"/>
              </a:rPr>
              <a:t>Client</a:t>
            </a: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	public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 InvokeFight(</a:t>
            </a:r>
            <a:r>
              <a:rPr lang="da-DK" sz="2000" b="1">
                <a:solidFill>
                  <a:srgbClr val="2B91AF"/>
                </a:solidFill>
                <a:latin typeface="Consolas" panose="020B0609020204030204" pitchFamily="49" charset="0"/>
              </a:rPr>
              <a:t>Player</a:t>
            </a:r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 aPlayer)</a:t>
            </a:r>
          </a:p>
          <a:p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en-US" sz="2000" b="1">
                <a:solidFill>
                  <a:srgbClr val="008000"/>
                </a:solidFill>
                <a:latin typeface="Consolas" panose="020B0609020204030204" pitchFamily="49" charset="0"/>
              </a:rPr>
              <a:t>		// The call to DoCombat will invoke a Fight strategy.</a:t>
            </a:r>
            <a:endParaRPr lang="en-US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2000" b="1">
                <a:solidFill>
                  <a:srgbClr val="008000"/>
                </a:solidFill>
                <a:latin typeface="Consolas" panose="020B0609020204030204" pitchFamily="49" charset="0"/>
              </a:rPr>
              <a:t>		// Player object does not know which specific</a:t>
            </a:r>
          </a:p>
          <a:p>
            <a:r>
              <a:rPr lang="da-DK" sz="2000" b="1">
                <a:solidFill>
                  <a:srgbClr val="008000"/>
                </a:solidFill>
                <a:latin typeface="Consolas" panose="020B0609020204030204" pitchFamily="49" charset="0"/>
              </a:rPr>
              <a:t>		// strategy is being invoked.</a:t>
            </a:r>
            <a:endParaRPr lang="da-DK" sz="20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		aPlayer.DoCombat();</a:t>
            </a:r>
          </a:p>
          <a:p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da-DK" sz="2000" b="1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9802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Context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238248" cy="4351338"/>
          </a:xfrm>
        </p:spPr>
        <p:txBody>
          <a:bodyPr>
            <a:normAutofit/>
          </a:bodyPr>
          <a:lstStyle/>
          <a:p>
            <a:r>
              <a:rPr lang="da-DK" sz="3200"/>
              <a:t>The object which invokes a strategy is often denoted the </a:t>
            </a:r>
            <a:r>
              <a:rPr lang="da-DK" sz="3200" b="1"/>
              <a:t>Context</a:t>
            </a:r>
            <a:r>
              <a:rPr lang="da-DK" sz="3200"/>
              <a:t> object.</a:t>
            </a:r>
          </a:p>
          <a:p>
            <a:r>
              <a:rPr lang="da-DK" sz="3200"/>
              <a:t>In the example, the </a:t>
            </a:r>
            <a:r>
              <a:rPr lang="da-DK" sz="3200" b="1"/>
              <a:t>Player</a:t>
            </a:r>
            <a:r>
              <a:rPr lang="da-DK" sz="3200"/>
              <a:t> object acts as the context object (context is a ”role” rather than a class actually named </a:t>
            </a:r>
            <a:r>
              <a:rPr lang="da-DK" sz="3200" b="1"/>
              <a:t>Context</a:t>
            </a:r>
            <a:r>
              <a:rPr lang="da-DK" sz="3200"/>
              <a:t>…)</a:t>
            </a:r>
          </a:p>
          <a:p>
            <a:r>
              <a:rPr lang="da-DK" sz="3200"/>
              <a:t>Very common that context object passes a reference to </a:t>
            </a:r>
            <a:r>
              <a:rPr lang="da-DK" sz="3200" u="sng"/>
              <a:t>itself</a:t>
            </a:r>
            <a:r>
              <a:rPr lang="da-DK" sz="3200"/>
              <a:t> when invoking a strategy.</a:t>
            </a:r>
            <a:endParaRPr lang="da-DK" sz="2800"/>
          </a:p>
        </p:txBody>
      </p:sp>
    </p:spTree>
    <p:extLst>
      <p:ext uri="{BB962C8B-B14F-4D97-AF65-F5344CB8AC3E}">
        <p14:creationId xmlns:p14="http://schemas.microsoft.com/office/powerpoint/2010/main" val="3992229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frundet rektangel 7"/>
          <p:cNvSpPr/>
          <p:nvPr/>
        </p:nvSpPr>
        <p:spPr>
          <a:xfrm>
            <a:off x="6665494" y="2739119"/>
            <a:ext cx="2520617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/>
              <a:t>StrategyA</a:t>
            </a:r>
          </a:p>
        </p:txBody>
      </p:sp>
      <p:sp>
        <p:nvSpPr>
          <p:cNvPr id="18" name="Afrundet rektangel 17"/>
          <p:cNvSpPr/>
          <p:nvPr/>
        </p:nvSpPr>
        <p:spPr>
          <a:xfrm>
            <a:off x="6665494" y="605459"/>
            <a:ext cx="2520617" cy="91809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IStrategy</a:t>
            </a:r>
          </a:p>
        </p:txBody>
      </p:sp>
      <p:cxnSp>
        <p:nvCxnSpPr>
          <p:cNvPr id="9" name="Vinklet forbindelse 2"/>
          <p:cNvCxnSpPr>
            <a:stCxn id="8" idx="0"/>
            <a:endCxn id="18" idx="2"/>
          </p:cNvCxnSpPr>
          <p:nvPr/>
        </p:nvCxnSpPr>
        <p:spPr>
          <a:xfrm flipV="1">
            <a:off x="7925803" y="1523557"/>
            <a:ext cx="0" cy="1215562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frundet rektangel 13"/>
          <p:cNvSpPr/>
          <p:nvPr/>
        </p:nvSpPr>
        <p:spPr>
          <a:xfrm>
            <a:off x="7118684" y="3342703"/>
            <a:ext cx="2520617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/>
              <a:t>StrategyB</a:t>
            </a:r>
          </a:p>
        </p:txBody>
      </p:sp>
      <p:sp>
        <p:nvSpPr>
          <p:cNvPr id="15" name="Afrundet rektangel 14"/>
          <p:cNvSpPr/>
          <p:nvPr/>
        </p:nvSpPr>
        <p:spPr>
          <a:xfrm>
            <a:off x="7571874" y="3946287"/>
            <a:ext cx="2520617" cy="91809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/>
              <a:t>StrategyC</a:t>
            </a:r>
          </a:p>
        </p:txBody>
      </p:sp>
    </p:spTree>
    <p:extLst>
      <p:ext uri="{BB962C8B-B14F-4D97-AF65-F5344CB8AC3E}">
        <p14:creationId xmlns:p14="http://schemas.microsoft.com/office/powerpoint/2010/main" val="3980748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1943</TotalTime>
  <Words>399</Words>
  <Application>Microsoft Office PowerPoint</Application>
  <PresentationFormat>Widescreen</PresentationFormat>
  <Paragraphs>111</Paragraphs>
  <Slides>16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Office-tema</vt:lpstr>
      <vt:lpstr>Strategy Design Pattern</vt:lpstr>
      <vt:lpstr>The Problem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Context</vt:lpstr>
      <vt:lpstr>PowerPoint-præsentation</vt:lpstr>
      <vt:lpstr>PowerPoint-præsentation</vt:lpstr>
      <vt:lpstr>PowerPoint-præsentation</vt:lpstr>
      <vt:lpstr>PowerPoint-præsentation</vt:lpstr>
      <vt:lpstr>Strategy vs Template Method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Storgård Laursen</cp:lastModifiedBy>
  <cp:revision>180</cp:revision>
  <dcterms:created xsi:type="dcterms:W3CDTF">2017-09-05T14:00:27Z</dcterms:created>
  <dcterms:modified xsi:type="dcterms:W3CDTF">2025-08-03T06:51:46Z</dcterms:modified>
</cp:coreProperties>
</file>