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9" r:id="rId3"/>
    <p:sldId id="340" r:id="rId4"/>
    <p:sldId id="341" r:id="rId5"/>
    <p:sldId id="342" r:id="rId6"/>
    <p:sldId id="273" r:id="rId7"/>
    <p:sldId id="319" r:id="rId8"/>
    <p:sldId id="320" r:id="rId9"/>
    <p:sldId id="318" r:id="rId10"/>
    <p:sldId id="325" r:id="rId11"/>
    <p:sldId id="310" r:id="rId12"/>
    <p:sldId id="322" r:id="rId13"/>
    <p:sldId id="326" r:id="rId14"/>
    <p:sldId id="359" r:id="rId15"/>
    <p:sldId id="360" r:id="rId16"/>
    <p:sldId id="315" r:id="rId17"/>
    <p:sldId id="361" r:id="rId18"/>
    <p:sldId id="362" r:id="rId19"/>
    <p:sldId id="311" r:id="rId20"/>
    <p:sldId id="312" r:id="rId21"/>
    <p:sldId id="323" r:id="rId22"/>
    <p:sldId id="316" r:id="rId23"/>
    <p:sldId id="370" r:id="rId24"/>
    <p:sldId id="371" r:id="rId25"/>
    <p:sldId id="372" r:id="rId26"/>
    <p:sldId id="373" r:id="rId27"/>
    <p:sldId id="313" r:id="rId28"/>
    <p:sldId id="314" r:id="rId29"/>
    <p:sldId id="324" r:id="rId30"/>
    <p:sldId id="317" r:id="rId31"/>
    <p:sldId id="327" r:id="rId32"/>
    <p:sldId id="363" r:id="rId33"/>
    <p:sldId id="329" r:id="rId34"/>
    <p:sldId id="343" r:id="rId35"/>
    <p:sldId id="337" r:id="rId36"/>
    <p:sldId id="328" r:id="rId37"/>
    <p:sldId id="330" r:id="rId38"/>
    <p:sldId id="332" r:id="rId39"/>
    <p:sldId id="331" r:id="rId40"/>
    <p:sldId id="333" r:id="rId41"/>
    <p:sldId id="334" r:id="rId42"/>
    <p:sldId id="335" r:id="rId43"/>
    <p:sldId id="338" r:id="rId44"/>
    <p:sldId id="336" r:id="rId45"/>
    <p:sldId id="364" r:id="rId46"/>
    <p:sldId id="321" r:id="rId47"/>
    <p:sldId id="344" r:id="rId48"/>
    <p:sldId id="355" r:id="rId49"/>
    <p:sldId id="345" r:id="rId50"/>
    <p:sldId id="356" r:id="rId51"/>
    <p:sldId id="346" r:id="rId52"/>
    <p:sldId id="347" r:id="rId53"/>
    <p:sldId id="348" r:id="rId54"/>
    <p:sldId id="357" r:id="rId55"/>
    <p:sldId id="350" r:id="rId56"/>
    <p:sldId id="358" r:id="rId57"/>
    <p:sldId id="351" r:id="rId58"/>
    <p:sldId id="352" r:id="rId59"/>
    <p:sldId id="349" r:id="rId60"/>
    <p:sldId id="365" r:id="rId61"/>
    <p:sldId id="367" r:id="rId62"/>
    <p:sldId id="368" r:id="rId63"/>
    <p:sldId id="353" r:id="rId64"/>
    <p:sldId id="354" r:id="rId65"/>
    <p:sldId id="369" r:id="rId6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 Storgård Laursen" initials="PSL" lastIdx="0" clrIdx="0">
    <p:extLst>
      <p:ext uri="{19B8F6BF-5375-455C-9EA6-DF929625EA0E}">
        <p15:presenceInfo xmlns:p15="http://schemas.microsoft.com/office/powerpoint/2012/main" userId="S-1-5-21-1598380859-2660986602-128722333-28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6000" dirty="0"/>
              <a:t>LINQ</a:t>
            </a:r>
            <a:br>
              <a:rPr lang="da-DK" sz="16000" dirty="0"/>
            </a:br>
            <a:br>
              <a:rPr lang="da-DK" sz="5300" dirty="0"/>
            </a:br>
            <a:r>
              <a:rPr lang="da-DK" sz="5300" b="1" dirty="0">
                <a:solidFill>
                  <a:srgbClr val="FF0000"/>
                </a:solidFill>
              </a:rPr>
              <a:t>L</a:t>
            </a:r>
            <a:r>
              <a:rPr lang="da-DK" sz="5300" dirty="0"/>
              <a:t>anguage </a:t>
            </a:r>
            <a:r>
              <a:rPr lang="da-DK" sz="5300" dirty="0" err="1">
                <a:solidFill>
                  <a:srgbClr val="FF0000"/>
                </a:solidFill>
              </a:rPr>
              <a:t>IN</a:t>
            </a:r>
            <a:r>
              <a:rPr lang="da-DK" sz="5300" dirty="0" err="1"/>
              <a:t>tegrated</a:t>
            </a:r>
            <a:r>
              <a:rPr lang="da-DK" sz="5300" dirty="0"/>
              <a:t> </a:t>
            </a:r>
            <a:r>
              <a:rPr lang="da-DK" sz="5300" dirty="0">
                <a:solidFill>
                  <a:srgbClr val="FF0000"/>
                </a:solidFill>
              </a:rPr>
              <a:t>Q</a:t>
            </a:r>
            <a:r>
              <a:rPr lang="da-DK" sz="5300" dirty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Not a valid LINQ 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Selection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(Title, Year)</a:t>
            </a: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037968" y="3525558"/>
            <a:ext cx="3906566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Type of return value:</a:t>
            </a:r>
          </a:p>
          <a:p>
            <a:r>
              <a:rPr lang="da-DK" sz="3200" b="1"/>
              <a:t>IEnumerable&lt;string&gt;</a:t>
            </a:r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65831"/>
              </p:ext>
            </p:extLst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4800" b="1">
                <a:latin typeface="Consolas" panose="020B0609020204030204" pitchFamily="49" charset="0"/>
              </a:rPr>
              <a:t> m </a:t>
            </a: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4800" b="1">
                <a:latin typeface="Consolas" panose="020B0609020204030204" pitchFamily="49" charset="0"/>
              </a:rPr>
              <a:t>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6" name="Sky 5"/>
          <p:cNvSpPr/>
          <p:nvPr/>
        </p:nvSpPr>
        <p:spPr>
          <a:xfrm>
            <a:off x="2979820" y="295099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960017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960016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954000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1207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0117"/>
              </p:ext>
            </p:extLst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2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”Se7en”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2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”Alien”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2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”Forest Gump”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2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”True Grit”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a-DK" sz="280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”Dark City”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8"/>
            <a:ext cx="10515600" cy="191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4800" b="1">
                <a:latin typeface="Consolas" panose="020B0609020204030204" pitchFamily="49" charset="0"/>
              </a:rPr>
              <a:t> m </a:t>
            </a: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48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4800" b="1">
                <a:latin typeface="Consolas" panose="020B0609020204030204" pitchFamily="49" charset="0"/>
              </a:rPr>
              <a:t> m.Title;</a:t>
            </a: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1013255" y="3488487"/>
            <a:ext cx="3965146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Type of return value:</a:t>
            </a:r>
          </a:p>
          <a:p>
            <a:r>
              <a:rPr lang="da-DK" sz="3200" b="1"/>
              <a:t>IEnumerable&lt;???&gt;</a:t>
            </a:r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4800" b="1">
                <a:latin typeface="Consolas" panose="020B0609020204030204" pitchFamily="49" charset="0"/>
              </a:rPr>
              <a:t> m </a:t>
            </a: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4800" b="1">
                <a:latin typeface="Consolas" panose="020B0609020204030204" pitchFamily="49" charset="0"/>
              </a:rPr>
              <a:t>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6" name="Sky 5"/>
          <p:cNvSpPr/>
          <p:nvPr/>
        </p:nvSpPr>
        <p:spPr>
          <a:xfrm>
            <a:off x="2979820" y="295099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960017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960016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954000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31746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8"/>
            <a:ext cx="10515600" cy="1916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4800" b="1">
                <a:latin typeface="Consolas" panose="020B0609020204030204" pitchFamily="49" charset="0"/>
              </a:rPr>
              <a:t> m </a:t>
            </a: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48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4800" b="1"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4800" b="1">
                <a:latin typeface="Consolas" panose="020B0609020204030204" pitchFamily="49" charset="0"/>
              </a:rPr>
              <a:t> {m.Title, m.Year};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”Se7en”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1995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960017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960016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954000"/>
            <a:ext cx="1882942" cy="164832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10" name="Sky 9">
            <a:extLst>
              <a:ext uri="{FF2B5EF4-FFF2-40B4-BE49-F238E27FC236}">
                <a16:creationId xmlns:a16="http://schemas.microsoft.com/office/drawing/2014/main" id="{65B304F6-44EB-4C48-8446-2CE952082A4D}"/>
              </a:ext>
            </a:extLst>
          </p:cNvPr>
          <p:cNvSpPr/>
          <p:nvPr/>
        </p:nvSpPr>
        <p:spPr>
          <a:xfrm>
            <a:off x="2995862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”Alien”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1979</a:t>
            </a:r>
          </a:p>
        </p:txBody>
      </p:sp>
    </p:spTree>
    <p:extLst>
      <p:ext uri="{BB962C8B-B14F-4D97-AF65-F5344CB8AC3E}">
        <p14:creationId xmlns:p14="http://schemas.microsoft.com/office/powerpoint/2010/main" val="36002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LINQ – Main features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51338"/>
          </a:xfrm>
        </p:spPr>
        <p:txBody>
          <a:bodyPr/>
          <a:lstStyle/>
          <a:p>
            <a:pPr lvl="0"/>
            <a:r>
              <a:rPr lang="da-DK" dirty="0" err="1"/>
              <a:t>Use</a:t>
            </a:r>
            <a:r>
              <a:rPr lang="da-DK"/>
              <a:t> declarative, SQL-like syntax for data selection</a:t>
            </a:r>
          </a:p>
          <a:p>
            <a:pPr lvl="0"/>
            <a:r>
              <a:rPr lang="da-DK"/>
              <a:t>Independence from specific collection classes; a collection only needs to implement </a:t>
            </a:r>
            <a:r>
              <a:rPr lang="da-DK" b="1"/>
              <a:t>IEnumerable&lt;T&gt;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2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Filtering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(Year &lt; 1996)</a:t>
            </a: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78224" y="672353"/>
            <a:ext cx="5912224" cy="247453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m.Year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{m.Title, m.Year}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8018B59-8CE2-4CCB-83B8-2A8BD8A08761}"/>
              </a:ext>
            </a:extLst>
          </p:cNvPr>
          <p:cNvSpPr txBox="1">
            <a:spLocks/>
          </p:cNvSpPr>
          <p:nvPr/>
        </p:nvSpPr>
        <p:spPr>
          <a:xfrm>
            <a:off x="7696201" y="672352"/>
            <a:ext cx="4262717" cy="247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b="1">
                <a:latin typeface="Consolas" panose="020B0609020204030204" pitchFamily="49" charset="0"/>
              </a:rPr>
              <a:t>Title, Year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EAC469D-8779-4442-9D7D-35AA05042ED3}"/>
              </a:ext>
            </a:extLst>
          </p:cNvPr>
          <p:cNvSpPr txBox="1"/>
          <p:nvPr/>
        </p:nvSpPr>
        <p:spPr>
          <a:xfrm>
            <a:off x="2151530" y="2546726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LINQ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5AFEAD6-CBD5-4082-B9D0-50F59089342C}"/>
              </a:ext>
            </a:extLst>
          </p:cNvPr>
          <p:cNvSpPr txBox="1"/>
          <p:nvPr/>
        </p:nvSpPr>
        <p:spPr>
          <a:xfrm>
            <a:off x="8815903" y="2546726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SQL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387F1FF8-EFE0-45F0-8275-7B2E2DA24F31}"/>
              </a:ext>
            </a:extLst>
          </p:cNvPr>
          <p:cNvSpPr txBox="1"/>
          <p:nvPr/>
        </p:nvSpPr>
        <p:spPr>
          <a:xfrm>
            <a:off x="6086736" y="273139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20899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78224" y="672353"/>
            <a:ext cx="5912224" cy="247453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m.Year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{m.Title, m.Year}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8018B59-8CE2-4CCB-83B8-2A8BD8A08761}"/>
              </a:ext>
            </a:extLst>
          </p:cNvPr>
          <p:cNvSpPr txBox="1">
            <a:spLocks/>
          </p:cNvSpPr>
          <p:nvPr/>
        </p:nvSpPr>
        <p:spPr>
          <a:xfrm>
            <a:off x="7696201" y="672352"/>
            <a:ext cx="4262717" cy="247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b="1">
                <a:latin typeface="Consolas" panose="020B0609020204030204" pitchFamily="49" charset="0"/>
              </a:rPr>
              <a:t>Title, Year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EAC469D-8779-4442-9D7D-35AA05042ED3}"/>
              </a:ext>
            </a:extLst>
          </p:cNvPr>
          <p:cNvSpPr txBox="1"/>
          <p:nvPr/>
        </p:nvSpPr>
        <p:spPr>
          <a:xfrm>
            <a:off x="2151530" y="2546726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LINQ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5AFEAD6-CBD5-4082-B9D0-50F59089342C}"/>
              </a:ext>
            </a:extLst>
          </p:cNvPr>
          <p:cNvSpPr txBox="1"/>
          <p:nvPr/>
        </p:nvSpPr>
        <p:spPr>
          <a:xfrm>
            <a:off x="8815903" y="2546726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SQL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545E373-377C-4BFD-A556-C756BE45D767}"/>
              </a:ext>
            </a:extLst>
          </p:cNvPr>
          <p:cNvSpPr txBox="1"/>
          <p:nvPr/>
        </p:nvSpPr>
        <p:spPr>
          <a:xfrm>
            <a:off x="2290887" y="4605765"/>
            <a:ext cx="771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i="1">
                <a:solidFill>
                  <a:srgbClr val="FF0000"/>
                </a:solidFill>
              </a:rPr>
              <a:t>Where does data come from?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2033DFB-9857-4E20-BEEF-93B1A1E1619E}"/>
              </a:ext>
            </a:extLst>
          </p:cNvPr>
          <p:cNvSpPr txBox="1"/>
          <p:nvPr/>
        </p:nvSpPr>
        <p:spPr>
          <a:xfrm>
            <a:off x="6086736" y="273139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49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78224" y="672353"/>
            <a:ext cx="5912224" cy="247453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m.Year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new {m.Title, m.Year}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8018B59-8CE2-4CCB-83B8-2A8BD8A08761}"/>
              </a:ext>
            </a:extLst>
          </p:cNvPr>
          <p:cNvSpPr txBox="1">
            <a:spLocks/>
          </p:cNvSpPr>
          <p:nvPr/>
        </p:nvSpPr>
        <p:spPr>
          <a:xfrm>
            <a:off x="7696201" y="672352"/>
            <a:ext cx="4262717" cy="247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Title, Year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Year &lt; 1996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EAC469D-8779-4442-9D7D-35AA05042ED3}"/>
              </a:ext>
            </a:extLst>
          </p:cNvPr>
          <p:cNvSpPr txBox="1"/>
          <p:nvPr/>
        </p:nvSpPr>
        <p:spPr>
          <a:xfrm>
            <a:off x="2151530" y="2546726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LINQ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5AFEAD6-CBD5-4082-B9D0-50F59089342C}"/>
              </a:ext>
            </a:extLst>
          </p:cNvPr>
          <p:cNvSpPr txBox="1"/>
          <p:nvPr/>
        </p:nvSpPr>
        <p:spPr>
          <a:xfrm>
            <a:off x="8815903" y="2546726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SQL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545E373-377C-4BFD-A556-C756BE45D767}"/>
              </a:ext>
            </a:extLst>
          </p:cNvPr>
          <p:cNvSpPr txBox="1"/>
          <p:nvPr/>
        </p:nvSpPr>
        <p:spPr>
          <a:xfrm>
            <a:off x="2290887" y="4605765"/>
            <a:ext cx="7315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i="1">
                <a:solidFill>
                  <a:srgbClr val="FF0000"/>
                </a:solidFill>
              </a:rPr>
              <a:t>What do we want to select?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2033DFB-9857-4E20-BEEF-93B1A1E1619E}"/>
              </a:ext>
            </a:extLst>
          </p:cNvPr>
          <p:cNvSpPr txBox="1"/>
          <p:nvPr/>
        </p:nvSpPr>
        <p:spPr>
          <a:xfrm>
            <a:off x="6086736" y="273139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276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78224" y="672353"/>
            <a:ext cx="5912224" cy="247453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m.Year &lt; 1996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{m.Title, m.Year}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8018B59-8CE2-4CCB-83B8-2A8BD8A08761}"/>
              </a:ext>
            </a:extLst>
          </p:cNvPr>
          <p:cNvSpPr txBox="1">
            <a:spLocks/>
          </p:cNvSpPr>
          <p:nvPr/>
        </p:nvSpPr>
        <p:spPr>
          <a:xfrm>
            <a:off x="7696201" y="672352"/>
            <a:ext cx="4262717" cy="247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</a:t>
            </a:r>
            <a:r>
              <a:rPr lang="en-US" b="1">
                <a:latin typeface="Consolas" panose="020B0609020204030204" pitchFamily="49" charset="0"/>
              </a:rPr>
              <a:t>Title, Year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b="1">
                <a:latin typeface="Consolas" panose="020B0609020204030204" pitchFamily="49" charset="0"/>
              </a:rPr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Year &lt; 1996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EAC469D-8779-4442-9D7D-35AA05042ED3}"/>
              </a:ext>
            </a:extLst>
          </p:cNvPr>
          <p:cNvSpPr txBox="1"/>
          <p:nvPr/>
        </p:nvSpPr>
        <p:spPr>
          <a:xfrm>
            <a:off x="2151530" y="2546726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LINQ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5AFEAD6-CBD5-4082-B9D0-50F59089342C}"/>
              </a:ext>
            </a:extLst>
          </p:cNvPr>
          <p:cNvSpPr txBox="1"/>
          <p:nvPr/>
        </p:nvSpPr>
        <p:spPr>
          <a:xfrm>
            <a:off x="8815903" y="2546726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SQL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545E373-377C-4BFD-A556-C756BE45D767}"/>
              </a:ext>
            </a:extLst>
          </p:cNvPr>
          <p:cNvSpPr txBox="1"/>
          <p:nvPr/>
        </p:nvSpPr>
        <p:spPr>
          <a:xfrm>
            <a:off x="2290887" y="4605765"/>
            <a:ext cx="868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i="1">
                <a:solidFill>
                  <a:srgbClr val="FF0000"/>
                </a:solidFill>
              </a:rPr>
              <a:t>What condition must be fulfilled?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A2033DFB-9857-4E20-BEEF-93B1A1E1619E}"/>
              </a:ext>
            </a:extLst>
          </p:cNvPr>
          <p:cNvSpPr txBox="1"/>
          <p:nvPr/>
        </p:nvSpPr>
        <p:spPr>
          <a:xfrm>
            <a:off x="6086736" y="2731391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878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Ordering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(by Title)</a:t>
            </a: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IEnumerable/IEnumerator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403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IEnumerator&lt;T&gt;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GetEnumerator();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MoveNext();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Reset();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Current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2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796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averageDuration = 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(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m.DurationInMins).Average();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6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633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Studio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HQCity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NoOfEmployees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71719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30249"/>
              </p:ext>
            </p:extLst>
          </p:nvPr>
        </p:nvGraphicFramePr>
        <p:xfrm>
          <a:off x="830178" y="328638"/>
          <a:ext cx="10515600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92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36114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NoOfEmployees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69824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97953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IEnumerable/IEnumerator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8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collection)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do something with the item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3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42954"/>
              </p:ext>
            </p:extLst>
          </p:nvPr>
        </p:nvGraphicFramePr>
        <p:xfrm>
          <a:off x="607594" y="382780"/>
          <a:ext cx="10804222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285"/>
              </p:ext>
            </p:extLst>
          </p:nvPr>
        </p:nvGraphicFramePr>
        <p:xfrm>
          <a:off x="607594" y="382780"/>
          <a:ext cx="8524238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63508"/>
              </p:ext>
            </p:extLst>
          </p:nvPr>
        </p:nvGraphicFramePr>
        <p:xfrm>
          <a:off x="607594" y="382780"/>
          <a:ext cx="8524238" cy="15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25620"/>
              </p:ext>
            </p:extLst>
          </p:nvPr>
        </p:nvGraphicFramePr>
        <p:xfrm>
          <a:off x="1259840" y="599616"/>
          <a:ext cx="10146453" cy="2617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83053"/>
              </p:ext>
            </p:extLst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Ordering</a:t>
                      </a:r>
                      <a:endParaRPr lang="da-DK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queryResult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()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1" baseline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4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400" b="1">
                          <a:latin typeface="Consolas" panose="020B0609020204030204" pitchFamily="49" charset="0"/>
                        </a:rPr>
                        <a:t>)</a:t>
                      </a:r>
                      <a:endParaRPr lang="en-US" sz="1400" b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/>
              <a:t>Also possible to write LINQ queries using traditional, Object-Oriented method calls.</a:t>
            </a:r>
          </a:p>
          <a:p>
            <a:pPr lvl="0"/>
            <a:r>
              <a:rPr lang="da-DK"/>
              <a:t>.NET class library </a:t>
            </a:r>
            <a:r>
              <a:rPr lang="da-DK" b="1"/>
              <a:t>System.Linq</a:t>
            </a:r>
            <a:r>
              <a:rPr lang="da-DK"/>
              <a:t> contains methods corresponding to LINQ keywords (</a:t>
            </a:r>
            <a:r>
              <a:rPr lang="da-DK" b="1"/>
              <a:t>select</a:t>
            </a:r>
            <a:r>
              <a:rPr lang="da-DK"/>
              <a:t>, </a:t>
            </a:r>
            <a:r>
              <a:rPr lang="da-DK" b="1"/>
              <a:t>where</a:t>
            </a:r>
            <a:r>
              <a:rPr lang="da-DK"/>
              <a:t>, etc.)</a:t>
            </a:r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4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/>
              <a:t>Also possible to write LINQ queries using traditional, Object-Oriented method calls.</a:t>
            </a:r>
          </a:p>
          <a:p>
            <a:pPr lvl="0"/>
            <a:r>
              <a:rPr lang="da-DK"/>
              <a:t>.NET class library </a:t>
            </a:r>
            <a:r>
              <a:rPr lang="da-DK" b="1"/>
              <a:t>System.Linq</a:t>
            </a:r>
            <a:r>
              <a:rPr lang="da-DK"/>
              <a:t> contains methods corresponding to LINQ keywords (</a:t>
            </a:r>
            <a:r>
              <a:rPr lang="da-DK" b="1"/>
              <a:t>select</a:t>
            </a:r>
            <a:r>
              <a:rPr lang="da-DK"/>
              <a:t>, </a:t>
            </a:r>
            <a:r>
              <a:rPr lang="da-DK" b="1"/>
              <a:t>where</a:t>
            </a:r>
            <a:r>
              <a:rPr lang="da-DK"/>
              <a:t>, etc.)</a:t>
            </a:r>
          </a:p>
          <a:p>
            <a:pPr lvl="0"/>
            <a:r>
              <a:rPr lang="da-DK"/>
              <a:t>Interesting questions:</a:t>
            </a:r>
          </a:p>
          <a:p>
            <a:pPr lvl="1"/>
            <a:r>
              <a:rPr lang="da-DK"/>
              <a:t>What </a:t>
            </a:r>
            <a:r>
              <a:rPr lang="da-DK" b="1"/>
              <a:t>class/interface</a:t>
            </a:r>
            <a:r>
              <a:rPr lang="da-DK"/>
              <a:t> contains the LINQ methods…?</a:t>
            </a:r>
          </a:p>
          <a:p>
            <a:pPr lvl="1"/>
            <a:r>
              <a:rPr lang="da-DK"/>
              <a:t>What are the </a:t>
            </a:r>
            <a:r>
              <a:rPr lang="da-DK" b="1"/>
              <a:t>parameters</a:t>
            </a:r>
            <a:r>
              <a:rPr lang="da-DK"/>
              <a:t> to these methods…?</a:t>
            </a:r>
          </a:p>
          <a:p>
            <a:pPr lvl="1"/>
            <a:r>
              <a:rPr lang="da-DK"/>
              <a:t>What is the </a:t>
            </a:r>
            <a:r>
              <a:rPr lang="da-DK" b="1"/>
              <a:t>return type </a:t>
            </a:r>
            <a:r>
              <a:rPr lang="da-DK"/>
              <a:t>of these methods?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0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qr1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8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StudioName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716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qr1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Also valid</a:t>
            </a: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1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577648" cy="4351338"/>
          </a:xfrm>
        </p:spPr>
        <p:txBody>
          <a:bodyPr/>
          <a:lstStyle/>
          <a:p>
            <a:pPr lvl="0"/>
            <a:r>
              <a:rPr lang="da-DK"/>
              <a:t>We just called the method </a:t>
            </a:r>
            <a:r>
              <a:rPr lang="da-DK" b="1"/>
              <a:t>Where</a:t>
            </a:r>
            <a:r>
              <a:rPr lang="da-DK"/>
              <a:t> on a </a:t>
            </a:r>
            <a:r>
              <a:rPr lang="da-DK" b="1"/>
              <a:t>List&lt;int&gt;</a:t>
            </a:r>
            <a:r>
              <a:rPr lang="da-DK"/>
              <a:t>…but the </a:t>
            </a:r>
            <a:r>
              <a:rPr lang="da-DK" b="1"/>
              <a:t>List</a:t>
            </a:r>
            <a:r>
              <a:rPr lang="da-DK"/>
              <a:t> class does not contain a </a:t>
            </a:r>
            <a:r>
              <a:rPr lang="da-DK" b="1"/>
              <a:t>Where</a:t>
            </a:r>
            <a:r>
              <a:rPr lang="da-DK"/>
              <a:t> method!</a:t>
            </a:r>
          </a:p>
          <a:p>
            <a:pPr lvl="0"/>
            <a:r>
              <a:rPr lang="da-DK"/>
              <a:t>We can actually call LINQ methods on variables of type </a:t>
            </a:r>
            <a:r>
              <a:rPr lang="da-DK" b="1"/>
              <a:t>IEnumerable&lt;T&gt;</a:t>
            </a:r>
            <a:r>
              <a:rPr lang="da-DK"/>
              <a:t>… but that interface only contains a single method!?</a:t>
            </a:r>
          </a:p>
          <a:p>
            <a:pPr lvl="0"/>
            <a:r>
              <a:rPr lang="da-DK"/>
              <a:t>LINQ methods are implemented as so-called </a:t>
            </a:r>
            <a:r>
              <a:rPr lang="da-DK" b="1"/>
              <a:t>extension methods</a:t>
            </a:r>
            <a:r>
              <a:rPr lang="da-DK"/>
              <a:t>.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9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Extension 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82231" cy="4351338"/>
          </a:xfrm>
        </p:spPr>
        <p:txBody>
          <a:bodyPr/>
          <a:lstStyle/>
          <a:p>
            <a:pPr lvl="0"/>
            <a:r>
              <a:rPr lang="da-DK"/>
              <a:t>Makes it possible to dynamically add methods to an existing class/interface.</a:t>
            </a:r>
          </a:p>
          <a:p>
            <a:pPr lvl="0"/>
            <a:r>
              <a:rPr lang="da-DK" dirty="0"/>
              <a:t>Extension </a:t>
            </a:r>
            <a:r>
              <a:rPr lang="da-DK" dirty="0" err="1"/>
              <a:t>methods</a:t>
            </a:r>
            <a:r>
              <a:rPr lang="da-DK" dirty="0"/>
              <a:t> have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characteristics</a:t>
            </a:r>
            <a:r>
              <a:rPr lang="da-DK"/>
              <a:t>:</a:t>
            </a:r>
          </a:p>
          <a:p>
            <a:pPr lvl="1"/>
            <a:r>
              <a:rPr lang="da-DK"/>
              <a:t>They are </a:t>
            </a:r>
            <a:r>
              <a:rPr lang="da-DK" b="1"/>
              <a:t>static</a:t>
            </a:r>
            <a:r>
              <a:rPr lang="da-DK"/>
              <a:t>, and can be defined in any class you like.</a:t>
            </a:r>
          </a:p>
          <a:p>
            <a:pPr lvl="1"/>
            <a:r>
              <a:rPr lang="en-US"/>
              <a:t>The </a:t>
            </a:r>
            <a:r>
              <a:rPr lang="en-US" u="sng"/>
              <a:t>first</a:t>
            </a:r>
            <a:r>
              <a:rPr lang="en-US"/>
              <a:t> parameter to the method has the type of the class/interface the method should be used on.</a:t>
            </a:r>
            <a:endParaRPr lang="da-DK"/>
          </a:p>
          <a:p>
            <a:pPr lvl="1"/>
            <a:r>
              <a:rPr lang="en-US"/>
              <a:t>This first parameter is preceeded by the keyword </a:t>
            </a:r>
            <a:r>
              <a:rPr lang="en-US" b="1"/>
              <a:t>this</a:t>
            </a:r>
            <a:r>
              <a:rPr lang="en-US"/>
              <a:t>.</a:t>
            </a:r>
            <a:endParaRPr lang="da-DK"/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8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is now valid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(…);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hours = m.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DurationInHours();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7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/>
              <a:t>What is the parameter to </a:t>
            </a:r>
            <a:r>
              <a:rPr lang="da-DK" b="1"/>
              <a:t>Where</a:t>
            </a:r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37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/>
              <a:t>What is the parameter to </a:t>
            </a:r>
            <a:r>
              <a:rPr lang="da-DK" b="1"/>
              <a:t>Where</a:t>
            </a:r>
            <a:r>
              <a:rPr lang="da-DK"/>
              <a:t>?</a:t>
            </a:r>
          </a:p>
          <a:p>
            <a:pPr lvl="0"/>
            <a:r>
              <a:rPr lang="da-DK"/>
              <a:t>The purpose of the </a:t>
            </a:r>
            <a:r>
              <a:rPr lang="da-DK" b="1"/>
              <a:t>Where</a:t>
            </a:r>
            <a:r>
              <a:rPr lang="da-DK"/>
              <a:t> method is to filter out those items in the list which meet a specific condition (here: must be smaller than 15)</a:t>
            </a:r>
          </a:p>
          <a:p>
            <a:pPr lvl="0"/>
            <a:r>
              <a:rPr lang="da-DK"/>
              <a:t>The </a:t>
            </a:r>
            <a:r>
              <a:rPr lang="da-DK" b="1"/>
              <a:t>Where</a:t>
            </a:r>
            <a:r>
              <a:rPr lang="da-DK"/>
              <a:t> method applies the condition to each item in the list</a:t>
            </a:r>
          </a:p>
          <a:p>
            <a:pPr lvl="1"/>
            <a:r>
              <a:rPr lang="da-DK"/>
              <a:t>Input to condition evaluation: an </a:t>
            </a:r>
            <a:r>
              <a:rPr lang="da-DK" b="1"/>
              <a:t>int</a:t>
            </a:r>
            <a:r>
              <a:rPr lang="da-DK"/>
              <a:t> (in this example)</a:t>
            </a:r>
          </a:p>
          <a:p>
            <a:pPr lvl="1"/>
            <a:r>
              <a:rPr lang="da-DK"/>
              <a:t>Output from condition evaluation: a </a:t>
            </a:r>
            <a:r>
              <a:rPr lang="da-DK" b="1"/>
              <a:t>bool</a:t>
            </a:r>
          </a:p>
          <a:p>
            <a:pPr lvl="1"/>
            <a:r>
              <a:rPr lang="da-DK"/>
              <a:t>Who supplies the condition? The </a:t>
            </a:r>
            <a:r>
              <a:rPr lang="da-DK" u="sng"/>
              <a:t>caller</a:t>
            </a:r>
            <a:r>
              <a:rPr lang="da-DK"/>
              <a:t> of </a:t>
            </a:r>
            <a:r>
              <a:rPr lang="da-DK" b="1"/>
              <a:t>Where</a:t>
            </a:r>
            <a:r>
              <a:rPr lang="da-DK"/>
              <a:t>!</a:t>
            </a:r>
          </a:p>
          <a:p>
            <a:pPr lvl="0"/>
            <a:r>
              <a:rPr lang="da-DK"/>
              <a:t>Parameter to </a:t>
            </a:r>
            <a:r>
              <a:rPr lang="da-DK" b="1"/>
              <a:t>Where</a:t>
            </a:r>
            <a:r>
              <a:rPr lang="da-DK"/>
              <a:t> is a </a:t>
            </a:r>
            <a:r>
              <a:rPr lang="da-DK" u="sng"/>
              <a:t>function</a:t>
            </a:r>
            <a:r>
              <a:rPr lang="da-DK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1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In general: if </a:t>
            </a:r>
            <a:r>
              <a:rPr lang="da-DK" b="1"/>
              <a:t>Where</a:t>
            </a:r>
            <a:r>
              <a:rPr lang="da-DK"/>
              <a:t> is called on a variable of type </a:t>
            </a:r>
            <a:r>
              <a:rPr lang="da-DK" b="1"/>
              <a:t>IEnumerable&lt;T&gt;</a:t>
            </a:r>
            <a:r>
              <a:rPr lang="da-DK"/>
              <a:t>, the parameter must be of type </a:t>
            </a:r>
            <a:r>
              <a:rPr lang="da-DK" b="1"/>
              <a:t>Func&lt;T, bool&gt;</a:t>
            </a:r>
          </a:p>
          <a:p>
            <a:r>
              <a:rPr lang="da-DK"/>
              <a:t>In the example, a function of type </a:t>
            </a:r>
            <a:r>
              <a:rPr lang="da-DK" b="1"/>
              <a:t>Func&lt;int, bool&gt;</a:t>
            </a:r>
          </a:p>
          <a:p>
            <a:r>
              <a:rPr lang="da-DK"/>
              <a:t>This can be a named function, but also an anonymous function:</a:t>
            </a:r>
          </a:p>
          <a:p>
            <a:r>
              <a:rPr lang="en-US" b="1"/>
              <a:t>numbers.Where(</a:t>
            </a:r>
            <a:r>
              <a:rPr lang="en-US" b="1">
                <a:solidFill>
                  <a:srgbClr val="FF0000"/>
                </a:solidFill>
              </a:rPr>
              <a:t>i =&gt; i &lt; 15</a:t>
            </a:r>
            <a:r>
              <a:rPr lang="en-US" b="1"/>
              <a:t>);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7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7" cy="4351338"/>
          </a:xfrm>
        </p:spPr>
        <p:txBody>
          <a:bodyPr/>
          <a:lstStyle/>
          <a:p>
            <a:r>
              <a:rPr lang="da-DK"/>
              <a:t>Calling </a:t>
            </a:r>
            <a:r>
              <a:rPr lang="da-DK" b="1"/>
              <a:t>Where</a:t>
            </a:r>
            <a:r>
              <a:rPr lang="da-DK"/>
              <a:t> on a variable of type </a:t>
            </a:r>
            <a:r>
              <a:rPr lang="da-DK" b="1"/>
              <a:t>IEnumerable&lt;T&gt;</a:t>
            </a:r>
            <a:r>
              <a:rPr lang="da-DK"/>
              <a:t> returns a reference of type </a:t>
            </a:r>
            <a:r>
              <a:rPr lang="da-DK" b="1"/>
              <a:t>IEnumerable&lt;T&gt;</a:t>
            </a:r>
            <a:r>
              <a:rPr lang="da-DK"/>
              <a:t>, i.e. of the same type!</a:t>
            </a:r>
          </a:p>
          <a:p>
            <a:r>
              <a:rPr lang="da-DK"/>
              <a:t>On this reference, we can (again) call LINQ methods!</a:t>
            </a:r>
          </a:p>
          <a:p>
            <a:r>
              <a:rPr lang="da-DK"/>
              <a:t>This enables ”chaining” of method calls, which is exactly what characterises the Fluent syntax.</a:t>
            </a:r>
          </a:p>
        </p:txBody>
      </p:sp>
    </p:spTree>
    <p:extLst>
      <p:ext uri="{BB962C8B-B14F-4D97-AF65-F5344CB8AC3E}">
        <p14:creationId xmlns:p14="http://schemas.microsoft.com/office/powerpoint/2010/main" val="889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qr1 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.Select(m 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.Where(m =&gt; m.Year &gt; 1978);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48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25759"/>
              </p:ext>
            </p:extLst>
          </p:nvPr>
        </p:nvGraphicFramePr>
        <p:xfrm>
          <a:off x="830178" y="337603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latin typeface="Consolas" panose="020B0609020204030204" pitchFamily="49" charset="0"/>
              </a:rPr>
              <a:t>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6" name="Sky 5"/>
          <p:cNvSpPr/>
          <p:nvPr/>
        </p:nvSpPr>
        <p:spPr>
          <a:xfrm>
            <a:off x="2979820" y="295099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960017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960016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954000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9496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725403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8"/>
            <a:ext cx="10515600" cy="1916447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”Se7en”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1995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960017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960016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954000"/>
            <a:ext cx="1882942" cy="164832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…</a:t>
            </a:r>
          </a:p>
        </p:txBody>
      </p:sp>
      <p:sp>
        <p:nvSpPr>
          <p:cNvPr id="10" name="Sky 9">
            <a:extLst>
              <a:ext uri="{FF2B5EF4-FFF2-40B4-BE49-F238E27FC236}">
                <a16:creationId xmlns:a16="http://schemas.microsoft.com/office/drawing/2014/main" id="{65B304F6-44EB-4C48-8446-2CE952082A4D}"/>
              </a:ext>
            </a:extLst>
          </p:cNvPr>
          <p:cNvSpPr/>
          <p:nvPr/>
        </p:nvSpPr>
        <p:spPr>
          <a:xfrm>
            <a:off x="2995862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”Alien”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1979</a:t>
            </a:r>
          </a:p>
        </p:txBody>
      </p:sp>
    </p:spTree>
    <p:extLst>
      <p:ext uri="{BB962C8B-B14F-4D97-AF65-F5344CB8AC3E}">
        <p14:creationId xmlns:p14="http://schemas.microsoft.com/office/powerpoint/2010/main" val="34731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67823"/>
              </p:ext>
            </p:extLst>
          </p:nvPr>
        </p:nvGraphicFramePr>
        <p:xfrm>
          <a:off x="890336" y="2725403"/>
          <a:ext cx="4064268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8"/>
            <a:ext cx="10515600" cy="1916447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.Where(m =&gt; m.Year &gt; 1978);</a:t>
            </a:r>
          </a:p>
        </p:txBody>
      </p:sp>
      <p:sp>
        <p:nvSpPr>
          <p:cNvPr id="2" name="Sky 1"/>
          <p:cNvSpPr/>
          <p:nvPr/>
        </p:nvSpPr>
        <p:spPr>
          <a:xfrm>
            <a:off x="962525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”Se7en”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1995</a:t>
            </a:r>
          </a:p>
        </p:txBody>
      </p:sp>
      <p:sp>
        <p:nvSpPr>
          <p:cNvPr id="10" name="Sky 9">
            <a:extLst>
              <a:ext uri="{FF2B5EF4-FFF2-40B4-BE49-F238E27FC236}">
                <a16:creationId xmlns:a16="http://schemas.microsoft.com/office/drawing/2014/main" id="{65B304F6-44EB-4C48-8446-2CE952082A4D}"/>
              </a:ext>
            </a:extLst>
          </p:cNvPr>
          <p:cNvSpPr/>
          <p:nvPr/>
        </p:nvSpPr>
        <p:spPr>
          <a:xfrm>
            <a:off x="2995862" y="3044239"/>
            <a:ext cx="1882942" cy="1648327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rgbClr val="C00000"/>
                </a:solidFill>
              </a:rPr>
              <a:t>”Alien”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1979</a:t>
            </a:r>
          </a:p>
        </p:txBody>
      </p:sp>
    </p:spTree>
    <p:extLst>
      <p:ext uri="{BB962C8B-B14F-4D97-AF65-F5344CB8AC3E}">
        <p14:creationId xmlns:p14="http://schemas.microsoft.com/office/powerpoint/2010/main" val="12516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Also note the parameter to the </a:t>
            </a:r>
            <a:r>
              <a:rPr lang="da-DK" b="1"/>
              <a:t>Select</a:t>
            </a:r>
            <a:r>
              <a:rPr lang="da-DK"/>
              <a:t> method: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new {m.Title, m.Year}</a:t>
            </a:r>
            <a:r>
              <a:rPr lang="en-US" b="1"/>
              <a:t>), or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m.Title</a:t>
            </a:r>
            <a:r>
              <a:rPr lang="en-US" b="1"/>
              <a:t>), or</a:t>
            </a:r>
          </a:p>
          <a:p>
            <a:r>
              <a:rPr lang="da-DK"/>
              <a:t>I.e. a method of type </a:t>
            </a:r>
            <a:r>
              <a:rPr lang="da-DK" b="1"/>
              <a:t>Func&lt;T, V&gt;</a:t>
            </a:r>
            <a:r>
              <a:rPr lang="da-DK"/>
              <a:t>, where</a:t>
            </a:r>
          </a:p>
          <a:p>
            <a:pPr lvl="1"/>
            <a:r>
              <a:rPr lang="da-DK" b="1"/>
              <a:t>T</a:t>
            </a:r>
            <a:r>
              <a:rPr lang="da-DK"/>
              <a:t> is the type of the item in the collection (here </a:t>
            </a:r>
            <a:r>
              <a:rPr lang="da-DK" b="1"/>
              <a:t>Movie</a:t>
            </a:r>
            <a:r>
              <a:rPr lang="da-DK"/>
              <a:t>)</a:t>
            </a:r>
          </a:p>
          <a:p>
            <a:pPr lvl="1"/>
            <a:r>
              <a:rPr lang="da-DK" b="1"/>
              <a:t>V</a:t>
            </a:r>
            <a:r>
              <a:rPr lang="da-DK"/>
              <a:t> is the type of the selected/transformed data (here an anonymous type in the first cse, and just </a:t>
            </a:r>
            <a:r>
              <a:rPr lang="da-DK" b="1"/>
              <a:t>string</a:t>
            </a:r>
            <a:r>
              <a:rPr lang="da-DK"/>
              <a:t> in the second case)</a:t>
            </a:r>
          </a:p>
        </p:txBody>
      </p:sp>
    </p:spTree>
    <p:extLst>
      <p:ext uri="{BB962C8B-B14F-4D97-AF65-F5344CB8AC3E}">
        <p14:creationId xmlns:p14="http://schemas.microsoft.com/office/powerpoint/2010/main" val="16596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qrA =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&gt; 1995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select new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{m.Title, m.Year};</a:t>
            </a: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qrB =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&gt; 1995);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3303374" y="864973"/>
            <a:ext cx="1178980" cy="542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3303373" y="3514649"/>
            <a:ext cx="1791729" cy="44483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3220874" y="1544755"/>
            <a:ext cx="1584208" cy="54248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875006" y="4792300"/>
            <a:ext cx="1383229" cy="520945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3220874" y="2206808"/>
            <a:ext cx="1791729" cy="54248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875006" y="4078782"/>
            <a:ext cx="1607348" cy="59422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2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qrA =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&gt; 1995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select new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{m.Title, m.Year};</a:t>
            </a: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qrB =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&gt; 1995);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5770606" y="729050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3303373" y="3365159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4924168" y="1466980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5595552" y="4745639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156886" y="220491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770606" y="398570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>
                <a:latin typeface="Consolas" panose="020B0609020204030204" pitchFamily="49" charset="0"/>
              </a:rPr>
              <a:t>&gt; movies</a:t>
            </a: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Identification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2657</Words>
  <Application>Microsoft Office PowerPoint</Application>
  <PresentationFormat>Widescreen</PresentationFormat>
  <Paragraphs>811</Paragraphs>
  <Slides>65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Times New Roman</vt:lpstr>
      <vt:lpstr>Office-tema</vt:lpstr>
      <vt:lpstr>LINQ  Language INtegrated Query</vt:lpstr>
      <vt:lpstr>LINQ – Main features</vt:lpstr>
      <vt:lpstr>LINQ – IEnumerable/IEnumerator</vt:lpstr>
      <vt:lpstr>LINQ – IEnumerable/IEnumerator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LINQ – Fluent syntax</vt:lpstr>
      <vt:lpstr>PowerPoint-præsentation</vt:lpstr>
      <vt:lpstr>PowerPoint-præsentation</vt:lpstr>
      <vt:lpstr>LINQ – Fluent syntax</vt:lpstr>
      <vt:lpstr>Extension methods</vt:lpstr>
      <vt:lpstr>PowerPoint-præsentation</vt:lpstr>
      <vt:lpstr>PowerPoint-præsentation</vt:lpstr>
      <vt:lpstr>LINQ – Fluent syntax</vt:lpstr>
      <vt:lpstr>LINQ – Fluent syntax</vt:lpstr>
      <vt:lpstr>LINQ – Fluent syntax</vt:lpstr>
      <vt:lpstr>LINQ – Fluent syntax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65</cp:revision>
  <dcterms:created xsi:type="dcterms:W3CDTF">2017-09-05T14:00:27Z</dcterms:created>
  <dcterms:modified xsi:type="dcterms:W3CDTF">2025-08-01T10:42:25Z</dcterms:modified>
</cp:coreProperties>
</file>