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65" r:id="rId3"/>
    <p:sldId id="366" r:id="rId4"/>
    <p:sldId id="359" r:id="rId5"/>
    <p:sldId id="367" r:id="rId6"/>
    <p:sldId id="368" r:id="rId7"/>
    <p:sldId id="328" r:id="rId8"/>
    <p:sldId id="369" r:id="rId9"/>
    <p:sldId id="370" r:id="rId10"/>
    <p:sldId id="377" r:id="rId11"/>
    <p:sldId id="378" r:id="rId12"/>
    <p:sldId id="380" r:id="rId13"/>
    <p:sldId id="379" r:id="rId14"/>
    <p:sldId id="381" r:id="rId15"/>
    <p:sldId id="382" r:id="rId16"/>
    <p:sldId id="383" r:id="rId17"/>
    <p:sldId id="384" r:id="rId18"/>
    <p:sldId id="385" r:id="rId19"/>
    <p:sldId id="386" r:id="rId20"/>
    <p:sldId id="387" r:id="rId21"/>
    <p:sldId id="388" r:id="rId22"/>
    <p:sldId id="389" r:id="rId23"/>
    <p:sldId id="371" r:id="rId24"/>
    <p:sldId id="372" r:id="rId25"/>
    <p:sldId id="364" r:id="rId26"/>
    <p:sldId id="373" r:id="rId27"/>
    <p:sldId id="374" r:id="rId28"/>
    <p:sldId id="376" r:id="rId29"/>
    <p:sldId id="390" r:id="rId30"/>
    <p:sldId id="375" r:id="rId3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5085" y="1910432"/>
            <a:ext cx="9144000" cy="1542631"/>
          </a:xfrm>
        </p:spPr>
        <p:txBody>
          <a:bodyPr>
            <a:normAutofit/>
          </a:bodyPr>
          <a:lstStyle/>
          <a:p>
            <a:r>
              <a:rPr lang="da-DK" sz="9600"/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765387"/>
            <a:ext cx="11217088" cy="542026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en-US" sz="2400" b="1">
                <a:latin typeface="Consolas" panose="020B0609020204030204" pitchFamily="49" charset="0"/>
              </a:rPr>
              <a:t>Factorial(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400" b="1">
                <a:latin typeface="Consolas" panose="020B0609020204030204" pitchFamily="49" charset="0"/>
              </a:rPr>
              <a:t> n)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nsolas" panose="020B0609020204030204" pitchFamily="49" charset="0"/>
              </a:rPr>
              <a:t>   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>
                <a:latin typeface="Consolas" panose="020B0609020204030204" pitchFamily="49" charset="0"/>
              </a:rPr>
              <a:t> (n &lt;= 1) ? 1 : (n * Factorial(n – 1));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2000" b="1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578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765387"/>
            <a:ext cx="11217088" cy="542026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en-US" sz="2400" b="1">
                <a:latin typeface="Consolas" panose="020B0609020204030204" pitchFamily="49" charset="0"/>
              </a:rPr>
              <a:t>Factorial(</a:t>
            </a:r>
            <a:r>
              <a:rPr lang="en-US" sz="2400" b="1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2400" b="1">
                <a:latin typeface="Consolas" panose="020B0609020204030204" pitchFamily="49" charset="0"/>
              </a:rPr>
              <a:t>)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nsolas" panose="020B0609020204030204" pitchFamily="49" charset="0"/>
              </a:rPr>
              <a:t>   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>
                <a:latin typeface="Consolas" panose="020B0609020204030204" pitchFamily="49" charset="0"/>
              </a:rPr>
              <a:t> (</a:t>
            </a:r>
            <a:r>
              <a:rPr lang="en-US" sz="2400" b="1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2400" b="1">
                <a:latin typeface="Consolas" panose="020B0609020204030204" pitchFamily="49" charset="0"/>
              </a:rPr>
              <a:t> &lt;= 1) ? 1 : (</a:t>
            </a:r>
            <a:r>
              <a:rPr lang="en-US" sz="2400" b="1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2400" b="1">
                <a:latin typeface="Consolas" panose="020B0609020204030204" pitchFamily="49" charset="0"/>
              </a:rPr>
              <a:t> * Factorial(</a:t>
            </a:r>
            <a:r>
              <a:rPr lang="en-US" sz="2400" b="1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2400" b="1">
                <a:latin typeface="Consolas" panose="020B0609020204030204" pitchFamily="49" charset="0"/>
              </a:rPr>
              <a:t> – 1));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2000" b="1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05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765387"/>
            <a:ext cx="11217088" cy="542026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en-US" sz="2400" b="1">
                <a:latin typeface="Consolas" panose="020B0609020204030204" pitchFamily="49" charset="0"/>
              </a:rPr>
              <a:t>Factorial(</a:t>
            </a:r>
            <a:r>
              <a:rPr lang="en-US" sz="2400" b="1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2400" b="1">
                <a:latin typeface="Consolas" panose="020B0609020204030204" pitchFamily="49" charset="0"/>
              </a:rPr>
              <a:t>)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nsolas" panose="020B0609020204030204" pitchFamily="49" charset="0"/>
              </a:rPr>
              <a:t>   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>
                <a:latin typeface="Consolas" panose="020B0609020204030204" pitchFamily="49" charset="0"/>
              </a:rPr>
              <a:t> (</a:t>
            </a:r>
            <a:r>
              <a:rPr lang="en-US" sz="2400" b="1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2400" b="1">
                <a:latin typeface="Consolas" panose="020B0609020204030204" pitchFamily="49" charset="0"/>
              </a:rPr>
              <a:t> &lt;= 1) ? 1 : (</a:t>
            </a:r>
            <a:r>
              <a:rPr lang="en-US" sz="2400" b="1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2400" b="1">
                <a:latin typeface="Consolas" panose="020B0609020204030204" pitchFamily="49" charset="0"/>
              </a:rPr>
              <a:t> * Factorial(</a:t>
            </a:r>
            <a:r>
              <a:rPr lang="en-US" sz="2400" b="1">
                <a:solidFill>
                  <a:srgbClr val="00B0F0"/>
                </a:solidFill>
                <a:latin typeface="Consolas" panose="020B0609020204030204" pitchFamily="49" charset="0"/>
              </a:rPr>
              <a:t>3</a:t>
            </a:r>
            <a:r>
              <a:rPr lang="en-US" sz="2400" b="1"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2000" b="1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37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765387"/>
            <a:ext cx="11217088" cy="542026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en-US" sz="1800" b="1">
                <a:latin typeface="Consolas" panose="020B0609020204030204" pitchFamily="49" charset="0"/>
              </a:rPr>
              <a:t>Factorial(</a:t>
            </a:r>
            <a:r>
              <a:rPr lang="en-US" sz="1800" b="1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800" b="1">
                <a:latin typeface="Consolas" panose="020B0609020204030204" pitchFamily="49" charset="0"/>
              </a:rPr>
              <a:t>)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   </a:t>
            </a:r>
            <a:r>
              <a:rPr lang="en-US" sz="1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>
                <a:latin typeface="Consolas" panose="020B0609020204030204" pitchFamily="49" charset="0"/>
              </a:rPr>
              <a:t> (</a:t>
            </a:r>
            <a:r>
              <a:rPr lang="en-US" sz="1800" b="1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800" b="1">
                <a:latin typeface="Consolas" panose="020B0609020204030204" pitchFamily="49" charset="0"/>
              </a:rPr>
              <a:t> &lt;= 1) ? 1 : (</a:t>
            </a:r>
            <a:r>
              <a:rPr lang="en-US" sz="1800" b="1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800" b="1">
                <a:latin typeface="Consolas" panose="020B0609020204030204" pitchFamily="49" charset="0"/>
              </a:rPr>
              <a:t> * (</a:t>
            </a:r>
            <a:r>
              <a:rPr lang="en-US" sz="1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>
                <a:latin typeface="Consolas" panose="020B0609020204030204" pitchFamily="49" charset="0"/>
              </a:rPr>
              <a:t> (</a:t>
            </a:r>
            <a:r>
              <a:rPr lang="en-US" sz="1800" b="1">
                <a:solidFill>
                  <a:srgbClr val="00B0F0"/>
                </a:solidFill>
                <a:latin typeface="Consolas" panose="020B0609020204030204" pitchFamily="49" charset="0"/>
              </a:rPr>
              <a:t>3</a:t>
            </a:r>
            <a:r>
              <a:rPr lang="en-US" sz="1800" b="1">
                <a:latin typeface="Consolas" panose="020B0609020204030204" pitchFamily="49" charset="0"/>
              </a:rPr>
              <a:t> &lt;= 1) ? 1 : (</a:t>
            </a:r>
            <a:r>
              <a:rPr lang="en-US" sz="1800" b="1">
                <a:solidFill>
                  <a:srgbClr val="00B0F0"/>
                </a:solidFill>
                <a:latin typeface="Consolas" panose="020B0609020204030204" pitchFamily="49" charset="0"/>
              </a:rPr>
              <a:t>3</a:t>
            </a:r>
            <a:r>
              <a:rPr lang="en-US" sz="1800" b="1">
                <a:latin typeface="Consolas" panose="020B0609020204030204" pitchFamily="49" charset="0"/>
              </a:rPr>
              <a:t> * Factorial(</a:t>
            </a:r>
            <a:r>
              <a:rPr lang="en-US" sz="1800" b="1">
                <a:solidFill>
                  <a:srgbClr val="00B0F0"/>
                </a:solidFill>
                <a:latin typeface="Consolas" panose="020B0609020204030204" pitchFamily="49" charset="0"/>
              </a:rPr>
              <a:t>3</a:t>
            </a:r>
            <a:r>
              <a:rPr lang="en-US" sz="1800" b="1">
                <a:latin typeface="Consolas" panose="020B0609020204030204" pitchFamily="49" charset="0"/>
              </a:rPr>
              <a:t> – 1))));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2000" b="1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62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765387"/>
            <a:ext cx="11217088" cy="542026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en-US" sz="1800" b="1">
                <a:latin typeface="Consolas" panose="020B0609020204030204" pitchFamily="49" charset="0"/>
              </a:rPr>
              <a:t>Factorial(</a:t>
            </a:r>
            <a:r>
              <a:rPr lang="en-US" sz="1800" b="1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800" b="1">
                <a:latin typeface="Consolas" panose="020B0609020204030204" pitchFamily="49" charset="0"/>
              </a:rPr>
              <a:t>)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   </a:t>
            </a:r>
            <a:r>
              <a:rPr lang="en-US" sz="1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>
                <a:latin typeface="Consolas" panose="020B0609020204030204" pitchFamily="49" charset="0"/>
              </a:rPr>
              <a:t> (</a:t>
            </a:r>
            <a:r>
              <a:rPr lang="en-US" sz="1800" b="1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800" b="1">
                <a:latin typeface="Consolas" panose="020B0609020204030204" pitchFamily="49" charset="0"/>
              </a:rPr>
              <a:t> &lt;= 1) ? 1 : (</a:t>
            </a:r>
            <a:r>
              <a:rPr lang="en-US" sz="1800" b="1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800" b="1">
                <a:latin typeface="Consolas" panose="020B0609020204030204" pitchFamily="49" charset="0"/>
              </a:rPr>
              <a:t> * (</a:t>
            </a:r>
            <a:r>
              <a:rPr lang="en-US" sz="1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>
                <a:latin typeface="Consolas" panose="020B0609020204030204" pitchFamily="49" charset="0"/>
              </a:rPr>
              <a:t> (</a:t>
            </a:r>
            <a:r>
              <a:rPr lang="en-US" sz="1800" b="1">
                <a:solidFill>
                  <a:srgbClr val="00B0F0"/>
                </a:solidFill>
                <a:latin typeface="Consolas" panose="020B0609020204030204" pitchFamily="49" charset="0"/>
              </a:rPr>
              <a:t>3</a:t>
            </a:r>
            <a:r>
              <a:rPr lang="en-US" sz="1800" b="1">
                <a:latin typeface="Consolas" panose="020B0609020204030204" pitchFamily="49" charset="0"/>
              </a:rPr>
              <a:t> &lt;= 1) ? 1 : (</a:t>
            </a:r>
            <a:r>
              <a:rPr lang="en-US" sz="1800" b="1">
                <a:solidFill>
                  <a:srgbClr val="00B0F0"/>
                </a:solidFill>
                <a:latin typeface="Consolas" panose="020B0609020204030204" pitchFamily="49" charset="0"/>
              </a:rPr>
              <a:t>3</a:t>
            </a:r>
            <a:r>
              <a:rPr lang="en-US" sz="1800" b="1">
                <a:latin typeface="Consolas" panose="020B0609020204030204" pitchFamily="49" charset="0"/>
              </a:rPr>
              <a:t> * Factorial(</a:t>
            </a:r>
            <a:r>
              <a:rPr lang="en-US" sz="1800" b="1">
                <a:solidFill>
                  <a:srgbClr val="00B050"/>
                </a:solidFill>
                <a:latin typeface="Consolas" panose="020B0609020204030204" pitchFamily="49" charset="0"/>
              </a:rPr>
              <a:t>2</a:t>
            </a:r>
            <a:r>
              <a:rPr lang="en-US" sz="1800" b="1">
                <a:latin typeface="Consolas" panose="020B0609020204030204" pitchFamily="49" charset="0"/>
              </a:rPr>
              <a:t>))));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2000" b="1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18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765387"/>
            <a:ext cx="11217088" cy="542026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en-US" sz="1400" b="1">
                <a:latin typeface="Consolas" panose="020B0609020204030204" pitchFamily="49" charset="0"/>
              </a:rPr>
              <a:t>Factorial(</a:t>
            </a:r>
            <a:r>
              <a:rPr lang="en-US" sz="1400" b="1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400" b="1">
                <a:latin typeface="Consolas" panose="020B0609020204030204" pitchFamily="49" charset="0"/>
              </a:rPr>
              <a:t>)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400" b="1">
                <a:latin typeface="Consolas" panose="020B0609020204030204" pitchFamily="49" charset="0"/>
              </a:rPr>
              <a:t> (</a:t>
            </a:r>
            <a:r>
              <a:rPr lang="en-US" sz="1400" b="1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400" b="1">
                <a:latin typeface="Consolas" panose="020B0609020204030204" pitchFamily="49" charset="0"/>
              </a:rPr>
              <a:t> &lt;= 1) ? 1 : (</a:t>
            </a:r>
            <a:r>
              <a:rPr lang="en-US" sz="1400" b="1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400" b="1">
                <a:latin typeface="Consolas" panose="020B0609020204030204" pitchFamily="49" charset="0"/>
              </a:rPr>
              <a:t> * (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400" b="1">
                <a:latin typeface="Consolas" panose="020B0609020204030204" pitchFamily="49" charset="0"/>
              </a:rPr>
              <a:t> (</a:t>
            </a:r>
            <a:r>
              <a:rPr lang="en-US" sz="1400" b="1">
                <a:solidFill>
                  <a:srgbClr val="00B0F0"/>
                </a:solidFill>
                <a:latin typeface="Consolas" panose="020B0609020204030204" pitchFamily="49" charset="0"/>
              </a:rPr>
              <a:t>3</a:t>
            </a:r>
            <a:r>
              <a:rPr lang="en-US" sz="1400" b="1">
                <a:latin typeface="Consolas" panose="020B0609020204030204" pitchFamily="49" charset="0"/>
              </a:rPr>
              <a:t> &lt;= 1) ? 1 : (</a:t>
            </a:r>
            <a:r>
              <a:rPr lang="en-US" sz="1400" b="1">
                <a:solidFill>
                  <a:srgbClr val="00B0F0"/>
                </a:solidFill>
                <a:latin typeface="Consolas" panose="020B0609020204030204" pitchFamily="49" charset="0"/>
              </a:rPr>
              <a:t>3</a:t>
            </a:r>
            <a:r>
              <a:rPr lang="en-US" sz="1400" b="1">
                <a:latin typeface="Consolas" panose="020B0609020204030204" pitchFamily="49" charset="0"/>
              </a:rPr>
              <a:t> *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400" b="1">
                <a:latin typeface="Consolas" panose="020B0609020204030204" pitchFamily="49" charset="0"/>
              </a:rPr>
              <a:t> (</a:t>
            </a:r>
            <a:r>
              <a:rPr lang="en-US" sz="1400" b="1">
                <a:solidFill>
                  <a:srgbClr val="00B050"/>
                </a:solidFill>
                <a:latin typeface="Consolas" panose="020B0609020204030204" pitchFamily="49" charset="0"/>
              </a:rPr>
              <a:t>2</a:t>
            </a:r>
            <a:r>
              <a:rPr lang="en-US" sz="1400" b="1">
                <a:latin typeface="Consolas" panose="020B0609020204030204" pitchFamily="49" charset="0"/>
              </a:rPr>
              <a:t> &lt;= 1) ? 1 : (</a:t>
            </a:r>
            <a:r>
              <a:rPr lang="en-US" sz="1400" b="1">
                <a:solidFill>
                  <a:srgbClr val="00B050"/>
                </a:solidFill>
                <a:latin typeface="Consolas" panose="020B0609020204030204" pitchFamily="49" charset="0"/>
              </a:rPr>
              <a:t>2</a:t>
            </a:r>
            <a:r>
              <a:rPr lang="en-US" sz="1400" b="1">
                <a:latin typeface="Consolas" panose="020B0609020204030204" pitchFamily="49" charset="0"/>
              </a:rPr>
              <a:t> * Factorial(</a:t>
            </a:r>
            <a:r>
              <a:rPr lang="en-US" sz="1400" b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sz="1400" b="1">
                <a:latin typeface="Consolas" panose="020B0609020204030204" pitchFamily="49" charset="0"/>
              </a:rPr>
              <a:t>)))));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}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2000" b="1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84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765387"/>
            <a:ext cx="11217088" cy="542026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en-US" sz="1400" b="1">
                <a:latin typeface="Consolas" panose="020B0609020204030204" pitchFamily="49" charset="0"/>
              </a:rPr>
              <a:t>Factorial(</a:t>
            </a:r>
            <a:r>
              <a:rPr lang="en-US" sz="1400" b="1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400" b="1">
                <a:latin typeface="Consolas" panose="020B0609020204030204" pitchFamily="49" charset="0"/>
              </a:rPr>
              <a:t>)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   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400" b="1">
                <a:latin typeface="Consolas" panose="020B0609020204030204" pitchFamily="49" charset="0"/>
              </a:rPr>
              <a:t> (</a:t>
            </a:r>
            <a:r>
              <a:rPr lang="en-US" sz="1400" b="1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400" b="1">
                <a:latin typeface="Consolas" panose="020B0609020204030204" pitchFamily="49" charset="0"/>
              </a:rPr>
              <a:t> &lt;= 1) ? 1 : (</a:t>
            </a:r>
            <a:r>
              <a:rPr lang="en-US" sz="1400" b="1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400" b="1">
                <a:latin typeface="Consolas" panose="020B0609020204030204" pitchFamily="49" charset="0"/>
              </a:rPr>
              <a:t> * (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400" b="1">
                <a:latin typeface="Consolas" panose="020B0609020204030204" pitchFamily="49" charset="0"/>
              </a:rPr>
              <a:t> (</a:t>
            </a:r>
            <a:r>
              <a:rPr lang="en-US" sz="1400" b="1">
                <a:solidFill>
                  <a:srgbClr val="00B0F0"/>
                </a:solidFill>
                <a:latin typeface="Consolas" panose="020B0609020204030204" pitchFamily="49" charset="0"/>
              </a:rPr>
              <a:t>3</a:t>
            </a:r>
            <a:r>
              <a:rPr lang="en-US" sz="1400" b="1">
                <a:latin typeface="Consolas" panose="020B0609020204030204" pitchFamily="49" charset="0"/>
              </a:rPr>
              <a:t> &lt;= 1) ? 1 : (</a:t>
            </a:r>
            <a:r>
              <a:rPr lang="en-US" sz="1400" b="1">
                <a:solidFill>
                  <a:srgbClr val="00B0F0"/>
                </a:solidFill>
                <a:latin typeface="Consolas" panose="020B0609020204030204" pitchFamily="49" charset="0"/>
              </a:rPr>
              <a:t>3</a:t>
            </a:r>
            <a:r>
              <a:rPr lang="en-US" sz="1400" b="1">
                <a:latin typeface="Consolas" panose="020B0609020204030204" pitchFamily="49" charset="0"/>
              </a:rPr>
              <a:t> * </a:t>
            </a:r>
            <a:r>
              <a:rPr lang="en-US" sz="1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400" b="1">
                <a:latin typeface="Consolas" panose="020B0609020204030204" pitchFamily="49" charset="0"/>
              </a:rPr>
              <a:t> (</a:t>
            </a:r>
            <a:r>
              <a:rPr lang="en-US" sz="1400" b="1">
                <a:solidFill>
                  <a:srgbClr val="00B050"/>
                </a:solidFill>
                <a:latin typeface="Consolas" panose="020B0609020204030204" pitchFamily="49" charset="0"/>
              </a:rPr>
              <a:t>2</a:t>
            </a:r>
            <a:r>
              <a:rPr lang="en-US" sz="1400" b="1">
                <a:latin typeface="Consolas" panose="020B0609020204030204" pitchFamily="49" charset="0"/>
              </a:rPr>
              <a:t> &lt;= 1) ? 1 : (</a:t>
            </a:r>
            <a:r>
              <a:rPr lang="en-US" sz="1400" b="1">
                <a:solidFill>
                  <a:srgbClr val="00B050"/>
                </a:solidFill>
                <a:latin typeface="Consolas" panose="020B0609020204030204" pitchFamily="49" charset="0"/>
              </a:rPr>
              <a:t>2</a:t>
            </a:r>
            <a:r>
              <a:rPr lang="en-US" sz="1400" b="1">
                <a:latin typeface="Consolas" panose="020B0609020204030204" pitchFamily="49" charset="0"/>
              </a:rPr>
              <a:t> * 1))));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latin typeface="Consolas" panose="020B0609020204030204" pitchFamily="49" charset="0"/>
              </a:rPr>
              <a:t>}</a:t>
            </a:r>
            <a:endParaRPr lang="da-DK" sz="1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2000" b="1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61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765387"/>
            <a:ext cx="11217088" cy="542026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en-US" sz="1800" b="1">
                <a:latin typeface="Consolas" panose="020B0609020204030204" pitchFamily="49" charset="0"/>
              </a:rPr>
              <a:t>Factorial(</a:t>
            </a:r>
            <a:r>
              <a:rPr lang="en-US" sz="1800" b="1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800" b="1">
                <a:latin typeface="Consolas" panose="020B0609020204030204" pitchFamily="49" charset="0"/>
              </a:rPr>
              <a:t>)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   </a:t>
            </a:r>
            <a:r>
              <a:rPr lang="en-US" sz="1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>
                <a:latin typeface="Consolas" panose="020B0609020204030204" pitchFamily="49" charset="0"/>
              </a:rPr>
              <a:t> (</a:t>
            </a:r>
            <a:r>
              <a:rPr lang="en-US" sz="1800" b="1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800" b="1">
                <a:latin typeface="Consolas" panose="020B0609020204030204" pitchFamily="49" charset="0"/>
              </a:rPr>
              <a:t> &lt;= 1) ? 1 : (</a:t>
            </a:r>
            <a:r>
              <a:rPr lang="en-US" sz="1800" b="1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800" b="1">
                <a:latin typeface="Consolas" panose="020B0609020204030204" pitchFamily="49" charset="0"/>
              </a:rPr>
              <a:t> * (</a:t>
            </a:r>
            <a:r>
              <a:rPr lang="en-US" sz="1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>
                <a:latin typeface="Consolas" panose="020B0609020204030204" pitchFamily="49" charset="0"/>
              </a:rPr>
              <a:t> (</a:t>
            </a:r>
            <a:r>
              <a:rPr lang="en-US" sz="1800" b="1">
                <a:solidFill>
                  <a:srgbClr val="00B0F0"/>
                </a:solidFill>
                <a:latin typeface="Consolas" panose="020B0609020204030204" pitchFamily="49" charset="0"/>
              </a:rPr>
              <a:t>3</a:t>
            </a:r>
            <a:r>
              <a:rPr lang="en-US" sz="1800" b="1">
                <a:latin typeface="Consolas" panose="020B0609020204030204" pitchFamily="49" charset="0"/>
              </a:rPr>
              <a:t> &lt;= 1) ? 1 : (</a:t>
            </a:r>
            <a:r>
              <a:rPr lang="en-US" sz="1800" b="1">
                <a:solidFill>
                  <a:srgbClr val="00B0F0"/>
                </a:solidFill>
                <a:latin typeface="Consolas" panose="020B0609020204030204" pitchFamily="49" charset="0"/>
              </a:rPr>
              <a:t>3</a:t>
            </a:r>
            <a:r>
              <a:rPr lang="en-US" sz="1800" b="1">
                <a:latin typeface="Consolas" panose="020B0609020204030204" pitchFamily="49" charset="0"/>
              </a:rPr>
              <a:t> * </a:t>
            </a:r>
            <a:r>
              <a:rPr lang="en-US" sz="1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>
                <a:latin typeface="Consolas" panose="020B0609020204030204" pitchFamily="49" charset="0"/>
              </a:rPr>
              <a:t> (</a:t>
            </a:r>
            <a:r>
              <a:rPr lang="en-US" sz="1800" b="1">
                <a:solidFill>
                  <a:srgbClr val="00B050"/>
                </a:solidFill>
                <a:latin typeface="Consolas" panose="020B0609020204030204" pitchFamily="49" charset="0"/>
              </a:rPr>
              <a:t>2</a:t>
            </a:r>
            <a:r>
              <a:rPr lang="en-US" sz="1800" b="1">
                <a:latin typeface="Consolas" panose="020B0609020204030204" pitchFamily="49" charset="0"/>
              </a:rPr>
              <a:t> &lt;= 1) ? 1 : 2)));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2000" b="1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86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765387"/>
            <a:ext cx="11217088" cy="542026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en-US" sz="1800" b="1">
                <a:latin typeface="Consolas" panose="020B0609020204030204" pitchFamily="49" charset="0"/>
              </a:rPr>
              <a:t>Factorial(</a:t>
            </a:r>
            <a:r>
              <a:rPr lang="en-US" sz="1800" b="1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800" b="1">
                <a:latin typeface="Consolas" panose="020B0609020204030204" pitchFamily="49" charset="0"/>
              </a:rPr>
              <a:t>)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   </a:t>
            </a:r>
            <a:r>
              <a:rPr lang="en-US" sz="1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>
                <a:latin typeface="Consolas" panose="020B0609020204030204" pitchFamily="49" charset="0"/>
              </a:rPr>
              <a:t> (</a:t>
            </a:r>
            <a:r>
              <a:rPr lang="en-US" sz="1800" b="1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800" b="1">
                <a:latin typeface="Consolas" panose="020B0609020204030204" pitchFamily="49" charset="0"/>
              </a:rPr>
              <a:t> &lt;= 1) ? 1 : (</a:t>
            </a:r>
            <a:r>
              <a:rPr lang="en-US" sz="1800" b="1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800" b="1">
                <a:latin typeface="Consolas" panose="020B0609020204030204" pitchFamily="49" charset="0"/>
              </a:rPr>
              <a:t> * (</a:t>
            </a:r>
            <a:r>
              <a:rPr lang="en-US" sz="1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1800" b="1">
                <a:latin typeface="Consolas" panose="020B0609020204030204" pitchFamily="49" charset="0"/>
              </a:rPr>
              <a:t> (</a:t>
            </a:r>
            <a:r>
              <a:rPr lang="en-US" sz="1800" b="1">
                <a:solidFill>
                  <a:srgbClr val="00B0F0"/>
                </a:solidFill>
                <a:latin typeface="Consolas" panose="020B0609020204030204" pitchFamily="49" charset="0"/>
              </a:rPr>
              <a:t>3</a:t>
            </a:r>
            <a:r>
              <a:rPr lang="en-US" sz="1800" b="1">
                <a:latin typeface="Consolas" panose="020B0609020204030204" pitchFamily="49" charset="0"/>
              </a:rPr>
              <a:t> &lt;= 1) ? 1 : (</a:t>
            </a:r>
            <a:r>
              <a:rPr lang="en-US" sz="1800" b="1">
                <a:solidFill>
                  <a:srgbClr val="00B0F0"/>
                </a:solidFill>
                <a:latin typeface="Consolas" panose="020B0609020204030204" pitchFamily="49" charset="0"/>
              </a:rPr>
              <a:t>3</a:t>
            </a:r>
            <a:r>
              <a:rPr lang="en-US" sz="1800" b="1">
                <a:latin typeface="Consolas" panose="020B0609020204030204" pitchFamily="49" charset="0"/>
              </a:rPr>
              <a:t> * 2)));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2000" b="1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88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765387"/>
            <a:ext cx="11217088" cy="542026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en-US" sz="2400" b="1">
                <a:latin typeface="Consolas" panose="020B0609020204030204" pitchFamily="49" charset="0"/>
              </a:rPr>
              <a:t>Factorial(</a:t>
            </a:r>
            <a:r>
              <a:rPr lang="en-US" sz="2400" b="1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2400" b="1">
                <a:latin typeface="Consolas" panose="020B0609020204030204" pitchFamily="49" charset="0"/>
              </a:rPr>
              <a:t>)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nsolas" panose="020B0609020204030204" pitchFamily="49" charset="0"/>
              </a:rPr>
              <a:t>   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>
                <a:latin typeface="Consolas" panose="020B0609020204030204" pitchFamily="49" charset="0"/>
              </a:rPr>
              <a:t> (</a:t>
            </a:r>
            <a:r>
              <a:rPr lang="en-US" sz="2400" b="1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2400" b="1">
                <a:latin typeface="Consolas" panose="020B0609020204030204" pitchFamily="49" charset="0"/>
              </a:rPr>
              <a:t> &lt;= 1) ? 1 : (</a:t>
            </a:r>
            <a:r>
              <a:rPr lang="en-US" sz="2400" b="1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2400" b="1">
                <a:latin typeface="Consolas" panose="020B0609020204030204" pitchFamily="49" charset="0"/>
              </a:rPr>
              <a:t> * 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>
                <a:latin typeface="Consolas" panose="020B0609020204030204" pitchFamily="49" charset="0"/>
              </a:rPr>
              <a:t> (</a:t>
            </a:r>
            <a:r>
              <a:rPr lang="en-US" sz="2400" b="1">
                <a:solidFill>
                  <a:srgbClr val="00B0F0"/>
                </a:solidFill>
                <a:latin typeface="Consolas" panose="020B0609020204030204" pitchFamily="49" charset="0"/>
              </a:rPr>
              <a:t>3</a:t>
            </a:r>
            <a:r>
              <a:rPr lang="en-US" sz="2400" b="1">
                <a:latin typeface="Consolas" panose="020B0609020204030204" pitchFamily="49" charset="0"/>
              </a:rPr>
              <a:t> &lt;= 1) ? 1 : 6));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2000" b="1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78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29AAEFF2-AB6E-46CA-8DCA-215B3B51B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7913"/>
            <a:ext cx="12192000" cy="430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655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765387"/>
            <a:ext cx="11217088" cy="542026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en-US" sz="2400" b="1">
                <a:latin typeface="Consolas" panose="020B0609020204030204" pitchFamily="49" charset="0"/>
              </a:rPr>
              <a:t>Factorial(</a:t>
            </a:r>
            <a:r>
              <a:rPr lang="en-US" sz="2400" b="1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2400" b="1">
                <a:latin typeface="Consolas" panose="020B0609020204030204" pitchFamily="49" charset="0"/>
              </a:rPr>
              <a:t>)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nsolas" panose="020B0609020204030204" pitchFamily="49" charset="0"/>
              </a:rPr>
              <a:t>   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>
                <a:latin typeface="Consolas" panose="020B0609020204030204" pitchFamily="49" charset="0"/>
              </a:rPr>
              <a:t> (</a:t>
            </a:r>
            <a:r>
              <a:rPr lang="en-US" sz="2400" b="1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2400" b="1">
                <a:latin typeface="Consolas" panose="020B0609020204030204" pitchFamily="49" charset="0"/>
              </a:rPr>
              <a:t> &lt;= 1) ? 1 : (</a:t>
            </a:r>
            <a:r>
              <a:rPr lang="en-US" sz="2400" b="1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2400" b="1">
                <a:latin typeface="Consolas" panose="020B0609020204030204" pitchFamily="49" charset="0"/>
              </a:rPr>
              <a:t> * 6));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2000" b="1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34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765387"/>
            <a:ext cx="11217088" cy="542026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en-US" sz="2400" b="1">
                <a:latin typeface="Consolas" panose="020B0609020204030204" pitchFamily="49" charset="0"/>
              </a:rPr>
              <a:t>Factorial(</a:t>
            </a:r>
            <a:r>
              <a:rPr lang="en-US" sz="2400" b="1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2400" b="1">
                <a:latin typeface="Consolas" panose="020B0609020204030204" pitchFamily="49" charset="0"/>
              </a:rPr>
              <a:t>)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nsolas" panose="020B0609020204030204" pitchFamily="49" charset="0"/>
              </a:rPr>
              <a:t>   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>
                <a:latin typeface="Consolas" panose="020B0609020204030204" pitchFamily="49" charset="0"/>
              </a:rPr>
              <a:t> (</a:t>
            </a:r>
            <a:r>
              <a:rPr lang="en-US" sz="2400" b="1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2400" b="1">
                <a:latin typeface="Consolas" panose="020B0609020204030204" pitchFamily="49" charset="0"/>
              </a:rPr>
              <a:t> &lt;= 1) ? 1 : 24);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2000" b="1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47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765387"/>
            <a:ext cx="11217088" cy="542026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en-US" sz="2400" b="1">
                <a:latin typeface="Consolas" panose="020B0609020204030204" pitchFamily="49" charset="0"/>
              </a:rPr>
              <a:t>Factorial(</a:t>
            </a:r>
            <a:r>
              <a:rPr lang="en-US" sz="2400" b="1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2400" b="1">
                <a:latin typeface="Consolas" panose="020B0609020204030204" pitchFamily="49" charset="0"/>
              </a:rPr>
              <a:t>)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nsolas" panose="020B0609020204030204" pitchFamily="49" charset="0"/>
              </a:rPr>
              <a:t>   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>
                <a:latin typeface="Consolas" panose="020B0609020204030204" pitchFamily="49" charset="0"/>
              </a:rPr>
              <a:t> 24;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2000" b="1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12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 descr="Billedresultat for towers of hanoi onlin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524" y="1434300"/>
            <a:ext cx="8161776" cy="360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107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70795" cy="1325563"/>
          </a:xfrm>
        </p:spPr>
        <p:txBody>
          <a:bodyPr/>
          <a:lstStyle/>
          <a:p>
            <a:r>
              <a:rPr lang="da-DK" b="1"/>
              <a:t>Parts of a Recursive definition (Towers of Hanoi)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112624" cy="4351338"/>
          </a:xfrm>
        </p:spPr>
        <p:txBody>
          <a:bodyPr/>
          <a:lstStyle/>
          <a:p>
            <a:pPr lvl="0"/>
            <a:r>
              <a:rPr lang="en-US" b="1"/>
              <a:t>A trivial case</a:t>
            </a:r>
            <a:r>
              <a:rPr lang="en-US"/>
              <a:t>: </a:t>
            </a:r>
            <a:r>
              <a:rPr lang="en-US" b="1"/>
              <a:t>n</a:t>
            </a:r>
            <a:r>
              <a:rPr lang="en-US"/>
              <a:t> = 0, no disks to move.</a:t>
            </a:r>
            <a:endParaRPr lang="da-DK"/>
          </a:p>
          <a:p>
            <a:pPr lvl="0"/>
            <a:r>
              <a:rPr lang="en-US" b="1"/>
              <a:t>A division strategy</a:t>
            </a:r>
            <a:r>
              <a:rPr lang="en-US"/>
              <a:t>:</a:t>
            </a:r>
            <a:endParaRPr lang="da-DK"/>
          </a:p>
          <a:p>
            <a:pPr lvl="1"/>
            <a:r>
              <a:rPr lang="en-US"/>
              <a:t>Move (</a:t>
            </a:r>
            <a:r>
              <a:rPr lang="en-US" b="1"/>
              <a:t>n</a:t>
            </a:r>
            <a:r>
              <a:rPr lang="en-US"/>
              <a:t> – 1) disks from A to B</a:t>
            </a:r>
            <a:endParaRPr lang="da-DK"/>
          </a:p>
          <a:p>
            <a:pPr lvl="1"/>
            <a:r>
              <a:rPr lang="en-US"/>
              <a:t>Move disk </a:t>
            </a:r>
            <a:r>
              <a:rPr lang="en-US" b="1"/>
              <a:t>n</a:t>
            </a:r>
            <a:r>
              <a:rPr lang="en-US"/>
              <a:t> from A to C</a:t>
            </a:r>
            <a:endParaRPr lang="da-DK"/>
          </a:p>
          <a:p>
            <a:pPr lvl="1"/>
            <a:r>
              <a:rPr lang="en-US"/>
              <a:t>Move (</a:t>
            </a:r>
            <a:r>
              <a:rPr lang="en-US" b="1"/>
              <a:t>n</a:t>
            </a:r>
            <a:r>
              <a:rPr lang="en-US"/>
              <a:t> – 1) disks from B from C</a:t>
            </a:r>
            <a:endParaRPr lang="da-DK"/>
          </a:p>
          <a:p>
            <a:pPr lvl="0"/>
            <a:r>
              <a:rPr lang="en-US" b="1"/>
              <a:t>A combination strategy</a:t>
            </a:r>
            <a:r>
              <a:rPr lang="en-US"/>
              <a:t>: The three steps in combination solves the original problem for </a:t>
            </a:r>
            <a:r>
              <a:rPr lang="en-US" b="1"/>
              <a:t>n</a:t>
            </a:r>
            <a:r>
              <a:rPr lang="en-US"/>
              <a:t> disks.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149001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58520" y="765387"/>
            <a:ext cx="10515600" cy="541157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en-US" sz="1800" b="1">
                <a:latin typeface="Consolas" panose="020B0609020204030204" pitchFamily="49" charset="0"/>
              </a:rPr>
              <a:t>TowersOfHanoi(</a:t>
            </a:r>
            <a:r>
              <a:rPr lang="en-US" sz="1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1800" b="1">
                <a:latin typeface="Consolas" panose="020B0609020204030204" pitchFamily="49" charset="0"/>
              </a:rPr>
              <a:t> source, </a:t>
            </a:r>
            <a:r>
              <a:rPr lang="en-US" sz="1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1800" b="1">
                <a:latin typeface="Consolas" panose="020B0609020204030204" pitchFamily="49" charset="0"/>
              </a:rPr>
              <a:t> extra, </a:t>
            </a:r>
            <a:r>
              <a:rPr lang="en-US" sz="1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1800" b="1">
                <a:latin typeface="Consolas" panose="020B0609020204030204" pitchFamily="49" charset="0"/>
              </a:rPr>
              <a:t> target, </a:t>
            </a:r>
            <a:r>
              <a:rPr lang="en-US" sz="1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800" b="1">
                <a:latin typeface="Consolas" panose="020B0609020204030204" pitchFamily="49" charset="0"/>
              </a:rPr>
              <a:t> n)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   </a:t>
            </a:r>
            <a:r>
              <a:rPr lang="en-US" sz="18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sz="1800" b="1">
                <a:latin typeface="Consolas" panose="020B0609020204030204" pitchFamily="49" charset="0"/>
              </a:rPr>
              <a:t> (n &gt; 0)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   {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       TowersOfHanoi(source, target, extra, n - 1);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       Console.WriteLine (</a:t>
            </a:r>
            <a:r>
              <a:rPr lang="en-US" sz="1800" b="1">
                <a:solidFill>
                  <a:srgbClr val="C00000"/>
                </a:solidFill>
                <a:latin typeface="Consolas" panose="020B0609020204030204" pitchFamily="49" charset="0"/>
              </a:rPr>
              <a:t>$"Move disk </a:t>
            </a:r>
            <a:r>
              <a:rPr lang="en-US" sz="1800" b="1">
                <a:latin typeface="Consolas" panose="020B0609020204030204" pitchFamily="49" charset="0"/>
              </a:rPr>
              <a:t>{n}</a:t>
            </a:r>
            <a:r>
              <a:rPr lang="en-US" sz="1800" b="1">
                <a:solidFill>
                  <a:srgbClr val="C00000"/>
                </a:solidFill>
                <a:latin typeface="Consolas" panose="020B0609020204030204" pitchFamily="49" charset="0"/>
              </a:rPr>
              <a:t>: </a:t>
            </a:r>
            <a:r>
              <a:rPr lang="en-US" sz="1800" b="1">
                <a:latin typeface="Consolas" panose="020B0609020204030204" pitchFamily="49" charset="0"/>
              </a:rPr>
              <a:t>{source}</a:t>
            </a:r>
            <a:r>
              <a:rPr lang="en-US" sz="1800" b="1">
                <a:solidFill>
                  <a:srgbClr val="C00000"/>
                </a:solidFill>
                <a:latin typeface="Consolas" panose="020B0609020204030204" pitchFamily="49" charset="0"/>
              </a:rPr>
              <a:t>-&gt;</a:t>
            </a:r>
            <a:r>
              <a:rPr lang="en-US" sz="1800" b="1">
                <a:latin typeface="Consolas" panose="020B0609020204030204" pitchFamily="49" charset="0"/>
              </a:rPr>
              <a:t>{target}</a:t>
            </a:r>
            <a:r>
              <a:rPr lang="en-US" sz="18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800" b="1">
                <a:latin typeface="Consolas" panose="020B0609020204030204" pitchFamily="49" charset="0"/>
              </a:rPr>
              <a:t>);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       TowersOfHanoi(extra, source, target, n - 1);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   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}</a:t>
            </a: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14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1400" b="1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6236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Fibonacci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366312" cy="4351338"/>
          </a:xfrm>
        </p:spPr>
        <p:txBody>
          <a:bodyPr/>
          <a:lstStyle/>
          <a:p>
            <a:r>
              <a:rPr lang="da-DK" b="1"/>
              <a:t>Fibonacci</a:t>
            </a:r>
            <a:r>
              <a:rPr lang="da-DK"/>
              <a:t>(1) = 1</a:t>
            </a:r>
          </a:p>
          <a:p>
            <a:r>
              <a:rPr lang="da-DK" b="1"/>
              <a:t>Fibonacci</a:t>
            </a:r>
            <a:r>
              <a:rPr lang="da-DK"/>
              <a:t>(2) = 1</a:t>
            </a:r>
          </a:p>
          <a:p>
            <a:r>
              <a:rPr lang="da-DK" b="1"/>
              <a:t>Fibonacci</a:t>
            </a:r>
            <a:r>
              <a:rPr lang="da-DK"/>
              <a:t>(</a:t>
            </a:r>
            <a:r>
              <a:rPr lang="da-DK" b="1"/>
              <a:t>n</a:t>
            </a:r>
            <a:r>
              <a:rPr lang="da-DK"/>
              <a:t>) = </a:t>
            </a:r>
            <a:r>
              <a:rPr lang="da-DK" b="1"/>
              <a:t>Fibonacci</a:t>
            </a:r>
            <a:r>
              <a:rPr lang="da-DK"/>
              <a:t>(n – 1) + </a:t>
            </a:r>
            <a:r>
              <a:rPr lang="da-DK" b="1"/>
              <a:t>Fibonacci</a:t>
            </a:r>
            <a:r>
              <a:rPr lang="da-DK"/>
              <a:t>(n – 2)</a:t>
            </a:r>
          </a:p>
        </p:txBody>
      </p:sp>
    </p:spTree>
    <p:extLst>
      <p:ext uri="{BB962C8B-B14F-4D97-AF65-F5344CB8AC3E}">
        <p14:creationId xmlns:p14="http://schemas.microsoft.com/office/powerpoint/2010/main" val="24343104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765387"/>
            <a:ext cx="10742195" cy="542026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200" b="1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en-US" sz="3200" b="1">
                <a:latin typeface="Consolas" panose="020B0609020204030204" pitchFamily="49" charset="0"/>
              </a:rPr>
              <a:t>Fibonacci(</a:t>
            </a:r>
            <a:r>
              <a:rPr lang="en-US" sz="32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3200" b="1">
                <a:latin typeface="Consolas" panose="020B0609020204030204" pitchFamily="49" charset="0"/>
              </a:rPr>
              <a:t> n)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b="1">
                <a:latin typeface="Consolas" panose="020B0609020204030204" pitchFamily="49" charset="0"/>
              </a:rPr>
              <a:t>    </a:t>
            </a:r>
            <a:r>
              <a:rPr lang="en-US" sz="32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3200" b="1">
                <a:latin typeface="Consolas" panose="020B0609020204030204" pitchFamily="49" charset="0"/>
              </a:rPr>
              <a:t> (n &lt; 3) ?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b="1">
                <a:latin typeface="Consolas" panose="020B0609020204030204" pitchFamily="49" charset="0"/>
              </a:rPr>
              <a:t>        1 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b="1">
                <a:latin typeface="Consolas" panose="020B0609020204030204" pitchFamily="49" charset="0"/>
              </a:rPr>
              <a:t>        Fibonacci(n – 1) + Fibonacci(n - 2);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b="1">
                <a:latin typeface="Consolas" panose="020B0609020204030204" pitchFamily="49" charset="0"/>
              </a:rPr>
              <a:t>}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2000" b="1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036" y="3405623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85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752" y="1600551"/>
            <a:ext cx="9108657" cy="336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0157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Recursion usefulness</a:t>
            </a:r>
          </a:p>
        </p:txBody>
      </p:sp>
      <p:cxnSp>
        <p:nvCxnSpPr>
          <p:cNvPr id="7" name="Lige pilforbindelse 6"/>
          <p:cNvCxnSpPr/>
          <p:nvPr/>
        </p:nvCxnSpPr>
        <p:spPr>
          <a:xfrm>
            <a:off x="6096000" y="1998133"/>
            <a:ext cx="0" cy="430784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Lige pilforbindelse 11"/>
          <p:cNvCxnSpPr/>
          <p:nvPr/>
        </p:nvCxnSpPr>
        <p:spPr>
          <a:xfrm>
            <a:off x="2485813" y="4152053"/>
            <a:ext cx="7220374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kstfelt 14"/>
          <p:cNvSpPr txBox="1"/>
          <p:nvPr/>
        </p:nvSpPr>
        <p:spPr>
          <a:xfrm>
            <a:off x="6268720" y="1995488"/>
            <a:ext cx="1516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/>
              <a:t>More efficient</a:t>
            </a:r>
          </a:p>
        </p:txBody>
      </p:sp>
      <p:sp>
        <p:nvSpPr>
          <p:cNvPr id="16" name="Tekstfelt 15"/>
          <p:cNvSpPr txBox="1"/>
          <p:nvPr/>
        </p:nvSpPr>
        <p:spPr>
          <a:xfrm>
            <a:off x="6268720" y="5936641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/>
              <a:t>Less efficient</a:t>
            </a:r>
          </a:p>
        </p:txBody>
      </p:sp>
      <p:sp>
        <p:nvSpPr>
          <p:cNvPr id="17" name="Tekstfelt 16"/>
          <p:cNvSpPr txBox="1"/>
          <p:nvPr/>
        </p:nvSpPr>
        <p:spPr>
          <a:xfrm>
            <a:off x="8947710" y="3659942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/>
              <a:t>Easier to code</a:t>
            </a:r>
          </a:p>
        </p:txBody>
      </p:sp>
      <p:sp>
        <p:nvSpPr>
          <p:cNvPr id="18" name="Tekstfelt 17"/>
          <p:cNvSpPr txBox="1"/>
          <p:nvPr/>
        </p:nvSpPr>
        <p:spPr>
          <a:xfrm>
            <a:off x="1736249" y="3659942"/>
            <a:ext cx="1591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/>
              <a:t>Harder to code</a:t>
            </a:r>
          </a:p>
        </p:txBody>
      </p:sp>
      <p:sp>
        <p:nvSpPr>
          <p:cNvPr id="19" name="Afrundet rektangel 18"/>
          <p:cNvSpPr/>
          <p:nvPr/>
        </p:nvSpPr>
        <p:spPr>
          <a:xfrm>
            <a:off x="6221307" y="3844608"/>
            <a:ext cx="1148218" cy="60282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>
                <a:solidFill>
                  <a:schemeClr val="tx1"/>
                </a:solidFill>
              </a:rPr>
              <a:t>Faculty</a:t>
            </a:r>
          </a:p>
        </p:txBody>
      </p:sp>
      <p:sp>
        <p:nvSpPr>
          <p:cNvPr id="20" name="Afrundet rektangel 19"/>
          <p:cNvSpPr/>
          <p:nvPr/>
        </p:nvSpPr>
        <p:spPr>
          <a:xfrm>
            <a:off x="8158617" y="3844608"/>
            <a:ext cx="789093" cy="60282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>
                <a:solidFill>
                  <a:schemeClr val="bg1">
                    <a:lumMod val="95000"/>
                  </a:schemeClr>
                </a:solidFill>
              </a:rPr>
              <a:t>ToH</a:t>
            </a:r>
          </a:p>
        </p:txBody>
      </p:sp>
      <p:sp>
        <p:nvSpPr>
          <p:cNvPr id="21" name="Afrundet rektangel 20"/>
          <p:cNvSpPr/>
          <p:nvPr/>
        </p:nvSpPr>
        <p:spPr>
          <a:xfrm>
            <a:off x="7144309" y="5415095"/>
            <a:ext cx="1408854" cy="60282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>
                <a:solidFill>
                  <a:schemeClr val="bg1">
                    <a:lumMod val="95000"/>
                  </a:schemeClr>
                </a:solidFill>
              </a:rPr>
              <a:t>Fibonacci</a:t>
            </a:r>
          </a:p>
        </p:txBody>
      </p:sp>
    </p:spTree>
    <p:extLst>
      <p:ext uri="{BB962C8B-B14F-4D97-AF65-F5344CB8AC3E}">
        <p14:creationId xmlns:p14="http://schemas.microsoft.com/office/powerpoint/2010/main" val="42888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200" y="73917"/>
            <a:ext cx="3801533" cy="661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7412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Recursion summary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669505" cy="4351338"/>
          </a:xfrm>
        </p:spPr>
        <p:txBody>
          <a:bodyPr/>
          <a:lstStyle/>
          <a:p>
            <a:r>
              <a:rPr lang="da-DK"/>
              <a:t>Not a silver bullet!</a:t>
            </a:r>
          </a:p>
          <a:p>
            <a:r>
              <a:rPr lang="da-DK"/>
              <a:t>Useful if problem has a natural recursive formulation, and/or non-recursive formulation is much more complex</a:t>
            </a:r>
          </a:p>
          <a:p>
            <a:r>
              <a:rPr lang="da-DK"/>
              <a:t>Beware of efficiency</a:t>
            </a:r>
          </a:p>
          <a:p>
            <a:endParaRPr lang="da-DK"/>
          </a:p>
        </p:txBody>
      </p:sp>
      <p:pic>
        <p:nvPicPr>
          <p:cNvPr id="4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968" y="0"/>
            <a:ext cx="440745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4793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765387"/>
            <a:ext cx="7525871" cy="292583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200" b="1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en-US" sz="3200" b="1">
                <a:latin typeface="Consolas" panose="020B0609020204030204" pitchFamily="49" charset="0"/>
              </a:rPr>
              <a:t>PrintHello()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b="1">
                <a:latin typeface="Consolas" panose="020B0609020204030204" pitchFamily="49" charset="0"/>
              </a:rPr>
              <a:t>{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b="1">
                <a:latin typeface="Consolas" panose="020B0609020204030204" pitchFamily="49" charset="0"/>
              </a:rPr>
              <a:t>    </a:t>
            </a:r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3200" b="1">
                <a:latin typeface="Consolas" panose="020B0609020204030204" pitchFamily="49" charset="0"/>
              </a:rPr>
              <a:t>.WriteLine(</a:t>
            </a:r>
            <a:r>
              <a:rPr lang="en-US" sz="3200" b="1">
                <a:solidFill>
                  <a:srgbClr val="C00000"/>
                </a:solidFill>
                <a:latin typeface="Consolas" panose="020B0609020204030204" pitchFamily="49" charset="0"/>
              </a:rPr>
              <a:t>"Hello"</a:t>
            </a:r>
            <a:r>
              <a:rPr lang="en-US" sz="3200" b="1">
                <a:latin typeface="Consolas" panose="020B0609020204030204" pitchFamily="49" charset="0"/>
              </a:rPr>
              <a:t>);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b="1">
                <a:latin typeface="Consolas" panose="020B0609020204030204" pitchFamily="49" charset="0"/>
              </a:rPr>
              <a:t>    PrintHello();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b="1">
                <a:latin typeface="Consolas" panose="020B0609020204030204" pitchFamily="49" charset="0"/>
              </a:rPr>
              <a:t>}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2000" b="1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299" y="740629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76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765387"/>
            <a:ext cx="10793506" cy="542026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200" b="1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en-US" sz="3200" b="1">
                <a:latin typeface="Consolas" panose="020B0609020204030204" pitchFamily="49" charset="0"/>
              </a:rPr>
              <a:t>PrintHello(</a:t>
            </a:r>
            <a:r>
              <a:rPr lang="en-US" sz="32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3200" b="1">
                <a:latin typeface="Consolas" panose="020B0609020204030204" pitchFamily="49" charset="0"/>
              </a:rPr>
              <a:t> callsLeft)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b="1">
                <a:latin typeface="Consolas" panose="020B0609020204030204" pitchFamily="49" charset="0"/>
              </a:rPr>
              <a:t>    </a:t>
            </a:r>
            <a:r>
              <a:rPr lang="en-US" sz="32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sz="3200" b="1">
                <a:latin typeface="Consolas" panose="020B0609020204030204" pitchFamily="49" charset="0"/>
              </a:rPr>
              <a:t> (callsLeft &gt; 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3200" b="1"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b="1">
                <a:latin typeface="Consolas" panose="020B0609020204030204" pitchFamily="49" charset="0"/>
              </a:rPr>
              <a:t>        </a:t>
            </a:r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3200" b="1">
                <a:latin typeface="Consolas" panose="020B0609020204030204" pitchFamily="49" charset="0"/>
              </a:rPr>
              <a:t>.WriteLine(</a:t>
            </a:r>
            <a:r>
              <a:rPr lang="en-US" sz="3200" b="1">
                <a:solidFill>
                  <a:srgbClr val="C00000"/>
                </a:solidFill>
                <a:latin typeface="Consolas" panose="020B0609020204030204" pitchFamily="49" charset="0"/>
              </a:rPr>
              <a:t>"Hello"</a:t>
            </a:r>
            <a:r>
              <a:rPr lang="en-US" sz="3200" b="1">
                <a:latin typeface="Consolas" panose="020B0609020204030204" pitchFamily="49" charset="0"/>
              </a:rPr>
              <a:t>);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b="1">
                <a:latin typeface="Consolas" panose="020B0609020204030204" pitchFamily="49" charset="0"/>
              </a:rPr>
              <a:t>        PrintHello(callsLeft - 1);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b="1">
                <a:latin typeface="Consolas" panose="020B0609020204030204" pitchFamily="49" charset="0"/>
              </a:rPr>
              <a:t>    }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b="1">
                <a:latin typeface="Consolas" panose="020B0609020204030204" pitchFamily="49" charset="0"/>
              </a:rPr>
              <a:t>}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2000" b="1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8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Parts of a Recursive definition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366312" cy="4351338"/>
          </a:xfrm>
        </p:spPr>
        <p:txBody>
          <a:bodyPr/>
          <a:lstStyle/>
          <a:p>
            <a:pPr lvl="0"/>
            <a:r>
              <a:rPr lang="en-US" b="1"/>
              <a:t>A trivial case</a:t>
            </a:r>
            <a:r>
              <a:rPr lang="en-US"/>
              <a:t>: a case for which we have a simple solution, that does not require any calculation.</a:t>
            </a:r>
            <a:endParaRPr lang="da-DK"/>
          </a:p>
          <a:p>
            <a:pPr lvl="0"/>
            <a:r>
              <a:rPr lang="en-US" b="1"/>
              <a:t>A division strategy</a:t>
            </a:r>
            <a:r>
              <a:rPr lang="en-US"/>
              <a:t>: a way of splitting the problem into smaller parts, which can themselves be solved trivially or by recursion</a:t>
            </a:r>
            <a:endParaRPr lang="da-DK"/>
          </a:p>
          <a:p>
            <a:pPr lvl="0"/>
            <a:r>
              <a:rPr lang="en-US" b="1"/>
              <a:t>A combination strategy</a:t>
            </a:r>
            <a:r>
              <a:rPr lang="en-US"/>
              <a:t>: a way of combining the solutions for the simpler pro­blems into a solution for the original problem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77245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Factorial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366312" cy="4351338"/>
          </a:xfrm>
        </p:spPr>
        <p:txBody>
          <a:bodyPr/>
          <a:lstStyle/>
          <a:p>
            <a:r>
              <a:rPr lang="da-DK" b="1"/>
              <a:t>Factorial</a:t>
            </a:r>
            <a:r>
              <a:rPr lang="da-DK"/>
              <a:t>(</a:t>
            </a:r>
            <a:r>
              <a:rPr lang="da-DK" b="1"/>
              <a:t>n</a:t>
            </a:r>
            <a:r>
              <a:rPr lang="da-DK"/>
              <a:t>) = n x (n – 1) x (n – 2) x … x 2 x 1</a:t>
            </a:r>
          </a:p>
          <a:p>
            <a:r>
              <a:rPr lang="da-DK" b="1"/>
              <a:t>Factorial</a:t>
            </a:r>
            <a:r>
              <a:rPr lang="da-DK"/>
              <a:t>(5) = 5 x 4 x 3 x 2 x 1 = 120</a:t>
            </a:r>
          </a:p>
          <a:p>
            <a:r>
              <a:rPr lang="da-DK" b="1"/>
              <a:t>Factorial</a:t>
            </a:r>
            <a:r>
              <a:rPr lang="da-DK"/>
              <a:t>(1) = 1</a:t>
            </a:r>
          </a:p>
          <a:p>
            <a:r>
              <a:rPr lang="da-DK" b="1"/>
              <a:t>Factorial</a:t>
            </a:r>
            <a:r>
              <a:rPr lang="da-DK"/>
              <a:t>(</a:t>
            </a:r>
            <a:r>
              <a:rPr lang="da-DK" b="1"/>
              <a:t>n</a:t>
            </a:r>
            <a:r>
              <a:rPr lang="da-DK"/>
              <a:t>) = n x </a:t>
            </a:r>
            <a:r>
              <a:rPr lang="da-DK" b="1"/>
              <a:t>Factorial</a:t>
            </a:r>
            <a:r>
              <a:rPr lang="da-DK"/>
              <a:t>(n – 1)</a:t>
            </a:r>
          </a:p>
        </p:txBody>
      </p:sp>
    </p:spTree>
    <p:extLst>
      <p:ext uri="{BB962C8B-B14F-4D97-AF65-F5344CB8AC3E}">
        <p14:creationId xmlns:p14="http://schemas.microsoft.com/office/powerpoint/2010/main" val="3306971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Parts of a Recursive definition (Factorial)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112624" cy="4351338"/>
          </a:xfrm>
        </p:spPr>
        <p:txBody>
          <a:bodyPr/>
          <a:lstStyle/>
          <a:p>
            <a:pPr lvl="0"/>
            <a:r>
              <a:rPr lang="en-US" b="1"/>
              <a:t>A trivial case</a:t>
            </a:r>
            <a:r>
              <a:rPr lang="en-US"/>
              <a:t>: </a:t>
            </a:r>
            <a:r>
              <a:rPr lang="en-US" b="1"/>
              <a:t>Factorial</a:t>
            </a:r>
            <a:r>
              <a:rPr lang="en-US"/>
              <a:t>(1) = 1.</a:t>
            </a:r>
            <a:endParaRPr lang="da-DK"/>
          </a:p>
          <a:p>
            <a:pPr lvl="0"/>
            <a:r>
              <a:rPr lang="en-US" b="1"/>
              <a:t>A division strategy</a:t>
            </a:r>
            <a:r>
              <a:rPr lang="en-US"/>
              <a:t>: Split </a:t>
            </a:r>
            <a:r>
              <a:rPr lang="en-US" b="1"/>
              <a:t>Factorial</a:t>
            </a:r>
            <a:r>
              <a:rPr lang="en-US"/>
              <a:t>(</a:t>
            </a:r>
            <a:r>
              <a:rPr lang="en-US" b="1"/>
              <a:t>n</a:t>
            </a:r>
            <a:r>
              <a:rPr lang="en-US"/>
              <a:t>) into </a:t>
            </a:r>
            <a:r>
              <a:rPr lang="en-US" b="1"/>
              <a:t>n</a:t>
            </a:r>
            <a:r>
              <a:rPr lang="en-US"/>
              <a:t> (trivial) and </a:t>
            </a:r>
            <a:r>
              <a:rPr lang="en-US" b="1"/>
              <a:t>Factorial</a:t>
            </a:r>
            <a:r>
              <a:rPr lang="en-US"/>
              <a:t>(</a:t>
            </a:r>
            <a:r>
              <a:rPr lang="en-US" b="1"/>
              <a:t>n</a:t>
            </a:r>
            <a:r>
              <a:rPr lang="en-US"/>
              <a:t> - 1), which can be solved by recursion</a:t>
            </a:r>
            <a:endParaRPr lang="da-DK"/>
          </a:p>
          <a:p>
            <a:pPr lvl="0"/>
            <a:r>
              <a:rPr lang="en-US" b="1"/>
              <a:t>A combination strategy</a:t>
            </a:r>
            <a:r>
              <a:rPr lang="en-US"/>
              <a:t>: Multiply </a:t>
            </a:r>
            <a:r>
              <a:rPr lang="en-US" b="1"/>
              <a:t>n</a:t>
            </a:r>
            <a:r>
              <a:rPr lang="en-US"/>
              <a:t> and </a:t>
            </a:r>
            <a:r>
              <a:rPr lang="en-US" b="1"/>
              <a:t>Factorial</a:t>
            </a:r>
            <a:r>
              <a:rPr lang="en-US"/>
              <a:t>(</a:t>
            </a:r>
            <a:r>
              <a:rPr lang="en-US" b="1"/>
              <a:t>n</a:t>
            </a:r>
            <a:r>
              <a:rPr lang="en-US"/>
              <a:t> - 1).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49369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765387"/>
            <a:ext cx="11217088" cy="542026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200" b="1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en-US" sz="3200" b="1">
                <a:latin typeface="Consolas" panose="020B0609020204030204" pitchFamily="49" charset="0"/>
              </a:rPr>
              <a:t>Factorial(</a:t>
            </a:r>
            <a:r>
              <a:rPr lang="en-US" sz="32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3200" b="1">
                <a:latin typeface="Consolas" panose="020B0609020204030204" pitchFamily="49" charset="0"/>
              </a:rPr>
              <a:t> n)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2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b="1">
                <a:latin typeface="Consolas" panose="020B0609020204030204" pitchFamily="49" charset="0"/>
              </a:rPr>
              <a:t>    </a:t>
            </a:r>
            <a:r>
              <a:rPr lang="en-US" sz="32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3200" b="1">
                <a:latin typeface="Consolas" panose="020B0609020204030204" pitchFamily="49" charset="0"/>
              </a:rPr>
              <a:t> (n &lt;= 1) ?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b="1">
                <a:latin typeface="Consolas" panose="020B0609020204030204" pitchFamily="49" charset="0"/>
              </a:rPr>
              <a:t>        1 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b="1">
                <a:latin typeface="Consolas" panose="020B0609020204030204" pitchFamily="49" charset="0"/>
              </a:rPr>
              <a:t>        (n * Factorial(n – 1));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200" b="1">
                <a:latin typeface="Consolas" panose="020B0609020204030204" pitchFamily="49" charset="0"/>
              </a:rPr>
              <a:t>}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2000" b="1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156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</TotalTime>
  <Words>948</Words>
  <Application>Microsoft Office PowerPoint</Application>
  <PresentationFormat>Widescreen</PresentationFormat>
  <Paragraphs>126</Paragraphs>
  <Slides>30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Office-tema</vt:lpstr>
      <vt:lpstr>Recursion</vt:lpstr>
      <vt:lpstr>PowerPoint-præsentation</vt:lpstr>
      <vt:lpstr>PowerPoint-præsentation</vt:lpstr>
      <vt:lpstr>PowerPoint-præsentation</vt:lpstr>
      <vt:lpstr>PowerPoint-præsentation</vt:lpstr>
      <vt:lpstr>Parts of a Recursive definition</vt:lpstr>
      <vt:lpstr>Factorial</vt:lpstr>
      <vt:lpstr>Parts of a Recursive definition (Factorial)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Parts of a Recursive definition (Towers of Hanoi)</vt:lpstr>
      <vt:lpstr>PowerPoint-præsentation</vt:lpstr>
      <vt:lpstr>Fibonacci</vt:lpstr>
      <vt:lpstr>PowerPoint-præsentation</vt:lpstr>
      <vt:lpstr>PowerPoint-præsentation</vt:lpstr>
      <vt:lpstr>Recursion usefulness</vt:lpstr>
      <vt:lpstr>Recursion summary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Storgård Laursen</cp:lastModifiedBy>
  <cp:revision>82</cp:revision>
  <dcterms:created xsi:type="dcterms:W3CDTF">2017-09-05T14:00:27Z</dcterms:created>
  <dcterms:modified xsi:type="dcterms:W3CDTF">2025-08-01T10:44:55Z</dcterms:modified>
</cp:coreProperties>
</file>