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4" r:id="rId3"/>
    <p:sldId id="331" r:id="rId4"/>
    <p:sldId id="332" r:id="rId5"/>
    <p:sldId id="335" r:id="rId6"/>
    <p:sldId id="336" r:id="rId7"/>
    <p:sldId id="328" r:id="rId8"/>
    <p:sldId id="337" r:id="rId9"/>
    <p:sldId id="342" r:id="rId10"/>
    <p:sldId id="343" r:id="rId11"/>
    <p:sldId id="344" r:id="rId12"/>
    <p:sldId id="345" r:id="rId13"/>
    <p:sldId id="349" r:id="rId14"/>
    <p:sldId id="346" r:id="rId15"/>
    <p:sldId id="347" r:id="rId16"/>
    <p:sldId id="348" r:id="rId17"/>
    <p:sldId id="350" r:id="rId18"/>
    <p:sldId id="351" r:id="rId19"/>
    <p:sldId id="339" r:id="rId20"/>
    <p:sldId id="365" r:id="rId21"/>
    <p:sldId id="341" r:id="rId22"/>
    <p:sldId id="340" r:id="rId23"/>
    <p:sldId id="352" r:id="rId24"/>
    <p:sldId id="353" r:id="rId25"/>
    <p:sldId id="354" r:id="rId26"/>
    <p:sldId id="355" r:id="rId27"/>
    <p:sldId id="356" r:id="rId28"/>
    <p:sldId id="359" r:id="rId29"/>
    <p:sldId id="358" r:id="rId30"/>
    <p:sldId id="357" r:id="rId31"/>
    <p:sldId id="360" r:id="rId32"/>
    <p:sldId id="361" r:id="rId33"/>
    <p:sldId id="362" r:id="rId34"/>
    <p:sldId id="364" r:id="rId35"/>
    <p:sldId id="363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CPU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9852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CPU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1713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CPU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4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1836821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124700" y="8602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4700" y="3641558"/>
            <a:ext cx="3531268" cy="2472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Core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2514600" y="114901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053390" y="228800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3922295" y="2027321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453563" y="22418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9041732" y="1140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7495674" y="3884196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7566861" y="4957013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9041731" y="3747837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2177716" y="380799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3838073" y="4957012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9174079" y="4794585"/>
            <a:ext cx="1323473" cy="83017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Thread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64268" y="948489"/>
            <a:ext cx="1891854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7321972" y="1307252"/>
            <a:ext cx="1568361" cy="1919305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7321972" y="3729834"/>
            <a:ext cx="3175580" cy="2295938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402230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3785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CPU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ktangel 3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366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CPU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Hardware</a:t>
            </a:r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1112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CPU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Hardware</a:t>
            </a:r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Operating system</a:t>
            </a:r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.NET runtime</a:t>
            </a:r>
          </a:p>
        </p:txBody>
      </p:sp>
    </p:spTree>
    <p:extLst>
      <p:ext uri="{BB962C8B-B14F-4D97-AF65-F5344CB8AC3E}">
        <p14:creationId xmlns:p14="http://schemas.microsoft.com/office/powerpoint/2010/main" val="269309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76435" y="27033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335503" y="5540587"/>
            <a:ext cx="9793705" cy="751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CPU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1335503" y="4070771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2" name="Afrundet rektangel 21"/>
          <p:cNvSpPr/>
          <p:nvPr/>
        </p:nvSpPr>
        <p:spPr>
          <a:xfrm>
            <a:off x="3999265" y="4070773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6663027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9326789" y="4070772"/>
            <a:ext cx="1802419" cy="75192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Core</a:t>
            </a:r>
          </a:p>
        </p:txBody>
      </p:sp>
      <p:cxnSp>
        <p:nvCxnSpPr>
          <p:cNvPr id="26" name="Lige forbindelse 25"/>
          <p:cNvCxnSpPr/>
          <p:nvPr/>
        </p:nvCxnSpPr>
        <p:spPr>
          <a:xfrm flipV="1">
            <a:off x="508000" y="5161280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/>
          <p:cNvCxnSpPr/>
          <p:nvPr/>
        </p:nvCxnSpPr>
        <p:spPr>
          <a:xfrm flipV="1">
            <a:off x="508000" y="3745648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1335503" y="2692056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2923850" y="2692055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4512197" y="2690824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1" name="Afrundet rektangel 30"/>
          <p:cNvSpPr/>
          <p:nvPr/>
        </p:nvSpPr>
        <p:spPr>
          <a:xfrm>
            <a:off x="6055360" y="2697643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2" name="Afrundet rektangel 31"/>
          <p:cNvSpPr/>
          <p:nvPr/>
        </p:nvSpPr>
        <p:spPr>
          <a:xfrm>
            <a:off x="7643707" y="2682820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sp>
        <p:nvSpPr>
          <p:cNvPr id="33" name="Afrundet rektangel 32"/>
          <p:cNvSpPr/>
          <p:nvPr/>
        </p:nvSpPr>
        <p:spPr>
          <a:xfrm>
            <a:off x="9186870" y="2661269"/>
            <a:ext cx="1323473" cy="7881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/>
              <a:t>Thread</a:t>
            </a:r>
          </a:p>
        </p:txBody>
      </p:sp>
      <p:cxnSp>
        <p:nvCxnSpPr>
          <p:cNvPr id="34" name="Lige forbindelse 33"/>
          <p:cNvCxnSpPr/>
          <p:nvPr/>
        </p:nvCxnSpPr>
        <p:spPr>
          <a:xfrm flipV="1">
            <a:off x="508000" y="2318336"/>
            <a:ext cx="11094720" cy="406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frundet rektangel 34"/>
          <p:cNvSpPr/>
          <p:nvPr/>
        </p:nvSpPr>
        <p:spPr>
          <a:xfrm>
            <a:off x="1290785" y="107535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7" name="Afrundet rektangel 36"/>
          <p:cNvSpPr/>
          <p:nvPr/>
        </p:nvSpPr>
        <p:spPr>
          <a:xfrm>
            <a:off x="4700121" y="107412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8" name="Afrundet rektangel 37"/>
          <p:cNvSpPr/>
          <p:nvPr/>
        </p:nvSpPr>
        <p:spPr>
          <a:xfrm>
            <a:off x="7206255" y="104457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19" name="Rektangel 18"/>
          <p:cNvSpPr/>
          <p:nvPr/>
        </p:nvSpPr>
        <p:spPr>
          <a:xfrm>
            <a:off x="5493173" y="4930987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Hardware</a:t>
            </a:r>
          </a:p>
        </p:txBody>
      </p:sp>
      <p:sp>
        <p:nvSpPr>
          <p:cNvPr id="20" name="Rektangel 19"/>
          <p:cNvSpPr/>
          <p:nvPr/>
        </p:nvSpPr>
        <p:spPr>
          <a:xfrm>
            <a:off x="5493173" y="3495970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Operating system</a:t>
            </a:r>
          </a:p>
        </p:txBody>
      </p:sp>
      <p:sp>
        <p:nvSpPr>
          <p:cNvPr id="25" name="Rektangel 24"/>
          <p:cNvSpPr/>
          <p:nvPr/>
        </p:nvSpPr>
        <p:spPr>
          <a:xfrm>
            <a:off x="5493173" y="2060953"/>
            <a:ext cx="1402080" cy="5486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.NET runtime</a:t>
            </a:r>
          </a:p>
        </p:txBody>
      </p:sp>
    </p:spTree>
    <p:extLst>
      <p:ext uri="{BB962C8B-B14F-4D97-AF65-F5344CB8AC3E}">
        <p14:creationId xmlns:p14="http://schemas.microsoft.com/office/powerpoint/2010/main" val="408395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789982" y="2749373"/>
            <a:ext cx="10911840" cy="173397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5" name="Afrundet rektangel 34"/>
          <p:cNvSpPr/>
          <p:nvPr/>
        </p:nvSpPr>
        <p:spPr>
          <a:xfrm>
            <a:off x="1304332" y="3554397"/>
            <a:ext cx="3064468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7" name="Afrundet rektangel 36"/>
          <p:cNvSpPr/>
          <p:nvPr/>
        </p:nvSpPr>
        <p:spPr>
          <a:xfrm>
            <a:off x="4713668" y="3553166"/>
            <a:ext cx="2161266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8" name="Afrundet rektangel 37"/>
          <p:cNvSpPr/>
          <p:nvPr/>
        </p:nvSpPr>
        <p:spPr>
          <a:xfrm>
            <a:off x="7219802" y="3523611"/>
            <a:ext cx="3820732" cy="79498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Task</a:t>
            </a:r>
          </a:p>
        </p:txBody>
      </p:sp>
      <p:sp>
        <p:nvSpPr>
          <p:cNvPr id="3" name="Smilende ansigt 2"/>
          <p:cNvSpPr/>
          <p:nvPr/>
        </p:nvSpPr>
        <p:spPr>
          <a:xfrm>
            <a:off x="4818941" y="460586"/>
            <a:ext cx="1950720" cy="2025226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9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taskB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09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Response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taskB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Højrepil 3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56979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taskB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Task.WaitAll(taskA,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latin typeface="Consolas" panose="020B0609020204030204" pitchFamily="49" charset="0"/>
              </a:rPr>
              <a:t>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8249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Response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894346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29"/>
            <a:ext cx="4449679" cy="461728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taskA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 taskB =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(()=&gt;{…});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taskA.Start();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taskB.Start();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1600" b="1">
                <a:latin typeface="Consolas" panose="020B0609020204030204" pitchFamily="49" charset="0"/>
              </a:rPr>
              <a:t>.WaitAll(taskA, taskB);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</a:rPr>
              <a:t>return (resultA + resultB)/2;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416217" y="4259178"/>
            <a:ext cx="2003258" cy="1004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result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492537" y="1455821"/>
            <a:ext cx="926938" cy="2292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6498805" y="3875424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  <p:sp>
        <p:nvSpPr>
          <p:cNvPr id="12" name="Højrepil 11"/>
          <p:cNvSpPr/>
          <p:nvPr/>
        </p:nvSpPr>
        <p:spPr>
          <a:xfrm rot="5400000">
            <a:off x="5406189" y="3875423"/>
            <a:ext cx="914400" cy="56297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40697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Dictated by the structure of the calculation</a:t>
            </a:r>
          </a:p>
          <a:p>
            <a:r>
              <a:rPr lang="da-DK"/>
              <a:t>Ranging from very simple to impossible…</a:t>
            </a:r>
          </a:p>
          <a:p>
            <a:r>
              <a:rPr lang="da-DK"/>
              <a:t>Each partial calculation is ”wrapped” into a </a:t>
            </a:r>
            <a:r>
              <a:rPr lang="da-DK" b="1"/>
              <a:t>Task</a:t>
            </a:r>
            <a:r>
              <a:rPr lang="da-DK"/>
              <a:t> object</a:t>
            </a:r>
          </a:p>
          <a:p>
            <a:r>
              <a:rPr lang="da-DK"/>
              <a:t>Started with </a:t>
            </a:r>
            <a:r>
              <a:rPr lang="da-DK" b="1"/>
              <a:t>taskA.Start() </a:t>
            </a:r>
            <a:r>
              <a:rPr lang="da-DK"/>
              <a:t>or </a:t>
            </a:r>
            <a:r>
              <a:rPr lang="da-DK" b="1"/>
              <a:t>Task.Run(…)</a:t>
            </a:r>
          </a:p>
        </p:txBody>
      </p:sp>
    </p:spTree>
    <p:extLst>
      <p:ext uri="{BB962C8B-B14F-4D97-AF65-F5344CB8AC3E}">
        <p14:creationId xmlns:p14="http://schemas.microsoft.com/office/powerpoint/2010/main" val="170238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Division into independent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>
                <a:latin typeface="Consolas" panose="020B0609020204030204" pitchFamily="49" charset="0"/>
              </a:rPr>
              <a:t>result = 0;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</a:t>
            </a:r>
          </a:p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becomes:</a:t>
            </a:r>
          </a:p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 taskA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da-DK" sz="2000" b="1">
                <a:latin typeface="Consolas" panose="020B0609020204030204" pitchFamily="49" charset="0"/>
              </a:rPr>
              <a:t>(() =&gt; {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result = calc(parameter); </a:t>
            </a:r>
            <a:r>
              <a:rPr lang="da-DK" sz="2000" b="1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da-DK" sz="2000" b="1">
                <a:latin typeface="Consolas" panose="020B0609020204030204" pitchFamily="49" charset="0"/>
              </a:rPr>
              <a:t>taskA.Start();</a:t>
            </a:r>
          </a:p>
        </p:txBody>
      </p:sp>
    </p:spTree>
    <p:extLst>
      <p:ext uri="{BB962C8B-B14F-4D97-AF65-F5344CB8AC3E}">
        <p14:creationId xmlns:p14="http://schemas.microsoft.com/office/powerpoint/2010/main" val="202053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Synchronisation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38837" cy="4351338"/>
          </a:xfrm>
        </p:spPr>
        <p:txBody>
          <a:bodyPr/>
          <a:lstStyle/>
          <a:p>
            <a:r>
              <a:rPr lang="da-DK"/>
              <a:t>At some point, it might not make sense to continue until certain conditions for the tasks are true</a:t>
            </a:r>
          </a:p>
          <a:p>
            <a:pPr lvl="1"/>
            <a:r>
              <a:rPr lang="da-DK" b="1"/>
              <a:t>taskA.Wait()</a:t>
            </a:r>
            <a:r>
              <a:rPr lang="da-DK"/>
              <a:t>: Wait until </a:t>
            </a:r>
            <a:r>
              <a:rPr lang="da-DK" b="1"/>
              <a:t>taskA</a:t>
            </a:r>
            <a:r>
              <a:rPr lang="da-DK"/>
              <a:t> has completed</a:t>
            </a:r>
          </a:p>
          <a:p>
            <a:pPr lvl="1"/>
            <a:r>
              <a:rPr lang="da-DK" b="1"/>
              <a:t>Task.WaitAll(taskA, taskB, taskC)</a:t>
            </a:r>
            <a:r>
              <a:rPr lang="da-DK"/>
              <a:t>: Wait until </a:t>
            </a:r>
            <a:r>
              <a:rPr lang="da-DK" u="sng"/>
              <a:t>all</a:t>
            </a:r>
            <a:r>
              <a:rPr lang="da-DK"/>
              <a:t> the specified tasks are completed</a:t>
            </a:r>
          </a:p>
          <a:p>
            <a:pPr lvl="1"/>
            <a:r>
              <a:rPr lang="da-DK" b="1"/>
              <a:t>Task.WaitAny(taskA, taskB, taskC)</a:t>
            </a:r>
            <a:r>
              <a:rPr lang="da-DK"/>
              <a:t>: Wait until </a:t>
            </a:r>
            <a:r>
              <a:rPr lang="da-DK" u="sng"/>
              <a:t>at least one of</a:t>
            </a:r>
            <a:r>
              <a:rPr lang="da-DK"/>
              <a:t> the specified tasks are completed</a:t>
            </a:r>
          </a:p>
        </p:txBody>
      </p:sp>
    </p:spTree>
    <p:extLst>
      <p:ext uri="{BB962C8B-B14F-4D97-AF65-F5344CB8AC3E}">
        <p14:creationId xmlns:p14="http://schemas.microsoft.com/office/powerpoint/2010/main" val="288311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27130" y="690880"/>
            <a:ext cx="9637297" cy="2262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WaitAll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880536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taskA.Wait()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972563" y="17396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taskB.Wait()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996699" y="17396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taskC.Wait()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4055320" y="1949582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>
                <a:solidFill>
                  <a:schemeClr val="bg1"/>
                </a:solidFill>
              </a:rPr>
              <a:t>&amp;&amp;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7132229" y="1984538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>
                <a:solidFill>
                  <a:schemeClr val="bg1"/>
                </a:solidFill>
              </a:rPr>
              <a:t>&amp;&amp;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227130" y="3688080"/>
            <a:ext cx="9637297" cy="2262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WaitAny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880536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taskA.Wait()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4972563" y="4736853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taskB.Wait()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7996699" y="4736852"/>
            <a:ext cx="2003258" cy="100463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taskC.Wait()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4055320" y="4946782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>
                <a:solidFill>
                  <a:schemeClr val="bg1"/>
                </a:solidFill>
              </a:rPr>
              <a:t>||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7132229" y="4981738"/>
            <a:ext cx="562975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a-DK" sz="3200">
                <a:solidFill>
                  <a:schemeClr val="bg1"/>
                </a:solidFill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11513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Cancellation of tasks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87063" cy="4351338"/>
          </a:xfrm>
        </p:spPr>
        <p:txBody>
          <a:bodyPr/>
          <a:lstStyle/>
          <a:p>
            <a:r>
              <a:rPr lang="da-DK"/>
              <a:t>Creator of task cannot ”force” cancellation of a task</a:t>
            </a:r>
            <a:endParaRPr lang="da-DK" b="1"/>
          </a:p>
          <a:p>
            <a:r>
              <a:rPr lang="da-DK"/>
              <a:t>Creator of task can </a:t>
            </a:r>
            <a:r>
              <a:rPr lang="da-DK" u="sng"/>
              <a:t>request</a:t>
            </a:r>
            <a:r>
              <a:rPr lang="da-DK"/>
              <a:t> cancellation of a task</a:t>
            </a:r>
          </a:p>
          <a:p>
            <a:r>
              <a:rPr lang="da-DK"/>
              <a:t>The </a:t>
            </a:r>
            <a:r>
              <a:rPr lang="da-DK" i="1"/>
              <a:t>to-be-cancelled</a:t>
            </a:r>
            <a:r>
              <a:rPr lang="da-DK"/>
              <a:t> task can now perform any necessary final operations before shutting down</a:t>
            </a:r>
          </a:p>
          <a:p>
            <a:r>
              <a:rPr lang="da-DK"/>
              <a:t>Cancellation coordinated via a </a:t>
            </a:r>
            <a:r>
              <a:rPr lang="da-DK" b="1"/>
              <a:t>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37961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/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latin typeface="Consolas" panose="020B0609020204030204" pitchFamily="49" charset="0"/>
              </a:rPr>
              <a:t> CalcA()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Keep doing work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any operations needed before finishing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9474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800"/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>
                <a:latin typeface="Consolas" panose="020B0609020204030204" pitchFamily="49" charset="0"/>
              </a:rPr>
              <a:t> CalcA(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CancellationToken token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while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!token.IsCancellationRequested &amp;&amp;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termination conditions */</a:t>
            </a:r>
            <a:r>
              <a:rPr lang="en-US" sz="2000" b="1">
                <a:latin typeface="Consolas" panose="020B0609020204030204" pitchFamily="49" charset="0"/>
              </a:rPr>
              <a:t>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    // Keep doing work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   if (token.IsCancellationRequested)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       // Do any operations needed before cancelling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// Do any operations needed before finishing</a:t>
            </a:r>
            <a:endParaRPr lang="da-DK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5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 tokenSource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CancellationTokenSource</a:t>
            </a:r>
            <a:r>
              <a:rPr lang="en-US" sz="2000" b="1">
                <a:latin typeface="Consolas" panose="020B0609020204030204" pitchFamily="49" charset="0"/>
              </a:rPr>
              <a:t>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2000" b="1">
                <a:latin typeface="Consolas" panose="020B0609020204030204" pitchFamily="49" charset="0"/>
              </a:rPr>
              <a:t> token = tokenSource.Token;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 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 taskCalcA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Task</a:t>
            </a:r>
            <a:r>
              <a:rPr lang="en-US" sz="2000" b="1">
                <a:latin typeface="Consolas" panose="020B0609020204030204" pitchFamily="49" charset="0"/>
              </a:rPr>
              <a:t>.Run(() =&gt; CalcA(token), token);</a:t>
            </a: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 work…</a:t>
            </a: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>
                <a:latin typeface="Consolas" panose="020B0609020204030204" pitchFamily="49" charset="0"/>
              </a:rPr>
              <a:t>tokenSource.Cancel();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2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Complications…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 </a:t>
            </a:r>
            <a:r>
              <a:rPr lang="da-DK" b="1"/>
              <a:t>Task</a:t>
            </a:r>
            <a:r>
              <a:rPr lang="da-DK"/>
              <a:t> object can at any time be in one of several </a:t>
            </a:r>
            <a:r>
              <a:rPr lang="da-DK" u="sng"/>
              <a:t>states</a:t>
            </a:r>
            <a:r>
              <a:rPr lang="da-DK"/>
              <a:t>:</a:t>
            </a:r>
          </a:p>
          <a:p>
            <a:pPr lvl="1"/>
            <a:r>
              <a:rPr lang="en-US" b="1"/>
              <a:t>Created</a:t>
            </a:r>
            <a:r>
              <a:rPr lang="en-US"/>
              <a:t>: Task is created, but not yet scheduled to run</a:t>
            </a:r>
            <a:endParaRPr lang="da-DK"/>
          </a:p>
          <a:p>
            <a:pPr lvl="1"/>
            <a:r>
              <a:rPr lang="en-US" b="1"/>
              <a:t>WaitingToRun</a:t>
            </a:r>
            <a:r>
              <a:rPr lang="en-US"/>
              <a:t>: Task is created and scheduled to run, but is not running yet</a:t>
            </a:r>
            <a:endParaRPr lang="da-DK"/>
          </a:p>
          <a:p>
            <a:pPr lvl="1"/>
            <a:r>
              <a:rPr lang="en-US" b="1"/>
              <a:t>Running</a:t>
            </a:r>
            <a:r>
              <a:rPr lang="en-US"/>
              <a:t>: Task is running</a:t>
            </a:r>
            <a:endParaRPr lang="da-DK"/>
          </a:p>
          <a:p>
            <a:pPr lvl="1"/>
            <a:r>
              <a:rPr lang="en-US" b="1"/>
              <a:t>RanToCompletion</a:t>
            </a:r>
            <a:r>
              <a:rPr lang="en-US"/>
              <a:t>: Task completed normally</a:t>
            </a:r>
            <a:endParaRPr lang="da-DK"/>
          </a:p>
          <a:p>
            <a:pPr lvl="1"/>
            <a:r>
              <a:rPr lang="en-US" b="1"/>
              <a:t>Cancelled</a:t>
            </a:r>
            <a:r>
              <a:rPr lang="en-US"/>
              <a:t>: Task was cancelled</a:t>
            </a:r>
            <a:endParaRPr lang="da-DK"/>
          </a:p>
          <a:p>
            <a:pPr lvl="1"/>
            <a:r>
              <a:rPr lang="en-US" b="1"/>
              <a:t>Faulted</a:t>
            </a:r>
            <a:r>
              <a:rPr lang="en-US"/>
              <a:t>: Task threw an exception</a:t>
            </a:r>
            <a:endParaRPr lang="da-DK" b="1"/>
          </a:p>
          <a:p>
            <a:r>
              <a:rPr lang="da-DK"/>
              <a:t>How to handle all possible combinations for several tasks…?</a:t>
            </a:r>
          </a:p>
          <a:p>
            <a:r>
              <a:rPr lang="da-DK"/>
              <a:t>Several exceptions can be thrown concurrently…</a:t>
            </a:r>
          </a:p>
        </p:txBody>
      </p:sp>
    </p:spTree>
    <p:extLst>
      <p:ext uri="{BB962C8B-B14F-4D97-AF65-F5344CB8AC3E}">
        <p14:creationId xmlns:p14="http://schemas.microsoft.com/office/powerpoint/2010/main" val="3742443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Simplifications…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02742" cy="4351338"/>
          </a:xfrm>
        </p:spPr>
        <p:txBody>
          <a:bodyPr/>
          <a:lstStyle/>
          <a:p>
            <a:r>
              <a:rPr lang="da-DK"/>
              <a:t>The same calculation is to be performed for a large number of values…</a:t>
            </a:r>
          </a:p>
          <a:p>
            <a:r>
              <a:rPr lang="da-DK"/>
              <a:t>Calculations are independent…</a:t>
            </a:r>
          </a:p>
          <a:p>
            <a:r>
              <a:rPr lang="da-DK"/>
              <a:t>…use </a:t>
            </a:r>
            <a:r>
              <a:rPr lang="da-DK" b="1"/>
              <a:t>Parallel.For(…)</a:t>
            </a:r>
          </a:p>
        </p:txBody>
      </p:sp>
    </p:spTree>
    <p:extLst>
      <p:ext uri="{BB962C8B-B14F-4D97-AF65-F5344CB8AC3E}">
        <p14:creationId xmlns:p14="http://schemas.microsoft.com/office/powerpoint/2010/main" val="2328383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 = 0; i &lt; 100;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Calculate(i);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i = 0; i &lt; 100; i++)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Calculate(i);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in parallel</a:t>
            </a: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Parallel</a:t>
            </a:r>
            <a:r>
              <a:rPr lang="en-US" sz="2400" b="1">
                <a:latin typeface="Consolas" panose="020B0609020204030204" pitchFamily="49" charset="0"/>
              </a:rPr>
              <a:t>.For(0, 100, Calculate);</a:t>
            </a:r>
          </a:p>
          <a:p>
            <a:pPr marL="0" indent="0"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Simplifications 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11716" cy="4351338"/>
          </a:xfrm>
        </p:spPr>
        <p:txBody>
          <a:bodyPr/>
          <a:lstStyle/>
          <a:p>
            <a:r>
              <a:rPr lang="da-DK"/>
              <a:t>.NET Runtime creates an appropriate (?) number of  </a:t>
            </a:r>
            <a:r>
              <a:rPr lang="da-DK" b="1"/>
              <a:t>Task </a:t>
            </a:r>
            <a:r>
              <a:rPr lang="da-DK"/>
              <a:t>objects</a:t>
            </a:r>
          </a:p>
          <a:p>
            <a:r>
              <a:rPr lang="da-DK"/>
              <a:t>No guarantees w.r.t. order of execution!</a:t>
            </a:r>
          </a:p>
          <a:p>
            <a:endParaRPr lang="da-DK"/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74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result = 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result = 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worker.DoCalc</a:t>
            </a:r>
            <a:r>
              <a:rPr lang="en-US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9" name="Højrepil 8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62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469232" y="1455821"/>
            <a:ext cx="2003258" cy="38801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GUI</a:t>
            </a:r>
          </a:p>
        </p:txBody>
      </p:sp>
      <p:sp>
        <p:nvSpPr>
          <p:cNvPr id="3" name="Højrepil 2"/>
          <p:cNvSpPr/>
          <p:nvPr/>
        </p:nvSpPr>
        <p:spPr>
          <a:xfrm>
            <a:off x="2767263" y="1455821"/>
            <a:ext cx="2292016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Request</a:t>
            </a:r>
          </a:p>
        </p:txBody>
      </p:sp>
      <p:sp>
        <p:nvSpPr>
          <p:cNvPr id="5" name="Højrepil 4"/>
          <p:cNvSpPr/>
          <p:nvPr/>
        </p:nvSpPr>
        <p:spPr>
          <a:xfrm flipH="1">
            <a:off x="2767263" y="4186989"/>
            <a:ext cx="2083468" cy="1149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Response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416217" y="1455821"/>
            <a:ext cx="2003258" cy="3880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Task</a:t>
            </a:r>
          </a:p>
        </p:txBody>
      </p:sp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7593932" y="646530"/>
            <a:ext cx="4449679" cy="15131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InvokeFromGUI()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result = worker.DoCalc();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return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58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kinds of operations?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543174" cy="4351338"/>
          </a:xfrm>
        </p:spPr>
        <p:txBody>
          <a:bodyPr/>
          <a:lstStyle/>
          <a:p>
            <a:r>
              <a:rPr lang="da-DK" b="1"/>
              <a:t>CPU-bound</a:t>
            </a:r>
            <a:r>
              <a:rPr lang="da-DK"/>
              <a:t>: Complex calculations</a:t>
            </a:r>
          </a:p>
          <a:p>
            <a:r>
              <a:rPr lang="da-DK" b="1"/>
              <a:t>I/O-bound</a:t>
            </a:r>
            <a:r>
              <a:rPr lang="da-DK"/>
              <a:t>: Access data from an external source (database, web,…)</a:t>
            </a:r>
          </a:p>
          <a:p>
            <a:endParaRPr lang="da-DK"/>
          </a:p>
          <a:p>
            <a:r>
              <a:rPr lang="da-DK"/>
              <a:t>For both kinds</a:t>
            </a:r>
          </a:p>
          <a:p>
            <a:pPr lvl="1"/>
            <a:r>
              <a:rPr lang="da-DK"/>
              <a:t>Minimise </a:t>
            </a:r>
            <a:r>
              <a:rPr lang="da-DK" i="1"/>
              <a:t>wall clock</a:t>
            </a:r>
            <a:r>
              <a:rPr lang="da-DK"/>
              <a:t> time</a:t>
            </a:r>
          </a:p>
          <a:p>
            <a:pPr lvl="1"/>
            <a:r>
              <a:rPr lang="da-DK"/>
              <a:t>Keep application responsive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181" y="1117599"/>
            <a:ext cx="4108551" cy="4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CPU-bound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Usually some sort of calculation</a:t>
            </a:r>
          </a:p>
          <a:p>
            <a:r>
              <a:rPr lang="da-DK"/>
              <a:t>Can we </a:t>
            </a:r>
            <a:r>
              <a:rPr lang="da-DK" u="sng"/>
              <a:t>divide</a:t>
            </a:r>
            <a:r>
              <a:rPr lang="da-DK"/>
              <a:t> the calculation into independent parts?</a:t>
            </a:r>
          </a:p>
          <a:p>
            <a:pPr lvl="1"/>
            <a:r>
              <a:rPr lang="da-DK"/>
              <a:t>Each partial calculation produces a partial result</a:t>
            </a:r>
          </a:p>
          <a:p>
            <a:pPr lvl="1"/>
            <a:r>
              <a:rPr lang="da-DK"/>
              <a:t>Partial results are combined into the final result</a:t>
            </a:r>
          </a:p>
          <a:p>
            <a:r>
              <a:rPr lang="da-DK"/>
              <a:t>Can the partial calculations be executed </a:t>
            </a:r>
            <a:r>
              <a:rPr lang="da-DK" u="sng"/>
              <a:t>concurrently</a:t>
            </a:r>
            <a:r>
              <a:rPr lang="da-DK"/>
              <a:t>, on the available hardware platform?</a:t>
            </a:r>
          </a:p>
          <a:p>
            <a:pPr lvl="1"/>
            <a:r>
              <a:rPr lang="da-DK"/>
              <a:t>If CPU is </a:t>
            </a:r>
            <a:r>
              <a:rPr lang="da-DK" i="1"/>
              <a:t>multicore </a:t>
            </a:r>
            <a:r>
              <a:rPr lang="da-DK"/>
              <a:t>(= all modern CPUs)</a:t>
            </a:r>
          </a:p>
          <a:p>
            <a:pPr lvl="1"/>
            <a:r>
              <a:rPr lang="da-DK"/>
              <a:t>If CPU cores are not already allocated to other work</a:t>
            </a:r>
          </a:p>
          <a:p>
            <a:r>
              <a:rPr lang="da-DK" b="1"/>
              <a:t>Example</a:t>
            </a:r>
            <a:r>
              <a:rPr lang="da-DK"/>
              <a:t>: Average of a large set of </a:t>
            </a:r>
            <a:r>
              <a:rPr lang="da-DK" i="1"/>
              <a:t>integers</a:t>
            </a:r>
          </a:p>
        </p:txBody>
      </p:sp>
    </p:spTree>
    <p:extLst>
      <p:ext uri="{BB962C8B-B14F-4D97-AF65-F5344CB8AC3E}">
        <p14:creationId xmlns:p14="http://schemas.microsoft.com/office/powerpoint/2010/main" val="4087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335503" y="649705"/>
            <a:ext cx="9793705" cy="5642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28229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1026</Words>
  <Application>Microsoft Office PowerPoint</Application>
  <PresentationFormat>Widescreen</PresentationFormat>
  <Paragraphs>317</Paragraphs>
  <Slides>35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Office-tema</vt:lpstr>
      <vt:lpstr>Tasks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What kinds of operations?</vt:lpstr>
      <vt:lpstr>CPU-bound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Division into independent tasks</vt:lpstr>
      <vt:lpstr>Division into independent tasks</vt:lpstr>
      <vt:lpstr>Synchronisation of tasks</vt:lpstr>
      <vt:lpstr>PowerPoint-præsentation</vt:lpstr>
      <vt:lpstr>Cancellation of tasks</vt:lpstr>
      <vt:lpstr>PowerPoint-præsentation</vt:lpstr>
      <vt:lpstr>PowerPoint-præsentation</vt:lpstr>
      <vt:lpstr>PowerPoint-præsentation</vt:lpstr>
      <vt:lpstr>Complications…</vt:lpstr>
      <vt:lpstr>Simplifications…</vt:lpstr>
      <vt:lpstr>PowerPoint-præsentation</vt:lpstr>
      <vt:lpstr>PowerPoint-præsentation</vt:lpstr>
      <vt:lpstr>Simplifications …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74</cp:revision>
  <dcterms:created xsi:type="dcterms:W3CDTF">2017-09-05T14:00:27Z</dcterms:created>
  <dcterms:modified xsi:type="dcterms:W3CDTF">2025-08-03T08:30:01Z</dcterms:modified>
</cp:coreProperties>
</file>