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3.png" ContentType="image/png"/>
  <Override PartName="/ppt/media/image22.png" ContentType="image/png"/>
  <Override PartName="/ppt/media/image24.png" ContentType="image/png"/>
  <Override PartName="/ppt/media/image25.png" ContentType="image/png"/>
  <Override PartName="/ppt/media/image27.png" ContentType="image/png"/>
  <Override PartName="/ppt/media/image26.png" ContentType="image/png"/>
  <Override PartName="/ppt/media/image2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A287230-F764-45F2-B001-873DAE76B90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3566160" y="164592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3566160" y="23774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1554480" y="155448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1554480" y="22860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Password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2011680" y="3749040"/>
            <a:ext cx="118872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3474720" y="3749040"/>
            <a:ext cx="23774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ID/passwd </a:t>
            </a:r>
            <a:r>
              <a:rPr b="0" lang="zh-CN" sz="1800" spc="-1" strike="noStrike">
                <a:latin typeface="Arial"/>
              </a:rPr>
              <a:t>찾기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6126480" y="3749040"/>
            <a:ext cx="118872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Login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1645920" y="2926080"/>
            <a:ext cx="603504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* </a:t>
            </a:r>
            <a:r>
              <a:rPr b="0" lang="zh-CN" sz="1800" spc="-1" strike="noStrike">
                <a:latin typeface="Arial"/>
              </a:rPr>
              <a:t>숫자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zh-CN" sz="1800" spc="-1" strike="noStrike">
                <a:latin typeface="Arial"/>
              </a:rPr>
              <a:t>소문자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zh-CN" sz="1800" spc="-1" strike="noStrike">
                <a:latin typeface="Arial"/>
              </a:rPr>
              <a:t>대문자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zh-CN" sz="1800" spc="-1" strike="noStrike">
                <a:latin typeface="Arial"/>
              </a:rPr>
              <a:t>특수기호를 </a:t>
            </a:r>
            <a:r>
              <a:rPr b="0" lang="zh-CN" sz="1800" spc="-1" strike="noStrike">
                <a:latin typeface="Arial"/>
              </a:rPr>
              <a:t>포함하여 </a:t>
            </a:r>
            <a:r>
              <a:rPr b="0" lang="en-US" sz="1800" spc="-1" strike="noStrike">
                <a:latin typeface="Arial"/>
              </a:rPr>
              <a:t>12</a:t>
            </a:r>
            <a:r>
              <a:rPr b="0" lang="zh-CN" sz="1800" spc="-1" strike="noStrike">
                <a:latin typeface="Arial"/>
              </a:rPr>
              <a:t>글자 </a:t>
            </a:r>
            <a:r>
              <a:rPr b="0" lang="zh-CN" sz="1800" spc="-1" strike="noStrike">
                <a:latin typeface="Arial"/>
              </a:rPr>
              <a:t>이상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</a:t>
            </a:r>
            <a:r>
              <a:rPr b="0" lang="en-US" sz="1800" spc="-1" strike="noStrike">
                <a:latin typeface="Arial"/>
              </a:rPr>
              <a:t>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8046720" y="502920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취소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7040880" y="502920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저장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914400" y="82296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내 나무 관리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1005840" y="1371600"/>
            <a:ext cx="1554480" cy="109728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zh-CN" sz="1800" spc="-1" strike="noStrike">
                <a:latin typeface="Arial"/>
              </a:rPr>
              <a:t>사진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822960" y="384048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10"/>
          <p:cNvSpPr/>
          <p:nvPr/>
        </p:nvSpPr>
        <p:spPr>
          <a:xfrm>
            <a:off x="822960" y="43891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11"/>
          <p:cNvSpPr/>
          <p:nvPr/>
        </p:nvSpPr>
        <p:spPr>
          <a:xfrm>
            <a:off x="822960" y="329184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2"/>
          <p:cNvSpPr/>
          <p:nvPr/>
        </p:nvSpPr>
        <p:spPr>
          <a:xfrm>
            <a:off x="4937760" y="10058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3"/>
          <p:cNvSpPr/>
          <p:nvPr/>
        </p:nvSpPr>
        <p:spPr>
          <a:xfrm>
            <a:off x="4937760" y="14630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4"/>
          <p:cNvSpPr/>
          <p:nvPr/>
        </p:nvSpPr>
        <p:spPr>
          <a:xfrm>
            <a:off x="2926080" y="9144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</a:t>
            </a:r>
            <a:r>
              <a:rPr b="0" lang="en-US" sz="1800" spc="-1" strike="noStrike">
                <a:latin typeface="Arial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15"/>
          <p:cNvSpPr/>
          <p:nvPr/>
        </p:nvSpPr>
        <p:spPr>
          <a:xfrm>
            <a:off x="2926080" y="13716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품종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6"/>
          <p:cNvSpPr/>
          <p:nvPr/>
        </p:nvSpPr>
        <p:spPr>
          <a:xfrm>
            <a:off x="4937760" y="19202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7"/>
          <p:cNvSpPr/>
          <p:nvPr/>
        </p:nvSpPr>
        <p:spPr>
          <a:xfrm>
            <a:off x="2926080" y="18288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지역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18"/>
          <p:cNvSpPr/>
          <p:nvPr/>
        </p:nvSpPr>
        <p:spPr>
          <a:xfrm>
            <a:off x="1371600" y="265176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업로드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19"/>
          <p:cNvSpPr/>
          <p:nvPr/>
        </p:nvSpPr>
        <p:spPr>
          <a:xfrm>
            <a:off x="4937760" y="23774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0"/>
          <p:cNvSpPr/>
          <p:nvPr/>
        </p:nvSpPr>
        <p:spPr>
          <a:xfrm>
            <a:off x="2926080" y="22860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생일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21"/>
          <p:cNvSpPr/>
          <p:nvPr/>
        </p:nvSpPr>
        <p:spPr>
          <a:xfrm>
            <a:off x="4937760" y="28346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2"/>
          <p:cNvSpPr/>
          <p:nvPr/>
        </p:nvSpPr>
        <p:spPr>
          <a:xfrm>
            <a:off x="2926080" y="27432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특징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88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46304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나무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493776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거래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1463040" y="3383280"/>
            <a:ext cx="3108960" cy="201168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493776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진료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8046720" y="502920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구매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7040880" y="502920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등록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4572000" y="1920240"/>
            <a:ext cx="438912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8"/>
          <p:cNvSpPr/>
          <p:nvPr/>
        </p:nvSpPr>
        <p:spPr>
          <a:xfrm>
            <a:off x="4572000" y="2560320"/>
            <a:ext cx="438912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9"/>
          <p:cNvSpPr/>
          <p:nvPr/>
        </p:nvSpPr>
        <p:spPr>
          <a:xfrm>
            <a:off x="4572000" y="3200400"/>
            <a:ext cx="438912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10"/>
          <p:cNvSpPr/>
          <p:nvPr/>
        </p:nvSpPr>
        <p:spPr>
          <a:xfrm>
            <a:off x="4572000" y="1280160"/>
            <a:ext cx="438912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r>
              <a:rPr b="0" lang="en-US" sz="1800" spc="-1" strike="noStrike">
                <a:latin typeface="Arial"/>
              </a:rPr>
              <a:t>ID |</a:t>
            </a:r>
            <a:r>
              <a:rPr b="0" lang="zh-CN" sz="1800" spc="-1" strike="noStrike">
                <a:latin typeface="Arial"/>
              </a:rPr>
              <a:t>품종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지역 </a:t>
            </a:r>
            <a:r>
              <a:rPr b="0" lang="en-US" sz="1800" spc="-1" strike="noStrike">
                <a:latin typeface="Arial"/>
              </a:rPr>
              <a:t>|</a:t>
            </a:r>
            <a:r>
              <a:rPr b="0" lang="zh-CN" sz="1800" spc="-1" strike="noStrike">
                <a:latin typeface="Arial"/>
              </a:rPr>
              <a:t>상태 </a:t>
            </a:r>
            <a:r>
              <a:rPr b="0" lang="en-US" sz="1800" spc="-1" strike="noStrike">
                <a:latin typeface="Arial"/>
              </a:rPr>
              <a:t>| 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11"/>
          <p:cNvSpPr/>
          <p:nvPr/>
        </p:nvSpPr>
        <p:spPr>
          <a:xfrm>
            <a:off x="4572000" y="3840480"/>
            <a:ext cx="438912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12"/>
          <p:cNvSpPr/>
          <p:nvPr/>
        </p:nvSpPr>
        <p:spPr>
          <a:xfrm>
            <a:off x="4572000" y="4480560"/>
            <a:ext cx="438912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13"/>
          <p:cNvSpPr/>
          <p:nvPr/>
        </p:nvSpPr>
        <p:spPr>
          <a:xfrm>
            <a:off x="7040880" y="5029200"/>
            <a:ext cx="18288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상세정보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14"/>
          <p:cNvSpPr/>
          <p:nvPr/>
        </p:nvSpPr>
        <p:spPr>
          <a:xfrm>
            <a:off x="7680960" y="731520"/>
            <a:ext cx="1097280" cy="36576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검색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15"/>
          <p:cNvSpPr/>
          <p:nvPr/>
        </p:nvSpPr>
        <p:spPr>
          <a:xfrm>
            <a:off x="4572000" y="731520"/>
            <a:ext cx="2926080" cy="36576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키워드를 입력하세요</a:t>
            </a:r>
            <a:r>
              <a:rPr b="0" lang="en-US" sz="1800" spc="-1" strike="noStrike">
                <a:latin typeface="Arial"/>
              </a:rPr>
              <a:t>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16"/>
          <p:cNvSpPr/>
          <p:nvPr/>
        </p:nvSpPr>
        <p:spPr>
          <a:xfrm>
            <a:off x="457200" y="822960"/>
            <a:ext cx="3749040" cy="402336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검색 결과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zh-CN" sz="1800" spc="-1" strike="noStrike">
                <a:latin typeface="Arial"/>
              </a:rPr>
              <a:t>통계 시각화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- </a:t>
            </a:r>
            <a:r>
              <a:rPr b="0" lang="zh-CN" sz="1800" spc="-1" strike="noStrike">
                <a:latin typeface="Arial"/>
              </a:rPr>
              <a:t>개수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- </a:t>
            </a:r>
            <a:r>
              <a:rPr b="0" lang="zh-CN" sz="1800" spc="-1" strike="noStrike">
                <a:latin typeface="Arial"/>
              </a:rPr>
              <a:t>지역 분포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- </a:t>
            </a:r>
            <a:r>
              <a:rPr b="0" lang="zh-CN" sz="1800" spc="-1" strike="noStrike">
                <a:latin typeface="Arial"/>
              </a:rPr>
              <a:t>나이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- </a:t>
            </a:r>
            <a:r>
              <a:rPr b="0" lang="zh-CN" sz="1800" spc="-1" strike="noStrike">
                <a:latin typeface="Arial"/>
              </a:rPr>
              <a:t>상태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214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146304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나무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493776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거래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7"/>
          <p:cNvSpPr/>
          <p:nvPr/>
        </p:nvSpPr>
        <p:spPr>
          <a:xfrm>
            <a:off x="146304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4937760" y="3383280"/>
            <a:ext cx="3108960" cy="201168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진료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822960" y="19202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822960" y="25603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822960" y="320040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822960" y="128016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나무의사</a:t>
            </a:r>
            <a:r>
              <a:rPr b="0" lang="en-US" sz="1800" spc="-1" strike="noStrike">
                <a:latin typeface="Arial"/>
              </a:rPr>
              <a:t>ID | </a:t>
            </a:r>
            <a:r>
              <a:rPr b="0" lang="zh-CN" sz="1800" spc="-1" strike="noStrike">
                <a:latin typeface="Arial"/>
              </a:rPr>
              <a:t>자격 종류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경력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전공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지역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소속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평점 </a:t>
            </a:r>
            <a:r>
              <a:rPr b="0" lang="en-US" sz="1800" spc="-1" strike="noStrike">
                <a:latin typeface="Arial"/>
              </a:rPr>
              <a:t>|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822960" y="731520"/>
            <a:ext cx="40233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나무의사 외 사용자 </a:t>
            </a:r>
            <a:r>
              <a:rPr b="0" lang="en-US" sz="1800" spc="-1" strike="noStrike">
                <a:latin typeface="Arial"/>
              </a:rPr>
              <a:t>- </a:t>
            </a:r>
            <a:r>
              <a:rPr b="0" lang="zh-CN" sz="1800" spc="-1" strike="noStrike">
                <a:latin typeface="Arial"/>
              </a:rPr>
              <a:t>나무의사 목록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10"/>
          <p:cNvSpPr/>
          <p:nvPr/>
        </p:nvSpPr>
        <p:spPr>
          <a:xfrm>
            <a:off x="822960" y="384048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11"/>
          <p:cNvSpPr/>
          <p:nvPr/>
        </p:nvSpPr>
        <p:spPr>
          <a:xfrm>
            <a:off x="822960" y="44805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12"/>
          <p:cNvSpPr/>
          <p:nvPr/>
        </p:nvSpPr>
        <p:spPr>
          <a:xfrm>
            <a:off x="7040880" y="5029200"/>
            <a:ext cx="18288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상세정보 조회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236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7955280" y="5029200"/>
            <a:ext cx="10058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진료 신청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1005840" y="1188720"/>
            <a:ext cx="1554480" cy="109728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의사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zh-CN" sz="1800" spc="-1" strike="noStrike">
                <a:latin typeface="Arial"/>
              </a:rPr>
              <a:t>사진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822960" y="31089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822960" y="37490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9"/>
          <p:cNvSpPr/>
          <p:nvPr/>
        </p:nvSpPr>
        <p:spPr>
          <a:xfrm>
            <a:off x="822960" y="43891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10"/>
          <p:cNvSpPr/>
          <p:nvPr/>
        </p:nvSpPr>
        <p:spPr>
          <a:xfrm>
            <a:off x="822960" y="246888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r>
              <a:rPr b="0" lang="en-US" sz="1800" spc="-1" strike="noStrike">
                <a:latin typeface="Arial"/>
              </a:rPr>
              <a:t>ID | </a:t>
            </a:r>
            <a:r>
              <a:rPr b="0" lang="zh-CN" sz="1800" spc="-1" strike="noStrike">
                <a:latin typeface="Arial"/>
              </a:rPr>
              <a:t>병명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처방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진료일시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평점 </a:t>
            </a:r>
            <a:r>
              <a:rPr b="0" lang="en-US" sz="1800" spc="-1" strike="noStrike">
                <a:latin typeface="Arial"/>
              </a:rPr>
              <a:t>|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11"/>
          <p:cNvSpPr/>
          <p:nvPr/>
        </p:nvSpPr>
        <p:spPr>
          <a:xfrm>
            <a:off x="4846320" y="10058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2"/>
          <p:cNvSpPr/>
          <p:nvPr/>
        </p:nvSpPr>
        <p:spPr>
          <a:xfrm>
            <a:off x="4846320" y="14630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3"/>
          <p:cNvSpPr/>
          <p:nvPr/>
        </p:nvSpPr>
        <p:spPr>
          <a:xfrm>
            <a:off x="2834640" y="9144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의사 </a:t>
            </a:r>
            <a:r>
              <a:rPr b="0" lang="en-US" sz="1800" spc="-1" strike="noStrike">
                <a:latin typeface="Arial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14"/>
          <p:cNvSpPr/>
          <p:nvPr/>
        </p:nvSpPr>
        <p:spPr>
          <a:xfrm>
            <a:off x="2834640" y="13716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자격 </a:t>
            </a:r>
            <a:r>
              <a:rPr b="0" lang="en-US" sz="1800" spc="-1" strike="noStrike">
                <a:latin typeface="Arial"/>
              </a:rPr>
              <a:t>/ </a:t>
            </a:r>
            <a:r>
              <a:rPr b="0" lang="zh-CN" sz="1800" spc="-1" strike="noStrike">
                <a:latin typeface="Arial"/>
              </a:rPr>
              <a:t>전공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15"/>
          <p:cNvSpPr/>
          <p:nvPr/>
        </p:nvSpPr>
        <p:spPr>
          <a:xfrm>
            <a:off x="4846320" y="19202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6"/>
          <p:cNvSpPr/>
          <p:nvPr/>
        </p:nvSpPr>
        <p:spPr>
          <a:xfrm>
            <a:off x="2834640" y="18288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주소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17"/>
          <p:cNvSpPr/>
          <p:nvPr/>
        </p:nvSpPr>
        <p:spPr>
          <a:xfrm>
            <a:off x="109728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의사 상세 정보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18"/>
          <p:cNvSpPr/>
          <p:nvPr/>
        </p:nvSpPr>
        <p:spPr>
          <a:xfrm>
            <a:off x="6766560" y="5029200"/>
            <a:ext cx="10058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목록으로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255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7955280" y="5029200"/>
            <a:ext cx="10058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진료 신청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1005840" y="1188720"/>
            <a:ext cx="1554480" cy="109728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의사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zh-CN" sz="1800" spc="-1" strike="noStrike">
                <a:latin typeface="Arial"/>
              </a:rPr>
              <a:t>사진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>
            <a:off x="822960" y="31089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8"/>
          <p:cNvSpPr/>
          <p:nvPr/>
        </p:nvSpPr>
        <p:spPr>
          <a:xfrm>
            <a:off x="822960" y="37490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9"/>
          <p:cNvSpPr/>
          <p:nvPr/>
        </p:nvSpPr>
        <p:spPr>
          <a:xfrm>
            <a:off x="822960" y="43891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10"/>
          <p:cNvSpPr/>
          <p:nvPr/>
        </p:nvSpPr>
        <p:spPr>
          <a:xfrm>
            <a:off x="822960" y="246888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r>
              <a:rPr b="0" lang="en-US" sz="1800" spc="-1" strike="noStrike">
                <a:latin typeface="Arial"/>
              </a:rPr>
              <a:t>ID | </a:t>
            </a:r>
            <a:r>
              <a:rPr b="0" lang="zh-CN" sz="1800" spc="-1" strike="noStrike">
                <a:latin typeface="Arial"/>
              </a:rPr>
              <a:t>병명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처방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진료일시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평점 </a:t>
            </a:r>
            <a:r>
              <a:rPr b="0" lang="en-US" sz="1800" spc="-1" strike="noStrike">
                <a:latin typeface="Arial"/>
              </a:rPr>
              <a:t>|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11"/>
          <p:cNvSpPr/>
          <p:nvPr/>
        </p:nvSpPr>
        <p:spPr>
          <a:xfrm>
            <a:off x="4846320" y="10058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2"/>
          <p:cNvSpPr/>
          <p:nvPr/>
        </p:nvSpPr>
        <p:spPr>
          <a:xfrm>
            <a:off x="4846320" y="14630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3"/>
          <p:cNvSpPr/>
          <p:nvPr/>
        </p:nvSpPr>
        <p:spPr>
          <a:xfrm>
            <a:off x="2834640" y="9144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의사 </a:t>
            </a:r>
            <a:r>
              <a:rPr b="0" lang="en-US" sz="1800" spc="-1" strike="noStrike">
                <a:latin typeface="Arial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14"/>
          <p:cNvSpPr/>
          <p:nvPr/>
        </p:nvSpPr>
        <p:spPr>
          <a:xfrm>
            <a:off x="2834640" y="13716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자격 </a:t>
            </a:r>
            <a:r>
              <a:rPr b="0" lang="en-US" sz="1800" spc="-1" strike="noStrike">
                <a:latin typeface="Arial"/>
              </a:rPr>
              <a:t>/ </a:t>
            </a:r>
            <a:r>
              <a:rPr b="0" lang="zh-CN" sz="1800" spc="-1" strike="noStrike">
                <a:latin typeface="Arial"/>
              </a:rPr>
              <a:t>전공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15"/>
          <p:cNvSpPr/>
          <p:nvPr/>
        </p:nvSpPr>
        <p:spPr>
          <a:xfrm>
            <a:off x="4846320" y="19202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6"/>
          <p:cNvSpPr/>
          <p:nvPr/>
        </p:nvSpPr>
        <p:spPr>
          <a:xfrm>
            <a:off x="2629440" y="1828800"/>
            <a:ext cx="152820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주소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17"/>
          <p:cNvSpPr/>
          <p:nvPr/>
        </p:nvSpPr>
        <p:spPr>
          <a:xfrm>
            <a:off x="109728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의사 상세 정보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18"/>
          <p:cNvSpPr/>
          <p:nvPr/>
        </p:nvSpPr>
        <p:spPr>
          <a:xfrm>
            <a:off x="6766560" y="5029200"/>
            <a:ext cx="10058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목록으로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19"/>
          <p:cNvSpPr/>
          <p:nvPr/>
        </p:nvSpPr>
        <p:spPr>
          <a:xfrm>
            <a:off x="1554480" y="1188720"/>
            <a:ext cx="6126480" cy="347472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0"/>
          <p:cNvSpPr/>
          <p:nvPr/>
        </p:nvSpPr>
        <p:spPr>
          <a:xfrm>
            <a:off x="1737360" y="1371600"/>
            <a:ext cx="1737360" cy="36576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진료 신청서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CustomShape 21"/>
          <p:cNvSpPr/>
          <p:nvPr/>
        </p:nvSpPr>
        <p:spPr>
          <a:xfrm>
            <a:off x="1828800" y="2011680"/>
            <a:ext cx="35661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  <a:ea typeface="Noto Sans CJK SC"/>
              </a:rPr>
              <a:t>나무 선택 </a:t>
            </a:r>
            <a:r>
              <a:rPr b="0" lang="en-US" sz="1800" spc="-1" strike="noStrike">
                <a:latin typeface="Noto Sans CJK HK"/>
                <a:ea typeface="Noto Sans CJK HK"/>
              </a:rPr>
              <a:t>▼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22"/>
          <p:cNvSpPr/>
          <p:nvPr/>
        </p:nvSpPr>
        <p:spPr>
          <a:xfrm>
            <a:off x="1828800" y="2468880"/>
            <a:ext cx="35661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  <a:ea typeface="Noto Sans CJK SC"/>
              </a:rPr>
              <a:t>진</a:t>
            </a:r>
            <a:r>
              <a:rPr b="0" lang="zh-CN" sz="1800" spc="-1" strike="noStrike">
                <a:latin typeface="Arial"/>
                <a:ea typeface="Noto Sans CJK SC"/>
              </a:rPr>
              <a:t>료</a:t>
            </a:r>
            <a:r>
              <a:rPr b="0" lang="en-US" sz="1800" spc="-1" strike="noStrike">
                <a:latin typeface="Arial"/>
                <a:ea typeface="Noto Sans CJK SC"/>
              </a:rPr>
              <a:t> </a:t>
            </a:r>
            <a:r>
              <a:rPr b="0" lang="zh-CN" sz="1800" spc="-1" strike="noStrike">
                <a:latin typeface="Arial"/>
                <a:ea typeface="Noto Sans CJK SC"/>
              </a:rPr>
              <a:t>범</a:t>
            </a:r>
            <a:r>
              <a:rPr b="0" lang="zh-CN" sz="1800" spc="-1" strike="noStrike">
                <a:latin typeface="Arial"/>
                <a:ea typeface="Noto Sans CJK SC"/>
              </a:rPr>
              <a:t>주</a:t>
            </a:r>
            <a:r>
              <a:rPr b="0" lang="en-US" sz="1800" spc="-1" strike="noStrike">
                <a:latin typeface="Arial"/>
                <a:ea typeface="Noto Sans CJK SC"/>
              </a:rPr>
              <a:t> </a:t>
            </a:r>
            <a:r>
              <a:rPr b="0" lang="en-US" sz="1800" spc="-1" strike="noStrike">
                <a:latin typeface="Noto Sans CJK HK"/>
                <a:ea typeface="Noto Sans CJK HK"/>
              </a:rPr>
              <a:t>▼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23"/>
          <p:cNvSpPr/>
          <p:nvPr/>
        </p:nvSpPr>
        <p:spPr>
          <a:xfrm>
            <a:off x="1828800" y="2926080"/>
            <a:ext cx="35661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1800" spc="-1" strike="noStrike">
                <a:latin typeface="Arial"/>
                <a:ea typeface="Noto Sans CJK SC"/>
              </a:rPr>
              <a:t>발</a:t>
            </a:r>
            <a:r>
              <a:rPr b="0" lang="zh-CN" sz="1800" spc="-1" strike="noStrike">
                <a:latin typeface="Arial"/>
                <a:ea typeface="Noto Sans CJK SC"/>
              </a:rPr>
              <a:t>병</a:t>
            </a:r>
            <a:r>
              <a:rPr b="0" lang="en-US" sz="1800" spc="-1" strike="noStrike">
                <a:latin typeface="Arial"/>
                <a:ea typeface="Noto Sans CJK SC"/>
              </a:rPr>
              <a:t> </a:t>
            </a:r>
            <a:r>
              <a:rPr b="0" lang="zh-CN" sz="1800" spc="-1" strike="noStrike">
                <a:latin typeface="Arial"/>
                <a:ea typeface="Noto Sans CJK SC"/>
              </a:rPr>
              <a:t>일</a:t>
            </a:r>
            <a:r>
              <a:rPr b="0" lang="zh-CN" sz="1800" spc="-1" strike="noStrike">
                <a:latin typeface="Arial"/>
                <a:ea typeface="Noto Sans CJK SC"/>
              </a:rPr>
              <a:t>시</a:t>
            </a:r>
            <a:r>
              <a:rPr b="0" lang="en-US" sz="1800" spc="-1" strike="noStrike">
                <a:latin typeface="Arial"/>
                <a:ea typeface="Noto Sans CJK SC"/>
              </a:rPr>
              <a:t> </a:t>
            </a:r>
            <a:r>
              <a:rPr b="0" lang="en-US" sz="1800" spc="-1" strike="noStrike">
                <a:latin typeface="Noto Sans CJK HK"/>
                <a:ea typeface="Noto Sans CJK HK"/>
              </a:rPr>
              <a:t>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24"/>
          <p:cNvSpPr/>
          <p:nvPr/>
        </p:nvSpPr>
        <p:spPr>
          <a:xfrm>
            <a:off x="1828800" y="3383280"/>
            <a:ext cx="35661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상태 사진 업로드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CustomShape 25"/>
          <p:cNvSpPr/>
          <p:nvPr/>
        </p:nvSpPr>
        <p:spPr>
          <a:xfrm>
            <a:off x="7132320" y="1371600"/>
            <a:ext cx="365760" cy="36576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26"/>
          <p:cNvSpPr/>
          <p:nvPr/>
        </p:nvSpPr>
        <p:spPr>
          <a:xfrm>
            <a:off x="5943600" y="4023360"/>
            <a:ext cx="118872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제출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27"/>
          <p:cNvSpPr/>
          <p:nvPr/>
        </p:nvSpPr>
        <p:spPr>
          <a:xfrm>
            <a:off x="5669280" y="2011680"/>
            <a:ext cx="1645920" cy="173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상태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zh-CN" sz="1800" spc="-1" strike="noStrike">
                <a:latin typeface="Arial"/>
              </a:rPr>
              <a:t>사진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283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146304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나무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493776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거래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146304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8"/>
          <p:cNvSpPr/>
          <p:nvPr/>
        </p:nvSpPr>
        <p:spPr>
          <a:xfrm>
            <a:off x="4937760" y="3383280"/>
            <a:ext cx="3108960" cy="201168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진료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292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822960" y="19202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822960" y="25603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7"/>
          <p:cNvSpPr/>
          <p:nvPr/>
        </p:nvSpPr>
        <p:spPr>
          <a:xfrm>
            <a:off x="822960" y="320040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8"/>
          <p:cNvSpPr/>
          <p:nvPr/>
        </p:nvSpPr>
        <p:spPr>
          <a:xfrm>
            <a:off x="822960" y="128016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r>
              <a:rPr b="0" lang="en-US" sz="1800" spc="-1" strike="noStrike">
                <a:latin typeface="Arial"/>
              </a:rPr>
              <a:t>ID |</a:t>
            </a:r>
            <a:r>
              <a:rPr b="0" lang="zh-CN" sz="1800" spc="-1" strike="noStrike">
                <a:latin typeface="Arial"/>
              </a:rPr>
              <a:t>품종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지역 </a:t>
            </a:r>
            <a:r>
              <a:rPr b="0" lang="en-US" sz="1800" spc="-1" strike="noStrike">
                <a:latin typeface="Arial"/>
              </a:rPr>
              <a:t>|</a:t>
            </a:r>
            <a:r>
              <a:rPr b="0" lang="zh-CN" sz="1800" spc="-1" strike="noStrike">
                <a:latin typeface="Arial"/>
              </a:rPr>
              <a:t>상태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발병일시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진료 희망 기간 </a:t>
            </a:r>
            <a:r>
              <a:rPr b="0" lang="en-US" sz="1800" spc="-1" strike="noStrike">
                <a:latin typeface="Arial"/>
              </a:rPr>
              <a:t>|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822960" y="731520"/>
            <a:ext cx="292608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나무의사 </a:t>
            </a:r>
            <a:r>
              <a:rPr b="0" lang="en-US" sz="1800" spc="-1" strike="noStrike">
                <a:latin typeface="Arial"/>
              </a:rPr>
              <a:t>- </a:t>
            </a:r>
            <a:r>
              <a:rPr b="0" lang="zh-CN" sz="1800" spc="-1" strike="noStrike">
                <a:latin typeface="Arial"/>
              </a:rPr>
              <a:t>진료 요청 목록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10"/>
          <p:cNvSpPr/>
          <p:nvPr/>
        </p:nvSpPr>
        <p:spPr>
          <a:xfrm>
            <a:off x="822960" y="384048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822960" y="44805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7040880" y="5029200"/>
            <a:ext cx="18288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상세정보 조회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305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7589520" y="5029200"/>
            <a:ext cx="13716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진료하기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1005840" y="1188720"/>
            <a:ext cx="1554480" cy="109728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zh-CN" sz="1800" spc="-1" strike="noStrike">
                <a:latin typeface="Arial"/>
              </a:rPr>
              <a:t>사진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7"/>
          <p:cNvSpPr/>
          <p:nvPr/>
        </p:nvSpPr>
        <p:spPr>
          <a:xfrm>
            <a:off x="822960" y="31089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8"/>
          <p:cNvSpPr/>
          <p:nvPr/>
        </p:nvSpPr>
        <p:spPr>
          <a:xfrm>
            <a:off x="822960" y="37490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9"/>
          <p:cNvSpPr/>
          <p:nvPr/>
        </p:nvSpPr>
        <p:spPr>
          <a:xfrm>
            <a:off x="822960" y="43891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10"/>
          <p:cNvSpPr/>
          <p:nvPr/>
        </p:nvSpPr>
        <p:spPr>
          <a:xfrm>
            <a:off x="822960" y="246888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1"/>
          <p:cNvSpPr/>
          <p:nvPr/>
        </p:nvSpPr>
        <p:spPr>
          <a:xfrm>
            <a:off x="4846320" y="10058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2"/>
          <p:cNvSpPr/>
          <p:nvPr/>
        </p:nvSpPr>
        <p:spPr>
          <a:xfrm>
            <a:off x="4846320" y="14630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3"/>
          <p:cNvSpPr/>
          <p:nvPr/>
        </p:nvSpPr>
        <p:spPr>
          <a:xfrm>
            <a:off x="2834640" y="9144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</a:t>
            </a:r>
            <a:r>
              <a:rPr b="0" lang="en-US" sz="1800" spc="-1" strike="noStrike">
                <a:latin typeface="Arial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14"/>
          <p:cNvSpPr/>
          <p:nvPr/>
        </p:nvSpPr>
        <p:spPr>
          <a:xfrm>
            <a:off x="2834640" y="13716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품종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15"/>
          <p:cNvSpPr/>
          <p:nvPr/>
        </p:nvSpPr>
        <p:spPr>
          <a:xfrm>
            <a:off x="4846320" y="19202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6"/>
          <p:cNvSpPr/>
          <p:nvPr/>
        </p:nvSpPr>
        <p:spPr>
          <a:xfrm>
            <a:off x="2834640" y="18288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지역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17"/>
          <p:cNvSpPr/>
          <p:nvPr/>
        </p:nvSpPr>
        <p:spPr>
          <a:xfrm>
            <a:off x="109728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나무 상세 정보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CustomShape 18"/>
          <p:cNvSpPr/>
          <p:nvPr/>
        </p:nvSpPr>
        <p:spPr>
          <a:xfrm>
            <a:off x="6400800" y="5029200"/>
            <a:ext cx="10058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목록으로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3566160" y="164592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alreadyExist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3566160" y="23774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**************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1554480" y="155448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1554480" y="22860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Password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2011680" y="3749040"/>
            <a:ext cx="1188720" cy="548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3474720" y="3749040"/>
            <a:ext cx="23774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ID/passwd </a:t>
            </a:r>
            <a:r>
              <a:rPr b="0" lang="zh-CN" sz="1800" spc="-1" strike="noStrike">
                <a:latin typeface="Arial"/>
              </a:rPr>
              <a:t>찾기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6126480" y="3749040"/>
            <a:ext cx="118872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Login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0" name="Group 9"/>
          <p:cNvGrpSpPr/>
          <p:nvPr/>
        </p:nvGrpSpPr>
        <p:grpSpPr>
          <a:xfrm>
            <a:off x="2560320" y="640080"/>
            <a:ext cx="4023360" cy="822960"/>
            <a:chOff x="2560320" y="640080"/>
            <a:chExt cx="4023360" cy="822960"/>
          </a:xfrm>
        </p:grpSpPr>
        <p:grpSp>
          <p:nvGrpSpPr>
            <p:cNvPr id="61" name="Group 10"/>
            <p:cNvGrpSpPr/>
            <p:nvPr/>
          </p:nvGrpSpPr>
          <p:grpSpPr>
            <a:xfrm>
              <a:off x="2560320" y="640080"/>
              <a:ext cx="4023360" cy="822960"/>
              <a:chOff x="2560320" y="640080"/>
              <a:chExt cx="4023360" cy="822960"/>
            </a:xfrm>
          </p:grpSpPr>
          <p:sp>
            <p:nvSpPr>
              <p:cNvPr id="62" name="CustomShape 11"/>
              <p:cNvSpPr/>
              <p:nvPr/>
            </p:nvSpPr>
            <p:spPr>
              <a:xfrm>
                <a:off x="2560320" y="640080"/>
                <a:ext cx="4023360" cy="82296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/>
                <a:r>
                  <a:rPr b="0" lang="zh-CN" sz="1800" spc="-1" strike="noStrike">
                    <a:latin typeface="Arial"/>
                  </a:rPr>
                  <a:t>회원가</a:t>
                </a:r>
                <a:r>
                  <a:rPr b="0" lang="zh-CN" sz="1800" spc="-1" strike="noStrike">
                    <a:latin typeface="Arial"/>
                  </a:rPr>
                  <a:t>입 실패</a:t>
                </a:r>
                <a:r>
                  <a:rPr b="0" lang="en-US" sz="1800" spc="-1" strike="noStrike">
                    <a:latin typeface="Arial"/>
                  </a:rPr>
                  <a:t>[</a:t>
                </a:r>
                <a:r>
                  <a:rPr b="0" lang="zh-CN" sz="1800" spc="-1" strike="noStrike">
                    <a:latin typeface="Arial"/>
                  </a:rPr>
                  <a:t>오류코</a:t>
                </a:r>
                <a:r>
                  <a:rPr b="0" lang="zh-CN" sz="1800" spc="-1" strike="noStrike">
                    <a:latin typeface="Arial"/>
                  </a:rPr>
                  <a:t>드 </a:t>
                </a:r>
                <a:r>
                  <a:rPr b="0" lang="en-US" sz="1800" spc="-1" strike="noStrike">
                    <a:latin typeface="Arial"/>
                  </a:rPr>
                  <a:t>P00 </a:t>
                </a:r>
                <a:r>
                  <a:rPr b="0" lang="en-US" sz="1800" spc="-1" strike="noStrike">
                    <a:latin typeface="Arial"/>
                  </a:rPr>
                  <a:t>]</a:t>
                </a:r>
                <a:endParaRPr b="0" lang="en-US" sz="1800" spc="-1" strike="noStrike">
                  <a:latin typeface="Arial"/>
                </a:endParaRPr>
              </a:p>
              <a:p>
                <a:pPr algn="ctr"/>
                <a:r>
                  <a:rPr b="0" lang="en-US" sz="1800" spc="-1" strike="noStrike">
                    <a:latin typeface="Arial"/>
                  </a:rPr>
                  <a:t>“</a:t>
                </a:r>
                <a:r>
                  <a:rPr b="0" lang="zh-CN" sz="1800" spc="-1" strike="noStrike">
                    <a:latin typeface="Arial"/>
                  </a:rPr>
                  <a:t>이미 </a:t>
                </a:r>
                <a:r>
                  <a:rPr b="0" lang="zh-CN" sz="1800" spc="-1" strike="noStrike">
                    <a:latin typeface="Arial"/>
                  </a:rPr>
                  <a:t>존재하</a:t>
                </a:r>
                <a:r>
                  <a:rPr b="0" lang="zh-CN" sz="1800" spc="-1" strike="noStrike">
                    <a:latin typeface="Arial"/>
                  </a:rPr>
                  <a:t>는 </a:t>
                </a:r>
                <a:r>
                  <a:rPr b="0" lang="en-US" sz="1800" spc="-1" strike="noStrike">
                    <a:latin typeface="Arial"/>
                  </a:rPr>
                  <a:t>ID </a:t>
                </a:r>
                <a:r>
                  <a:rPr b="0" lang="zh-CN" sz="1800" spc="-1" strike="noStrike">
                    <a:latin typeface="Arial"/>
                  </a:rPr>
                  <a:t>입니</a:t>
                </a:r>
                <a:r>
                  <a:rPr b="0" lang="zh-CN" sz="1800" spc="-1" strike="noStrike">
                    <a:latin typeface="Arial"/>
                  </a:rPr>
                  <a:t>다</a:t>
                </a:r>
                <a:r>
                  <a:rPr b="0" lang="en-US" sz="1800" spc="-1" strike="noStrike">
                    <a:latin typeface="Arial"/>
                  </a:rPr>
                  <a:t>.”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63" name="CustomShape 12"/>
              <p:cNvSpPr/>
              <p:nvPr/>
            </p:nvSpPr>
            <p:spPr>
              <a:xfrm>
                <a:off x="6126480" y="708840"/>
                <a:ext cx="365760" cy="27432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/>
                <a:r>
                  <a:rPr b="0" lang="en-US" sz="1800" spc="-1" strike="noStrike">
                    <a:latin typeface="Arial"/>
                  </a:rPr>
                  <a:t>X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sp>
        <p:nvSpPr>
          <p:cNvPr id="64" name="CustomShape 13"/>
          <p:cNvSpPr/>
          <p:nvPr/>
        </p:nvSpPr>
        <p:spPr>
          <a:xfrm>
            <a:off x="1645920" y="2926080"/>
            <a:ext cx="603504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* </a:t>
            </a:r>
            <a:r>
              <a:rPr b="0" lang="zh-CN" sz="1800" spc="-1" strike="noStrike">
                <a:latin typeface="Arial"/>
              </a:rPr>
              <a:t>숫자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zh-CN" sz="1800" spc="-1" strike="noStrike">
                <a:latin typeface="Arial"/>
              </a:rPr>
              <a:t>소문자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zh-CN" sz="1800" spc="-1" strike="noStrike">
                <a:latin typeface="Arial"/>
              </a:rPr>
              <a:t>대문자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zh-CN" sz="1800" spc="-1" strike="noStrike">
                <a:latin typeface="Arial"/>
              </a:rPr>
              <a:t>특수기호를 </a:t>
            </a:r>
            <a:r>
              <a:rPr b="0" lang="zh-CN" sz="1800" spc="-1" strike="noStrike">
                <a:latin typeface="Arial"/>
              </a:rPr>
              <a:t>포함하여 </a:t>
            </a:r>
            <a:r>
              <a:rPr b="0" lang="en-US" sz="1800" spc="-1" strike="noStrike">
                <a:latin typeface="Arial"/>
              </a:rPr>
              <a:t>12</a:t>
            </a:r>
            <a:r>
              <a:rPr b="0" lang="zh-CN" sz="1800" spc="-1" strike="noStrike">
                <a:latin typeface="Arial"/>
              </a:rPr>
              <a:t>글자 이상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324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7223760" y="484632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취소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6217920" y="484632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저장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7"/>
          <p:cNvSpPr/>
          <p:nvPr/>
        </p:nvSpPr>
        <p:spPr>
          <a:xfrm>
            <a:off x="457200" y="822960"/>
            <a:ext cx="246888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나무 진단서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8"/>
          <p:cNvSpPr/>
          <p:nvPr/>
        </p:nvSpPr>
        <p:spPr>
          <a:xfrm>
            <a:off x="1005840" y="1371600"/>
            <a:ext cx="1554480" cy="109728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zh-CN" sz="1800" spc="-1" strike="noStrike">
                <a:latin typeface="Arial"/>
              </a:rPr>
              <a:t>사진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9"/>
          <p:cNvSpPr/>
          <p:nvPr/>
        </p:nvSpPr>
        <p:spPr>
          <a:xfrm>
            <a:off x="4937760" y="10058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0"/>
          <p:cNvSpPr/>
          <p:nvPr/>
        </p:nvSpPr>
        <p:spPr>
          <a:xfrm>
            <a:off x="4937760" y="14630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1"/>
          <p:cNvSpPr/>
          <p:nvPr/>
        </p:nvSpPr>
        <p:spPr>
          <a:xfrm>
            <a:off x="2926080" y="9144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</a:t>
            </a:r>
            <a:r>
              <a:rPr b="0" lang="en-US" sz="1800" spc="-1" strike="noStrike">
                <a:latin typeface="Arial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CustomShape 12"/>
          <p:cNvSpPr/>
          <p:nvPr/>
        </p:nvSpPr>
        <p:spPr>
          <a:xfrm>
            <a:off x="2926080" y="13716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품종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CustomShape 13"/>
          <p:cNvSpPr/>
          <p:nvPr/>
        </p:nvSpPr>
        <p:spPr>
          <a:xfrm>
            <a:off x="4937760" y="19202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4"/>
          <p:cNvSpPr/>
          <p:nvPr/>
        </p:nvSpPr>
        <p:spPr>
          <a:xfrm>
            <a:off x="2926080" y="18288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지역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15"/>
          <p:cNvSpPr/>
          <p:nvPr/>
        </p:nvSpPr>
        <p:spPr>
          <a:xfrm>
            <a:off x="1371600" y="265176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업로드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16"/>
          <p:cNvSpPr/>
          <p:nvPr/>
        </p:nvSpPr>
        <p:spPr>
          <a:xfrm>
            <a:off x="4937760" y="23774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7"/>
          <p:cNvSpPr/>
          <p:nvPr/>
        </p:nvSpPr>
        <p:spPr>
          <a:xfrm>
            <a:off x="2926080" y="22860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병명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18"/>
          <p:cNvSpPr/>
          <p:nvPr/>
        </p:nvSpPr>
        <p:spPr>
          <a:xfrm>
            <a:off x="4937760" y="28346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9"/>
          <p:cNvSpPr/>
          <p:nvPr/>
        </p:nvSpPr>
        <p:spPr>
          <a:xfrm>
            <a:off x="2926080" y="27432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처방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20"/>
          <p:cNvSpPr/>
          <p:nvPr/>
        </p:nvSpPr>
        <p:spPr>
          <a:xfrm>
            <a:off x="914400" y="3474720"/>
            <a:ext cx="7315200" cy="10972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진료 소견 및 기타 진료 정보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345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146304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나무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4937760" y="1005840"/>
            <a:ext cx="3108960" cy="201168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거래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146304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8"/>
          <p:cNvSpPr/>
          <p:nvPr/>
        </p:nvSpPr>
        <p:spPr>
          <a:xfrm>
            <a:off x="493776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진료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CustomShape 5"/>
          <p:cNvSpPr/>
          <p:nvPr/>
        </p:nvSpPr>
        <p:spPr>
          <a:xfrm>
            <a:off x="822960" y="19202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CustomShape 6"/>
          <p:cNvSpPr/>
          <p:nvPr/>
        </p:nvSpPr>
        <p:spPr>
          <a:xfrm>
            <a:off x="822960" y="25603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822960" y="320040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2960" y="128016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r>
              <a:rPr b="0" lang="en-US" sz="1800" spc="-1" strike="noStrike">
                <a:latin typeface="Arial"/>
              </a:rPr>
              <a:t>ID |</a:t>
            </a:r>
            <a:r>
              <a:rPr b="0" lang="zh-CN" sz="1800" spc="-1" strike="noStrike">
                <a:latin typeface="Arial"/>
              </a:rPr>
              <a:t>품종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지역 </a:t>
            </a:r>
            <a:r>
              <a:rPr b="0" lang="en-US" sz="1800" spc="-1" strike="noStrike">
                <a:latin typeface="Arial"/>
              </a:rPr>
              <a:t>|</a:t>
            </a:r>
            <a:r>
              <a:rPr b="0" lang="zh-CN" sz="1800" spc="-1" strike="noStrike">
                <a:latin typeface="Arial"/>
              </a:rPr>
              <a:t>상태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매매 기간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가격 </a:t>
            </a:r>
            <a:r>
              <a:rPr b="0" lang="en-US" sz="1800" spc="-1" strike="noStrike">
                <a:latin typeface="Arial"/>
              </a:rPr>
              <a:t>|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9"/>
          <p:cNvSpPr/>
          <p:nvPr/>
        </p:nvSpPr>
        <p:spPr>
          <a:xfrm>
            <a:off x="82296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매매 목록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CustomShape 10"/>
          <p:cNvSpPr/>
          <p:nvPr/>
        </p:nvSpPr>
        <p:spPr>
          <a:xfrm>
            <a:off x="822960" y="384048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CustomShape 11"/>
          <p:cNvSpPr/>
          <p:nvPr/>
        </p:nvSpPr>
        <p:spPr>
          <a:xfrm>
            <a:off x="822960" y="44805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12"/>
          <p:cNvSpPr/>
          <p:nvPr/>
        </p:nvSpPr>
        <p:spPr>
          <a:xfrm>
            <a:off x="7040880" y="5029200"/>
            <a:ext cx="18288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상세정보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13"/>
          <p:cNvSpPr/>
          <p:nvPr/>
        </p:nvSpPr>
        <p:spPr>
          <a:xfrm>
            <a:off x="5577840" y="5029200"/>
            <a:ext cx="1280160" cy="548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등록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zh-CN" sz="1800" spc="-1" strike="noStrike">
                <a:latin typeface="Arial"/>
              </a:rPr>
              <a:t>삭제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368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822960" y="19202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822960" y="25603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CustomShape 7"/>
          <p:cNvSpPr/>
          <p:nvPr/>
        </p:nvSpPr>
        <p:spPr>
          <a:xfrm>
            <a:off x="822960" y="320040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8"/>
          <p:cNvSpPr/>
          <p:nvPr/>
        </p:nvSpPr>
        <p:spPr>
          <a:xfrm>
            <a:off x="822960" y="128016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r>
              <a:rPr b="0" lang="en-US" sz="1800" spc="-1" strike="noStrike">
                <a:latin typeface="Arial"/>
              </a:rPr>
              <a:t>ID |</a:t>
            </a:r>
            <a:r>
              <a:rPr b="0" lang="zh-CN" sz="1800" spc="-1" strike="noStrike">
                <a:latin typeface="Arial"/>
              </a:rPr>
              <a:t>품종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지역 </a:t>
            </a:r>
            <a:r>
              <a:rPr b="0" lang="en-US" sz="1800" spc="-1" strike="noStrike">
                <a:latin typeface="Arial"/>
              </a:rPr>
              <a:t>|</a:t>
            </a:r>
            <a:r>
              <a:rPr b="0" lang="zh-CN" sz="1800" spc="-1" strike="noStrike">
                <a:latin typeface="Arial"/>
              </a:rPr>
              <a:t>상태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매매 기간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가격 </a:t>
            </a:r>
            <a:r>
              <a:rPr b="0" lang="en-US" sz="1800" spc="-1" strike="noStrike">
                <a:latin typeface="Arial"/>
              </a:rPr>
              <a:t>|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9"/>
          <p:cNvSpPr/>
          <p:nvPr/>
        </p:nvSpPr>
        <p:spPr>
          <a:xfrm>
            <a:off x="82296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매매 목록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CustomShape 10"/>
          <p:cNvSpPr/>
          <p:nvPr/>
        </p:nvSpPr>
        <p:spPr>
          <a:xfrm>
            <a:off x="822960" y="384048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>
            <a:off x="822960" y="44805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12"/>
          <p:cNvSpPr/>
          <p:nvPr/>
        </p:nvSpPr>
        <p:spPr>
          <a:xfrm>
            <a:off x="7040880" y="5029200"/>
            <a:ext cx="18288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상세정보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13"/>
          <p:cNvSpPr/>
          <p:nvPr/>
        </p:nvSpPr>
        <p:spPr>
          <a:xfrm>
            <a:off x="1554480" y="1188720"/>
            <a:ext cx="6126480" cy="347472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4"/>
          <p:cNvSpPr/>
          <p:nvPr/>
        </p:nvSpPr>
        <p:spPr>
          <a:xfrm>
            <a:off x="1737360" y="1371600"/>
            <a:ext cx="2926080" cy="36576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내 나무 매매 등록</a:t>
            </a:r>
            <a:r>
              <a:rPr b="0" lang="en-US" sz="1800" spc="-1" strike="noStrike">
                <a:latin typeface="Arial"/>
              </a:rPr>
              <a:t>/ </a:t>
            </a:r>
            <a:r>
              <a:rPr b="0" lang="zh-CN" sz="1800" spc="-1" strike="noStrike">
                <a:latin typeface="Arial"/>
              </a:rPr>
              <a:t>취소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15"/>
          <p:cNvSpPr/>
          <p:nvPr/>
        </p:nvSpPr>
        <p:spPr>
          <a:xfrm>
            <a:off x="1828800" y="2011680"/>
            <a:ext cx="44805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CustomShape 16"/>
          <p:cNvSpPr/>
          <p:nvPr/>
        </p:nvSpPr>
        <p:spPr>
          <a:xfrm>
            <a:off x="1828800" y="2468880"/>
            <a:ext cx="44805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" name="CustomShape 17"/>
          <p:cNvSpPr/>
          <p:nvPr/>
        </p:nvSpPr>
        <p:spPr>
          <a:xfrm>
            <a:off x="1828800" y="2926080"/>
            <a:ext cx="44805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CustomShape 18"/>
          <p:cNvSpPr/>
          <p:nvPr/>
        </p:nvSpPr>
        <p:spPr>
          <a:xfrm>
            <a:off x="1828800" y="3383280"/>
            <a:ext cx="44805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CustomShape 19"/>
          <p:cNvSpPr/>
          <p:nvPr/>
        </p:nvSpPr>
        <p:spPr>
          <a:xfrm>
            <a:off x="6492240" y="2011680"/>
            <a:ext cx="365760" cy="365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20"/>
          <p:cNvSpPr/>
          <p:nvPr/>
        </p:nvSpPr>
        <p:spPr>
          <a:xfrm>
            <a:off x="6492240" y="2468880"/>
            <a:ext cx="3657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21"/>
          <p:cNvSpPr/>
          <p:nvPr/>
        </p:nvSpPr>
        <p:spPr>
          <a:xfrm>
            <a:off x="6492240" y="2926080"/>
            <a:ext cx="365760" cy="365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CustomShape 22"/>
          <p:cNvSpPr/>
          <p:nvPr/>
        </p:nvSpPr>
        <p:spPr>
          <a:xfrm>
            <a:off x="6492240" y="3383280"/>
            <a:ext cx="3657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3"/>
          <p:cNvSpPr/>
          <p:nvPr/>
        </p:nvSpPr>
        <p:spPr>
          <a:xfrm>
            <a:off x="7132320" y="1371600"/>
            <a:ext cx="365760" cy="36576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CustomShape 24"/>
          <p:cNvSpPr/>
          <p:nvPr/>
        </p:nvSpPr>
        <p:spPr>
          <a:xfrm>
            <a:off x="5943600" y="4023360"/>
            <a:ext cx="1188720" cy="365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적용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1" name="CustomShape 25"/>
          <p:cNvSpPr/>
          <p:nvPr/>
        </p:nvSpPr>
        <p:spPr>
          <a:xfrm>
            <a:off x="5577840" y="5029200"/>
            <a:ext cx="128016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등록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zh-CN" sz="1800" spc="-1" strike="noStrike">
                <a:latin typeface="Arial"/>
              </a:rPr>
              <a:t>삭제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394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CustomShape 5"/>
          <p:cNvSpPr/>
          <p:nvPr/>
        </p:nvSpPr>
        <p:spPr>
          <a:xfrm>
            <a:off x="822960" y="19202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CustomShape 6"/>
          <p:cNvSpPr/>
          <p:nvPr/>
        </p:nvSpPr>
        <p:spPr>
          <a:xfrm>
            <a:off x="822960" y="25603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CustomShape 7"/>
          <p:cNvSpPr/>
          <p:nvPr/>
        </p:nvSpPr>
        <p:spPr>
          <a:xfrm>
            <a:off x="822960" y="3200400"/>
            <a:ext cx="813816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8"/>
          <p:cNvSpPr/>
          <p:nvPr/>
        </p:nvSpPr>
        <p:spPr>
          <a:xfrm>
            <a:off x="822960" y="128016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r>
              <a:rPr b="0" lang="en-US" sz="1800" spc="-1" strike="noStrike">
                <a:latin typeface="Arial"/>
              </a:rPr>
              <a:t>ID |</a:t>
            </a:r>
            <a:r>
              <a:rPr b="0" lang="zh-CN" sz="1800" spc="-1" strike="noStrike">
                <a:latin typeface="Arial"/>
              </a:rPr>
              <a:t>품종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지역 </a:t>
            </a:r>
            <a:r>
              <a:rPr b="0" lang="en-US" sz="1800" spc="-1" strike="noStrike">
                <a:latin typeface="Arial"/>
              </a:rPr>
              <a:t>|</a:t>
            </a:r>
            <a:r>
              <a:rPr b="0" lang="zh-CN" sz="1800" spc="-1" strike="noStrike">
                <a:latin typeface="Arial"/>
              </a:rPr>
              <a:t>상태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매매 기간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가격 </a:t>
            </a:r>
            <a:r>
              <a:rPr b="0" lang="en-US" sz="1800" spc="-1" strike="noStrike">
                <a:latin typeface="Arial"/>
              </a:rPr>
              <a:t>|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CustomShape 9"/>
          <p:cNvSpPr/>
          <p:nvPr/>
        </p:nvSpPr>
        <p:spPr>
          <a:xfrm>
            <a:off x="82296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매매 목록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CustomShape 10"/>
          <p:cNvSpPr/>
          <p:nvPr/>
        </p:nvSpPr>
        <p:spPr>
          <a:xfrm>
            <a:off x="822960" y="384048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CustomShape 11"/>
          <p:cNvSpPr/>
          <p:nvPr/>
        </p:nvSpPr>
        <p:spPr>
          <a:xfrm>
            <a:off x="822960" y="44805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12"/>
          <p:cNvSpPr/>
          <p:nvPr/>
        </p:nvSpPr>
        <p:spPr>
          <a:xfrm>
            <a:off x="7040880" y="5029200"/>
            <a:ext cx="1828800" cy="548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상세정보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13"/>
          <p:cNvSpPr/>
          <p:nvPr/>
        </p:nvSpPr>
        <p:spPr>
          <a:xfrm>
            <a:off x="5577840" y="5029200"/>
            <a:ext cx="128016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등록</a:t>
            </a:r>
            <a:r>
              <a:rPr b="0" lang="en-US" sz="1800" spc="-1" strike="noStrike">
                <a:latin typeface="Arial"/>
              </a:rPr>
              <a:t>/</a:t>
            </a:r>
            <a:r>
              <a:rPr b="0" lang="zh-CN" sz="1800" spc="-1" strike="noStrike">
                <a:latin typeface="Arial"/>
              </a:rPr>
              <a:t>삭제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8046720" y="5029200"/>
            <a:ext cx="914400" cy="548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구매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1005840" y="1188720"/>
            <a:ext cx="1554480" cy="109728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zh-CN" sz="1800" spc="-1" strike="noStrike">
                <a:latin typeface="Arial"/>
              </a:rPr>
              <a:t>사진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CustomShape 7"/>
          <p:cNvSpPr/>
          <p:nvPr/>
        </p:nvSpPr>
        <p:spPr>
          <a:xfrm>
            <a:off x="822960" y="31089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CustomShape 8"/>
          <p:cNvSpPr/>
          <p:nvPr/>
        </p:nvSpPr>
        <p:spPr>
          <a:xfrm>
            <a:off x="822960" y="37490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CustomShape 9"/>
          <p:cNvSpPr/>
          <p:nvPr/>
        </p:nvSpPr>
        <p:spPr>
          <a:xfrm>
            <a:off x="822960" y="43891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CustomShape 10"/>
          <p:cNvSpPr/>
          <p:nvPr/>
        </p:nvSpPr>
        <p:spPr>
          <a:xfrm>
            <a:off x="822960" y="246888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1"/>
          <p:cNvSpPr/>
          <p:nvPr/>
        </p:nvSpPr>
        <p:spPr>
          <a:xfrm>
            <a:off x="4846320" y="10058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2"/>
          <p:cNvSpPr/>
          <p:nvPr/>
        </p:nvSpPr>
        <p:spPr>
          <a:xfrm>
            <a:off x="4846320" y="14630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3"/>
          <p:cNvSpPr/>
          <p:nvPr/>
        </p:nvSpPr>
        <p:spPr>
          <a:xfrm>
            <a:off x="2834640" y="9144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</a:t>
            </a:r>
            <a:r>
              <a:rPr b="0" lang="en-US" sz="1800" spc="-1" strike="noStrike">
                <a:latin typeface="Arial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0" name="CustomShape 14"/>
          <p:cNvSpPr/>
          <p:nvPr/>
        </p:nvSpPr>
        <p:spPr>
          <a:xfrm>
            <a:off x="2834640" y="13716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품종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1" name="CustomShape 15"/>
          <p:cNvSpPr/>
          <p:nvPr/>
        </p:nvSpPr>
        <p:spPr>
          <a:xfrm>
            <a:off x="4846320" y="19202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6"/>
          <p:cNvSpPr/>
          <p:nvPr/>
        </p:nvSpPr>
        <p:spPr>
          <a:xfrm>
            <a:off x="2834640" y="18288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지역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CustomShape 17"/>
          <p:cNvSpPr/>
          <p:nvPr/>
        </p:nvSpPr>
        <p:spPr>
          <a:xfrm>
            <a:off x="109728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나무 상세 정보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4" name="CustomShape 18"/>
          <p:cNvSpPr/>
          <p:nvPr/>
        </p:nvSpPr>
        <p:spPr>
          <a:xfrm>
            <a:off x="6766560" y="5029200"/>
            <a:ext cx="10058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목록으로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6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427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CustomShape 5"/>
          <p:cNvSpPr/>
          <p:nvPr/>
        </p:nvSpPr>
        <p:spPr>
          <a:xfrm>
            <a:off x="8046720" y="5029200"/>
            <a:ext cx="914400" cy="548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구매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1" name="CustomShape 6"/>
          <p:cNvSpPr/>
          <p:nvPr/>
        </p:nvSpPr>
        <p:spPr>
          <a:xfrm>
            <a:off x="1005840" y="1188720"/>
            <a:ext cx="1554480" cy="1097280"/>
          </a:xfrm>
          <a:prstGeom prst="rect">
            <a:avLst/>
          </a:prstGeom>
          <a:solidFill>
            <a:srgbClr val="dee7e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zh-CN" sz="1800" spc="-1" strike="noStrike">
                <a:latin typeface="Arial"/>
              </a:rPr>
              <a:t>사진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" name="CustomShape 7"/>
          <p:cNvSpPr/>
          <p:nvPr/>
        </p:nvSpPr>
        <p:spPr>
          <a:xfrm>
            <a:off x="822960" y="31089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3" name="CustomShape 8"/>
          <p:cNvSpPr/>
          <p:nvPr/>
        </p:nvSpPr>
        <p:spPr>
          <a:xfrm>
            <a:off x="822960" y="37490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CustomShape 9"/>
          <p:cNvSpPr/>
          <p:nvPr/>
        </p:nvSpPr>
        <p:spPr>
          <a:xfrm>
            <a:off x="822960" y="43891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이력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CustomShape 10"/>
          <p:cNvSpPr/>
          <p:nvPr/>
        </p:nvSpPr>
        <p:spPr>
          <a:xfrm>
            <a:off x="822960" y="246888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1"/>
          <p:cNvSpPr/>
          <p:nvPr/>
        </p:nvSpPr>
        <p:spPr>
          <a:xfrm>
            <a:off x="4846320" y="10058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2"/>
          <p:cNvSpPr/>
          <p:nvPr/>
        </p:nvSpPr>
        <p:spPr>
          <a:xfrm>
            <a:off x="4846320" y="14630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3"/>
          <p:cNvSpPr/>
          <p:nvPr/>
        </p:nvSpPr>
        <p:spPr>
          <a:xfrm>
            <a:off x="2834640" y="9144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</a:t>
            </a:r>
            <a:r>
              <a:rPr b="0" lang="en-US" sz="1800" spc="-1" strike="noStrike">
                <a:latin typeface="Arial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CustomShape 14"/>
          <p:cNvSpPr/>
          <p:nvPr/>
        </p:nvSpPr>
        <p:spPr>
          <a:xfrm>
            <a:off x="2834640" y="13716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품종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15"/>
          <p:cNvSpPr/>
          <p:nvPr/>
        </p:nvSpPr>
        <p:spPr>
          <a:xfrm>
            <a:off x="4846320" y="19202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16"/>
          <p:cNvSpPr/>
          <p:nvPr/>
        </p:nvSpPr>
        <p:spPr>
          <a:xfrm>
            <a:off x="2834640" y="18288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지역 </a:t>
            </a:r>
            <a:r>
              <a:rPr b="0" lang="en-US" sz="1800" spc="-1" strike="noStrike">
                <a:latin typeface="Arial"/>
              </a:rPr>
              <a:t>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CustomShape 17"/>
          <p:cNvSpPr/>
          <p:nvPr/>
        </p:nvSpPr>
        <p:spPr>
          <a:xfrm>
            <a:off x="109728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나무 상세 정보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3" name="CustomShape 18"/>
          <p:cNvSpPr/>
          <p:nvPr/>
        </p:nvSpPr>
        <p:spPr>
          <a:xfrm>
            <a:off x="6766560" y="5029200"/>
            <a:ext cx="10058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목록으로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CustomShape 19"/>
          <p:cNvSpPr/>
          <p:nvPr/>
        </p:nvSpPr>
        <p:spPr>
          <a:xfrm>
            <a:off x="1554480" y="2011680"/>
            <a:ext cx="6126480" cy="128016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구매 요청이 성공적으로 처리되었습니다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zh-CN" sz="1800" spc="-1" strike="noStrike">
                <a:latin typeface="Arial"/>
              </a:rPr>
              <a:t>구매 진행 상태는 </a:t>
            </a:r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내 나무 관리</a:t>
            </a:r>
            <a:r>
              <a:rPr b="0" lang="en-US" sz="1800" spc="-1" strike="noStrike">
                <a:latin typeface="Arial"/>
              </a:rPr>
              <a:t>]</a:t>
            </a:r>
            <a:r>
              <a:rPr b="0" lang="zh-CN" sz="1800" spc="-1" strike="noStrike">
                <a:latin typeface="Arial"/>
              </a:rPr>
              <a:t>에서 확인할 수 있습니다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CustomShape 20"/>
          <p:cNvSpPr/>
          <p:nvPr/>
        </p:nvSpPr>
        <p:spPr>
          <a:xfrm>
            <a:off x="7223760" y="2103120"/>
            <a:ext cx="365760" cy="365760"/>
          </a:xfrm>
          <a:prstGeom prst="rect">
            <a:avLst/>
          </a:prstGeom>
          <a:solidFill>
            <a:srgbClr val="ffdbb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7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448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CustomShape 5"/>
          <p:cNvSpPr/>
          <p:nvPr/>
        </p:nvSpPr>
        <p:spPr>
          <a:xfrm>
            <a:off x="2560320" y="1371600"/>
            <a:ext cx="4663440" cy="31089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TreeConnector</a:t>
            </a:r>
            <a:r>
              <a:rPr b="0" lang="zh-CN" sz="1800" spc="-1" strike="noStrike">
                <a:latin typeface="Arial"/>
              </a:rPr>
              <a:t>에 얼마나 만족하셨나요</a:t>
            </a:r>
            <a:r>
              <a:rPr b="0" lang="en-US" sz="1800" spc="-1" strike="noStrike"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  <a:ea typeface="Times New Roman"/>
              </a:rPr>
              <a:t>♥ </a:t>
            </a:r>
            <a:r>
              <a:rPr b="0" lang="en-US" sz="1800" spc="-1" strike="noStrike">
                <a:latin typeface="Times New Roman"/>
                <a:ea typeface="Times New Roman"/>
              </a:rPr>
              <a:t>♥ ♥ ♥ </a:t>
            </a:r>
            <a:r>
              <a:rPr b="0" lang="en-US" sz="1800" spc="-1" strike="noStrike">
                <a:latin typeface="Times New Roman"/>
                <a:ea typeface="Times New Roman"/>
              </a:rPr>
              <a:t>♥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  <a:ea typeface="Times New Roman"/>
              </a:rPr>
              <a:t>TreeConnector</a:t>
            </a:r>
            <a:r>
              <a:rPr b="0" lang="zh-CN" sz="1800" spc="-1" strike="noStrike">
                <a:latin typeface="Times New Roman"/>
                <a:ea typeface="Times New Roman"/>
              </a:rPr>
              <a:t>에 한마디 한다면</a:t>
            </a:r>
            <a:r>
              <a:rPr b="0" lang="en-US" sz="1800" spc="-1" strike="noStrike">
                <a:latin typeface="Times New Roman"/>
                <a:ea typeface="Times New Roman"/>
              </a:rPr>
              <a:t>?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  <a:ea typeface="Times New Roman"/>
              </a:rPr>
              <a:t>~~~@#$#@#@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2" name="CustomShape 6"/>
          <p:cNvSpPr/>
          <p:nvPr/>
        </p:nvSpPr>
        <p:spPr>
          <a:xfrm>
            <a:off x="6035040" y="374904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나가기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3" name="CustomShape 7"/>
          <p:cNvSpPr/>
          <p:nvPr/>
        </p:nvSpPr>
        <p:spPr>
          <a:xfrm>
            <a:off x="6766560" y="1554480"/>
            <a:ext cx="274320" cy="3657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</a:t>
            </a:r>
            <a:r>
              <a:rPr b="0" lang="en-US" sz="1800" spc="-1" strike="noStrike">
                <a:latin typeface="Arial"/>
              </a:rPr>
              <a:t>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67" name="CustomShape 2"/>
          <p:cNvSpPr/>
          <p:nvPr/>
        </p:nvSpPr>
        <p:spPr>
          <a:xfrm>
            <a:off x="3566160" y="164592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newID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566160" y="23774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**************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1554480" y="155448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5"/>
          <p:cNvSpPr/>
          <p:nvPr/>
        </p:nvSpPr>
        <p:spPr>
          <a:xfrm>
            <a:off x="1554480" y="22860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Password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6"/>
          <p:cNvSpPr/>
          <p:nvPr/>
        </p:nvSpPr>
        <p:spPr>
          <a:xfrm>
            <a:off x="2011680" y="3749040"/>
            <a:ext cx="1188720" cy="548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7"/>
          <p:cNvSpPr/>
          <p:nvPr/>
        </p:nvSpPr>
        <p:spPr>
          <a:xfrm>
            <a:off x="3474720" y="3749040"/>
            <a:ext cx="23774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ID/passwd </a:t>
            </a:r>
            <a:r>
              <a:rPr b="0" lang="zh-CN" sz="1800" spc="-1" strike="noStrike">
                <a:latin typeface="Arial"/>
              </a:rPr>
              <a:t>찾기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8"/>
          <p:cNvSpPr/>
          <p:nvPr/>
        </p:nvSpPr>
        <p:spPr>
          <a:xfrm>
            <a:off x="6126480" y="3749040"/>
            <a:ext cx="118872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Login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4" name="Group 9"/>
          <p:cNvGrpSpPr/>
          <p:nvPr/>
        </p:nvGrpSpPr>
        <p:grpSpPr>
          <a:xfrm>
            <a:off x="2560320" y="640080"/>
            <a:ext cx="4023360" cy="822960"/>
            <a:chOff x="2560320" y="640080"/>
            <a:chExt cx="4023360" cy="822960"/>
          </a:xfrm>
        </p:grpSpPr>
        <p:grpSp>
          <p:nvGrpSpPr>
            <p:cNvPr id="75" name="Group 10"/>
            <p:cNvGrpSpPr/>
            <p:nvPr/>
          </p:nvGrpSpPr>
          <p:grpSpPr>
            <a:xfrm>
              <a:off x="2560320" y="640080"/>
              <a:ext cx="4023360" cy="822960"/>
              <a:chOff x="2560320" y="640080"/>
              <a:chExt cx="4023360" cy="822960"/>
            </a:xfrm>
          </p:grpSpPr>
          <p:sp>
            <p:nvSpPr>
              <p:cNvPr id="76" name="CustomShape 11"/>
              <p:cNvSpPr/>
              <p:nvPr/>
            </p:nvSpPr>
            <p:spPr>
              <a:xfrm>
                <a:off x="2560320" y="640080"/>
                <a:ext cx="4023360" cy="82296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/>
                <a:r>
                  <a:rPr b="0" lang="zh-CN" sz="1800" spc="-1" strike="noStrike">
                    <a:latin typeface="Arial"/>
                  </a:rPr>
                  <a:t>회원가입 실패</a:t>
                </a:r>
                <a:r>
                  <a:rPr b="0" lang="en-US" sz="1800" spc="-1" strike="noStrike">
                    <a:latin typeface="Arial"/>
                  </a:rPr>
                  <a:t>[</a:t>
                </a:r>
                <a:r>
                  <a:rPr b="0" lang="zh-CN" sz="1800" spc="-1" strike="noStrike">
                    <a:latin typeface="Arial"/>
                  </a:rPr>
                  <a:t>오류코드 </a:t>
                </a:r>
                <a:r>
                  <a:rPr b="0" lang="en-US" sz="1800" spc="-1" strike="noStrike">
                    <a:latin typeface="Arial"/>
                  </a:rPr>
                  <a:t>P01 ]</a:t>
                </a:r>
                <a:endParaRPr b="0" lang="en-US" sz="1800" spc="-1" strike="noStrike">
                  <a:latin typeface="Arial"/>
                </a:endParaRPr>
              </a:p>
              <a:p>
                <a:pPr algn="ctr"/>
                <a:r>
                  <a:rPr b="0" lang="en-US" sz="1800" spc="-1" strike="noStrike">
                    <a:latin typeface="Arial"/>
                  </a:rPr>
                  <a:t>“</a:t>
                </a:r>
                <a:r>
                  <a:rPr b="0" lang="en-US" sz="1800" spc="-1" strike="noStrike">
                    <a:latin typeface="Arial"/>
                  </a:rPr>
                  <a:t>Password </a:t>
                </a:r>
                <a:r>
                  <a:rPr b="0" lang="zh-CN" sz="1800" spc="-1" strike="noStrike">
                    <a:latin typeface="Arial"/>
                  </a:rPr>
                  <a:t>규칙을 지키지 </a:t>
                </a:r>
                <a:r>
                  <a:rPr b="0" lang="zh-CN" sz="1800" spc="-1" strike="noStrike">
                    <a:latin typeface="Arial"/>
                  </a:rPr>
                  <a:t>않았습니다</a:t>
                </a:r>
                <a:r>
                  <a:rPr b="0" lang="en-US" sz="1800" spc="-1" strike="noStrike">
                    <a:latin typeface="Arial"/>
                  </a:rPr>
                  <a:t>.”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77" name="CustomShape 12"/>
              <p:cNvSpPr/>
              <p:nvPr/>
            </p:nvSpPr>
            <p:spPr>
              <a:xfrm>
                <a:off x="6126480" y="708840"/>
                <a:ext cx="365760" cy="27432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/>
                <a:r>
                  <a:rPr b="0" lang="en-US" sz="1800" spc="-1" strike="noStrike">
                    <a:latin typeface="Arial"/>
                  </a:rPr>
                  <a:t>X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</p:grpSp>
      <p:sp>
        <p:nvSpPr>
          <p:cNvPr id="78" name="CustomShape 13"/>
          <p:cNvSpPr/>
          <p:nvPr/>
        </p:nvSpPr>
        <p:spPr>
          <a:xfrm>
            <a:off x="1645920" y="2926080"/>
            <a:ext cx="603504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* </a:t>
            </a:r>
            <a:r>
              <a:rPr b="0" lang="zh-CN" sz="1800" spc="-1" strike="noStrike">
                <a:latin typeface="Arial"/>
              </a:rPr>
              <a:t>숫자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zh-CN" sz="1800" spc="-1" strike="noStrike">
                <a:latin typeface="Arial"/>
              </a:rPr>
              <a:t>소문자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zh-CN" sz="1800" spc="-1" strike="noStrike">
                <a:latin typeface="Arial"/>
              </a:rPr>
              <a:t>대문자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zh-CN" sz="1800" spc="-1" strike="noStrike">
                <a:latin typeface="Arial"/>
              </a:rPr>
              <a:t>특수기호를 </a:t>
            </a:r>
            <a:r>
              <a:rPr b="0" lang="zh-CN" sz="1800" spc="-1" strike="noStrike">
                <a:latin typeface="Arial"/>
              </a:rPr>
              <a:t>포함하여 </a:t>
            </a:r>
            <a:r>
              <a:rPr b="0" lang="en-US" sz="1800" spc="-1" strike="noStrike">
                <a:latin typeface="Arial"/>
              </a:rPr>
              <a:t>12</a:t>
            </a:r>
            <a:r>
              <a:rPr b="0" lang="zh-CN" sz="1800" spc="-1" strike="noStrike">
                <a:latin typeface="Arial"/>
              </a:rPr>
              <a:t>글자 </a:t>
            </a:r>
            <a:r>
              <a:rPr b="0" lang="zh-CN" sz="1800" spc="-1" strike="noStrike">
                <a:latin typeface="Arial"/>
              </a:rPr>
              <a:t>이상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3566160" y="164592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myTreeId010101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3566160" y="237744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**************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1554480" y="155448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1554480" y="228600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Password :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2011680" y="3749040"/>
            <a:ext cx="118872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3474720" y="3749040"/>
            <a:ext cx="237744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ID/passwd </a:t>
            </a:r>
            <a:r>
              <a:rPr b="0" lang="zh-CN" sz="1800" spc="-1" strike="noStrike">
                <a:latin typeface="Arial"/>
              </a:rPr>
              <a:t>찾기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6126480" y="3749040"/>
            <a:ext cx="1188720" cy="548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Login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9"/>
          <p:cNvSpPr/>
          <p:nvPr/>
        </p:nvSpPr>
        <p:spPr>
          <a:xfrm>
            <a:off x="1645920" y="2926080"/>
            <a:ext cx="603504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* </a:t>
            </a:r>
            <a:r>
              <a:rPr b="0" lang="zh-CN" sz="1800" spc="-1" strike="noStrike">
                <a:latin typeface="Arial"/>
              </a:rPr>
              <a:t>숫자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zh-CN" sz="1800" spc="-1" strike="noStrike">
                <a:latin typeface="Arial"/>
              </a:rPr>
              <a:t>소문자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zh-CN" sz="1800" spc="-1" strike="noStrike">
                <a:latin typeface="Arial"/>
              </a:rPr>
              <a:t>대문자</a:t>
            </a:r>
            <a:r>
              <a:rPr b="0" lang="en-US" sz="1800" spc="-1" strike="noStrike">
                <a:latin typeface="Arial"/>
              </a:rPr>
              <a:t>, </a:t>
            </a:r>
            <a:r>
              <a:rPr b="0" lang="zh-CN" sz="1800" spc="-1" strike="noStrike">
                <a:latin typeface="Arial"/>
              </a:rPr>
              <a:t>특수기호를 </a:t>
            </a:r>
            <a:r>
              <a:rPr b="0" lang="zh-CN" sz="1800" spc="-1" strike="noStrike">
                <a:latin typeface="Arial"/>
              </a:rPr>
              <a:t>포함하여 </a:t>
            </a:r>
            <a:r>
              <a:rPr b="0" lang="en-US" sz="1800" spc="-1" strike="noStrike">
                <a:latin typeface="Arial"/>
              </a:rPr>
              <a:t>12</a:t>
            </a:r>
            <a:r>
              <a:rPr b="0" lang="zh-CN" sz="1800" spc="-1" strike="noStrike">
                <a:latin typeface="Arial"/>
              </a:rPr>
              <a:t>글자 </a:t>
            </a:r>
            <a:r>
              <a:rPr b="0" lang="zh-CN" sz="1800" spc="-1" strike="noStrike">
                <a:latin typeface="Arial"/>
              </a:rPr>
              <a:t>이상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22960" y="1188720"/>
            <a:ext cx="3840480" cy="347472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914400" y="228600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인증서 </a:t>
            </a:r>
            <a:r>
              <a:rPr b="0" lang="en-US" sz="1800" spc="-1" strike="noStrike">
                <a:latin typeface="Arial"/>
              </a:rPr>
              <a:t>2) </a:t>
            </a:r>
            <a:r>
              <a:rPr b="0" lang="zh-CN" sz="1800" spc="-1" strike="noStrike">
                <a:latin typeface="Arial"/>
              </a:rPr>
              <a:t>국공립 기관 </a:t>
            </a:r>
            <a:r>
              <a:rPr b="0" lang="en-US" sz="1800" spc="-1" strike="noStrike">
                <a:latin typeface="Arial"/>
              </a:rPr>
              <a:t>- </a:t>
            </a:r>
            <a:r>
              <a:rPr b="0" lang="zh-CN" sz="1800" spc="-1" strike="noStrike">
                <a:latin typeface="Arial"/>
              </a:rPr>
              <a:t>수목원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1645920" y="1280160"/>
            <a:ext cx="1920240" cy="5486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나의 인증서 목록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2103120" y="365760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추가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914400" y="182880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인증서 </a:t>
            </a:r>
            <a:r>
              <a:rPr b="0" lang="en-US" sz="1800" spc="-1" strike="noStrike">
                <a:latin typeface="Arial"/>
              </a:rPr>
              <a:t>1) </a:t>
            </a:r>
            <a:r>
              <a:rPr b="0" lang="zh-CN" sz="1800" spc="-1" strike="noStrike">
                <a:latin typeface="Arial"/>
              </a:rPr>
              <a:t>민간 수목협회 </a:t>
            </a:r>
            <a:r>
              <a:rPr b="0" lang="en-US" sz="1800" spc="-1" strike="noStrike">
                <a:latin typeface="Arial"/>
              </a:rPr>
              <a:t>- </a:t>
            </a:r>
            <a:r>
              <a:rPr b="0" lang="zh-CN" sz="1800" spc="-1" strike="noStrike">
                <a:latin typeface="Arial"/>
              </a:rPr>
              <a:t>개인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10"/>
          <p:cNvSpPr/>
          <p:nvPr/>
        </p:nvSpPr>
        <p:spPr>
          <a:xfrm>
            <a:off x="3291840" y="365760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삭제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>
            <a:off x="91440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내 정보 관리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12"/>
          <p:cNvSpPr/>
          <p:nvPr/>
        </p:nvSpPr>
        <p:spPr>
          <a:xfrm>
            <a:off x="4846320" y="1188720"/>
            <a:ext cx="3840480" cy="347472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계정 정보 수정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3"/>
          <p:cNvSpPr/>
          <p:nvPr/>
        </p:nvSpPr>
        <p:spPr>
          <a:xfrm>
            <a:off x="5029200" y="1828800"/>
            <a:ext cx="338328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New password :            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14"/>
          <p:cNvSpPr/>
          <p:nvPr/>
        </p:nvSpPr>
        <p:spPr>
          <a:xfrm>
            <a:off x="5029200" y="2560320"/>
            <a:ext cx="338328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New password check:  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15"/>
          <p:cNvSpPr/>
          <p:nvPr/>
        </p:nvSpPr>
        <p:spPr>
          <a:xfrm>
            <a:off x="5029200" y="3291840"/>
            <a:ext cx="338328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Email :        </a:t>
            </a:r>
            <a:r>
              <a:rPr b="0" lang="en-US" sz="1800" spc="-1" strike="noStrike">
                <a:latin typeface="Arial"/>
              </a:rPr>
              <a:t>                  </a:t>
            </a:r>
            <a:r>
              <a:rPr b="0" lang="en-US" sz="1800" spc="-1" strike="noStrike">
                <a:latin typeface="Arial"/>
              </a:rPr>
              <a:t>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16"/>
          <p:cNvSpPr/>
          <p:nvPr/>
        </p:nvSpPr>
        <p:spPr>
          <a:xfrm>
            <a:off x="7223760" y="4023360"/>
            <a:ext cx="118872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변경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22960" y="1188720"/>
            <a:ext cx="3840480" cy="347472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914400" y="228600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인증서 </a:t>
            </a:r>
            <a:r>
              <a:rPr b="0" lang="en-US" sz="1800" spc="-1" strike="noStrike">
                <a:latin typeface="Arial"/>
              </a:rPr>
              <a:t>2) </a:t>
            </a:r>
            <a:r>
              <a:rPr b="0" lang="zh-CN" sz="1800" spc="-1" strike="noStrike">
                <a:latin typeface="Arial"/>
              </a:rPr>
              <a:t>국공립 기관 </a:t>
            </a:r>
            <a:r>
              <a:rPr b="0" lang="en-US" sz="1800" spc="-1" strike="noStrike">
                <a:latin typeface="Arial"/>
              </a:rPr>
              <a:t>- </a:t>
            </a:r>
            <a:r>
              <a:rPr b="0" lang="zh-CN" sz="1800" spc="-1" strike="noStrike">
                <a:latin typeface="Arial"/>
              </a:rPr>
              <a:t>수목원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1645920" y="1280160"/>
            <a:ext cx="1920240" cy="54864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나의 인증서 목록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8"/>
          <p:cNvSpPr/>
          <p:nvPr/>
        </p:nvSpPr>
        <p:spPr>
          <a:xfrm>
            <a:off x="2103120" y="365760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추가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9"/>
          <p:cNvSpPr/>
          <p:nvPr/>
        </p:nvSpPr>
        <p:spPr>
          <a:xfrm>
            <a:off x="914400" y="1828800"/>
            <a:ext cx="3291840" cy="36576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인증서 </a:t>
            </a:r>
            <a:r>
              <a:rPr b="0" lang="en-US" sz="1800" spc="-1" strike="noStrike">
                <a:latin typeface="Arial"/>
              </a:rPr>
              <a:t>1) </a:t>
            </a:r>
            <a:r>
              <a:rPr b="0" lang="zh-CN" sz="1800" spc="-1" strike="noStrike">
                <a:latin typeface="Arial"/>
              </a:rPr>
              <a:t>민간 </a:t>
            </a:r>
            <a:r>
              <a:rPr b="0" lang="zh-CN" sz="1800" spc="-1" strike="noStrike">
                <a:latin typeface="Arial"/>
              </a:rPr>
              <a:t>수목협회 </a:t>
            </a:r>
            <a:r>
              <a:rPr b="0" lang="en-US" sz="1800" spc="-1" strike="noStrike">
                <a:latin typeface="Arial"/>
              </a:rPr>
              <a:t>- </a:t>
            </a:r>
            <a:r>
              <a:rPr b="0" lang="zh-CN" sz="1800" spc="-1" strike="noStrike">
                <a:latin typeface="Arial"/>
              </a:rPr>
              <a:t>개인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10"/>
          <p:cNvSpPr/>
          <p:nvPr/>
        </p:nvSpPr>
        <p:spPr>
          <a:xfrm>
            <a:off x="3291840" y="365760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삭제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11"/>
          <p:cNvSpPr/>
          <p:nvPr/>
        </p:nvSpPr>
        <p:spPr>
          <a:xfrm>
            <a:off x="914400" y="73152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내 정보 관리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12"/>
          <p:cNvSpPr/>
          <p:nvPr/>
        </p:nvSpPr>
        <p:spPr>
          <a:xfrm>
            <a:off x="4846320" y="1188720"/>
            <a:ext cx="3840480" cy="347472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계정 정보 수정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13"/>
          <p:cNvSpPr/>
          <p:nvPr/>
        </p:nvSpPr>
        <p:spPr>
          <a:xfrm>
            <a:off x="5029200" y="1828800"/>
            <a:ext cx="338328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New password :        </a:t>
            </a:r>
            <a:r>
              <a:rPr b="0" lang="en-US" sz="1800" spc="-1" strike="noStrike">
                <a:latin typeface="Arial"/>
              </a:rPr>
              <a:t>    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14"/>
          <p:cNvSpPr/>
          <p:nvPr/>
        </p:nvSpPr>
        <p:spPr>
          <a:xfrm>
            <a:off x="5029200" y="2560320"/>
            <a:ext cx="338328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New </a:t>
            </a:r>
            <a:r>
              <a:rPr b="0" lang="en-US" sz="1800" spc="-1" strike="noStrike">
                <a:latin typeface="Arial"/>
              </a:rPr>
              <a:t>passw</a:t>
            </a:r>
            <a:r>
              <a:rPr b="0" lang="en-US" sz="1800" spc="-1" strike="noStrike">
                <a:latin typeface="Arial"/>
              </a:rPr>
              <a:t>ord </a:t>
            </a:r>
            <a:r>
              <a:rPr b="0" lang="en-US" sz="1800" spc="-1" strike="noStrike">
                <a:latin typeface="Arial"/>
              </a:rPr>
              <a:t>check:  </a:t>
            </a:r>
            <a:r>
              <a:rPr b="0" lang="en-US" sz="1800" spc="-1" strike="noStrike">
                <a:latin typeface="Arial"/>
              </a:rPr>
              <a:t>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15"/>
          <p:cNvSpPr/>
          <p:nvPr/>
        </p:nvSpPr>
        <p:spPr>
          <a:xfrm>
            <a:off x="5029200" y="3291840"/>
            <a:ext cx="338328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Email : </a:t>
            </a:r>
            <a:r>
              <a:rPr b="0" lang="en-US" sz="1800" spc="-1" strike="noStrike">
                <a:latin typeface="Arial"/>
              </a:rPr>
              <a:t>            </a:t>
            </a:r>
            <a:r>
              <a:rPr b="0" lang="en-US" sz="1800" spc="-1" strike="noStrike">
                <a:latin typeface="Arial"/>
              </a:rPr>
              <a:t>            </a:t>
            </a:r>
            <a:r>
              <a:rPr b="0" lang="en-US" sz="1800" spc="-1" strike="noStrike">
                <a:latin typeface="Arial"/>
              </a:rPr>
              <a:t>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16"/>
          <p:cNvSpPr/>
          <p:nvPr/>
        </p:nvSpPr>
        <p:spPr>
          <a:xfrm>
            <a:off x="7223760" y="4023360"/>
            <a:ext cx="118872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변경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17"/>
          <p:cNvSpPr/>
          <p:nvPr/>
        </p:nvSpPr>
        <p:spPr>
          <a:xfrm>
            <a:off x="2560320" y="1188720"/>
            <a:ext cx="4023360" cy="347472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새 인증서 </a:t>
            </a:r>
            <a:r>
              <a:rPr b="0" lang="zh-CN" sz="1800" spc="-1" strike="noStrike">
                <a:latin typeface="Arial"/>
              </a:rPr>
              <a:t>발급 진행</a:t>
            </a:r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  <a:p>
            <a:pPr algn="ctr"/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18"/>
          <p:cNvSpPr/>
          <p:nvPr/>
        </p:nvSpPr>
        <p:spPr>
          <a:xfrm>
            <a:off x="2651760" y="1828800"/>
            <a:ext cx="118872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소속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19"/>
          <p:cNvSpPr/>
          <p:nvPr/>
        </p:nvSpPr>
        <p:spPr>
          <a:xfrm>
            <a:off x="2651760" y="3291840"/>
            <a:ext cx="118872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핸드폰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20"/>
          <p:cNvSpPr/>
          <p:nvPr/>
        </p:nvSpPr>
        <p:spPr>
          <a:xfrm>
            <a:off x="2651760" y="2560320"/>
            <a:ext cx="118872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이름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21"/>
          <p:cNvSpPr/>
          <p:nvPr/>
        </p:nvSpPr>
        <p:spPr>
          <a:xfrm>
            <a:off x="4023360" y="1828800"/>
            <a:ext cx="228600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산림청 </a:t>
            </a:r>
            <a:r>
              <a:rPr b="0" lang="en-US" sz="1800" spc="-1" strike="noStrike">
                <a:latin typeface="Arial"/>
              </a:rPr>
              <a:t>- </a:t>
            </a:r>
            <a:r>
              <a:rPr b="0" lang="zh-CN" sz="1800" spc="-1" strike="noStrike">
                <a:latin typeface="Arial"/>
              </a:rPr>
              <a:t>나무의사 </a:t>
            </a:r>
            <a:r>
              <a:rPr b="0" lang="en-US" sz="1800" spc="-1" strike="noStrike">
                <a:latin typeface="Noto Sans CJK HK"/>
                <a:ea typeface="Noto Sans CJK HK"/>
              </a:rPr>
              <a:t>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22"/>
          <p:cNvSpPr/>
          <p:nvPr/>
        </p:nvSpPr>
        <p:spPr>
          <a:xfrm>
            <a:off x="4023360" y="2560320"/>
            <a:ext cx="228600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홍길동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3"/>
          <p:cNvSpPr/>
          <p:nvPr/>
        </p:nvSpPr>
        <p:spPr>
          <a:xfrm>
            <a:off x="4023360" y="3291840"/>
            <a:ext cx="228600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010-1234-1234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24"/>
          <p:cNvSpPr/>
          <p:nvPr/>
        </p:nvSpPr>
        <p:spPr>
          <a:xfrm>
            <a:off x="5394960" y="393192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인증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25"/>
          <p:cNvSpPr/>
          <p:nvPr/>
        </p:nvSpPr>
        <p:spPr>
          <a:xfrm>
            <a:off x="6126480" y="1371600"/>
            <a:ext cx="274320" cy="274320"/>
          </a:xfrm>
          <a:prstGeom prst="rect">
            <a:avLst/>
          </a:prstGeom>
          <a:solidFill>
            <a:srgbClr val="ffffd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</a:t>
            </a:r>
            <a:r>
              <a:rPr b="0" lang="en-US" sz="1800" spc="-1" strike="noStrike">
                <a:latin typeface="Arial"/>
              </a:rPr>
              <a:t>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46304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나무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493776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거래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146304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493776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진료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1463040" y="1005840"/>
            <a:ext cx="3108960" cy="2011680"/>
          </a:xfrm>
          <a:prstGeom prst="rect">
            <a:avLst/>
          </a:prstGeom>
          <a:solidFill>
            <a:srgbClr val="bbe33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나무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4937760" y="100584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거래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146304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정보 조회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4937760" y="3383280"/>
            <a:ext cx="3108960" cy="2011680"/>
          </a:xfrm>
          <a:prstGeom prst="rect">
            <a:avLst/>
          </a:prstGeom>
          <a:solidFill>
            <a:srgbClr val="f6f9d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 진료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74320" y="91440"/>
            <a:ext cx="1920240" cy="54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(</a:t>
            </a:r>
            <a:r>
              <a:rPr b="0" lang="zh-CN" sz="1800" spc="-1" strike="noStrike">
                <a:latin typeface="Arial"/>
              </a:rPr>
              <a:t>주</a:t>
            </a:r>
            <a:r>
              <a:rPr b="0" lang="en-US" sz="1800" spc="-1" strike="noStrike">
                <a:latin typeface="Arial"/>
              </a:rPr>
              <a:t>)TreeConnector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439360" y="182880"/>
            <a:ext cx="2041200" cy="36252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4754880" y="182880"/>
            <a:ext cx="192024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Home </a:t>
            </a:r>
            <a:r>
              <a:rPr b="0" lang="zh-CN" sz="1800" spc="-1" strike="noStrike">
                <a:latin typeface="Arial"/>
              </a:rPr>
              <a:t>화면으로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41248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로그아웃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858000" y="182880"/>
            <a:ext cx="1371600" cy="365760"/>
          </a:xfrm>
          <a:prstGeom prst="rect">
            <a:avLst/>
          </a:prstGeom>
          <a:solidFill>
            <a:srgbClr val="ffd8c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정보 관리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822960" y="219456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나무 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zh-CN" sz="1800" spc="-1" strike="noStrike">
                <a:latin typeface="Arial"/>
              </a:rPr>
              <a:t>의 </a:t>
            </a:r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822960" y="283464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나무 </a:t>
            </a:r>
            <a:r>
              <a:rPr b="0" lang="en-US" sz="1800" spc="-1" strike="noStrike">
                <a:latin typeface="Arial"/>
              </a:rPr>
              <a:t>2</a:t>
            </a:r>
            <a:r>
              <a:rPr b="0" lang="zh-CN" sz="1800" spc="-1" strike="noStrike">
                <a:latin typeface="Arial"/>
              </a:rPr>
              <a:t>의 </a:t>
            </a:r>
            <a:r>
              <a:rPr b="0" lang="zh-CN" sz="1800" spc="-1" strike="noStrike">
                <a:latin typeface="Arial"/>
              </a:rPr>
              <a:t>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822960" y="3474720"/>
            <a:ext cx="8138160" cy="457200"/>
          </a:xfrm>
          <a:prstGeom prst="rect">
            <a:avLst/>
          </a:prstGeom>
          <a:solidFill>
            <a:srgbClr val="dde8c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내 나무</a:t>
            </a:r>
            <a:r>
              <a:rPr b="0" lang="en-US" sz="1800" spc="-1" strike="noStrike">
                <a:latin typeface="Arial"/>
              </a:rPr>
              <a:t>3</a:t>
            </a:r>
            <a:r>
              <a:rPr b="0" lang="zh-CN" sz="1800" spc="-1" strike="noStrike">
                <a:latin typeface="Arial"/>
              </a:rPr>
              <a:t>의 정보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822960" y="1554480"/>
            <a:ext cx="8138160" cy="4572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나무</a:t>
            </a:r>
            <a:r>
              <a:rPr b="0" lang="en-US" sz="1800" spc="-1" strike="noStrike">
                <a:latin typeface="Arial"/>
              </a:rPr>
              <a:t>ID |</a:t>
            </a:r>
            <a:r>
              <a:rPr b="0" lang="zh-CN" sz="1800" spc="-1" strike="noStrike">
                <a:latin typeface="Arial"/>
              </a:rPr>
              <a:t>품종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지역 </a:t>
            </a:r>
            <a:r>
              <a:rPr b="0" lang="en-US" sz="1800" spc="-1" strike="noStrike">
                <a:latin typeface="Arial"/>
              </a:rPr>
              <a:t>|</a:t>
            </a:r>
            <a:r>
              <a:rPr b="0" lang="zh-CN" sz="1800" spc="-1" strike="noStrike">
                <a:latin typeface="Arial"/>
              </a:rPr>
              <a:t>상태 </a:t>
            </a:r>
            <a:r>
              <a:rPr b="0" lang="en-US" sz="1800" spc="-1" strike="noStrike">
                <a:latin typeface="Arial"/>
              </a:rPr>
              <a:t>| </a:t>
            </a:r>
            <a:r>
              <a:rPr b="0" lang="zh-CN" sz="1800" spc="-1" strike="noStrike">
                <a:latin typeface="Arial"/>
              </a:rPr>
              <a:t>소유 </a:t>
            </a:r>
            <a:r>
              <a:rPr b="0" lang="zh-CN" sz="1800" spc="-1" strike="noStrike">
                <a:latin typeface="Arial"/>
              </a:rPr>
              <a:t>시작일 </a:t>
            </a:r>
            <a:r>
              <a:rPr b="0" lang="en-US" sz="1800" spc="-1" strike="noStrike">
                <a:latin typeface="Arial"/>
              </a:rPr>
              <a:t>|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9"/>
          <p:cNvSpPr/>
          <p:nvPr/>
        </p:nvSpPr>
        <p:spPr>
          <a:xfrm>
            <a:off x="8046720" y="420624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삭제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10"/>
          <p:cNvSpPr/>
          <p:nvPr/>
        </p:nvSpPr>
        <p:spPr>
          <a:xfrm>
            <a:off x="7040880" y="420624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수정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11"/>
          <p:cNvSpPr/>
          <p:nvPr/>
        </p:nvSpPr>
        <p:spPr>
          <a:xfrm>
            <a:off x="6035040" y="4206240"/>
            <a:ext cx="914400" cy="548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등록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822960" y="1005840"/>
            <a:ext cx="13716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[</a:t>
            </a:r>
            <a:r>
              <a:rPr b="0" lang="zh-CN" sz="1800" spc="-1" strike="noStrike">
                <a:latin typeface="Arial"/>
              </a:rPr>
              <a:t>내 나무 관리</a:t>
            </a:r>
            <a:r>
              <a:rPr b="0" lang="en-US" sz="1800" spc="-1" strike="noStrike">
                <a:latin typeface="Arial"/>
              </a:rPr>
              <a:t>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LibreOffice/6.4.2.2$Linux_X86_64 LibreOffice_project/470efa65018866d4eccd0320fc85de07297c8d71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2020-04-17T19:20:35Z</dcterms:created>
  <dc:creator/>
  <dc:description/>
  <dc:language>en-US</dc:language>
  <cp:lastModifiedBy/>
  <dcterms:modified xsi:type="dcterms:W3CDTF">2020-04-17T22:57:00Z</dcterms:modified>
  <cp:revision>3</cp:revision>
  <dc:subject/>
  <dc:title/>
</cp:coreProperties>
</file>