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91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40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8D5AABD4-338D-4CEC-97F8-25F2E6444684}" type="slidenum">
              <a:rPr lang="en-US" sz="900" b="0" strike="noStrike" spc="-1">
                <a:solidFill>
                  <a:srgbClr val="FFFFFF"/>
                </a:solidFill>
                <a:latin typeface="Nunito"/>
                <a:ea typeface="Nunito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0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0543525-545A-40B4-A7A3-5FC5B3D3F0DA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mHzuha2uzE" TargetMode="External"/><Relationship Id="rId2" Type="http://schemas.openxmlformats.org/officeDocument/2006/relationships/hyperlink" Target="https://github.com/PayDevD/Design-Sprint/tree/master/GP_week5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24040" y="1613880"/>
            <a:ext cx="47538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수목관리 시스템</a:t>
            </a:r>
            <a:br/>
            <a:r>
              <a:rPr lang="en-US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(+BlockChain3.0)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24040" y="359640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[WeekdaysIdea] </a:t>
            </a:r>
            <a:r>
              <a:rPr lang="ko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박지은 이재호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설문조사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303920" y="20098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ko" sz="1300" b="0" strike="noStrike" spc="-1">
                <a:solidFill>
                  <a:srgbClr val="000000"/>
                </a:solidFill>
                <a:latin typeface="Arial"/>
                <a:ea typeface="Arial"/>
              </a:rPr>
              <a:t>추가되었으면 하는 기능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의사 랭킹</a:t>
            </a:r>
            <a:r>
              <a:rPr lang="en-US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(</a:t>
            </a: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평가 시스템</a:t>
            </a:r>
            <a:r>
              <a:rPr lang="en-US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나무 관리등의 정보 공유 팁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진료신청을 한 후 수정이나 취소기능이 필요하다고 생각한다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현재 등록되어있는 나무의사의 명단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599"/>
              </a:spcAft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설문조사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389960" y="201456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ko" sz="1200" b="0" strike="noStrike" spc="-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기존의 관리 방식이나 매매 서비스와 비교해서 어떤 부분이 더 좋고</a:t>
            </a:r>
            <a:r>
              <a:rPr lang="en-US" sz="1200" b="0" strike="noStrike" spc="-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lang="ko" sz="1200" b="0" strike="noStrike" spc="-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어떤 부분이 더 나쁜가요</a:t>
            </a:r>
            <a:r>
              <a:rPr lang="en-US" sz="1200" b="0" strike="noStrike" spc="-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?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직접 화분을 들고 찾아가야하는 기존의 진료 시스템에 비해 진료의 과정과 처리시간이 효율적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인터넷으로 빠르게 진행할수 있는점이 좋고 꽤나 폐쇠적으로 이용 가능한점이 아쉽다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원하는 의사를 고를 수 있는점이 좋고</a:t>
            </a:r>
            <a:r>
              <a:rPr lang="en-US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, </a:t>
            </a: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이미 사용중인 시스템처럼 사용자를 모으는 방법에 대한 고민이 필요하다고 생각한다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자료의 신뢰성이 높아졌으며</a:t>
            </a:r>
            <a:r>
              <a:rPr lang="en-US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, </a:t>
            </a: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접근성의 용이 등이 발전한거 같음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메인화면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(before)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386;p24"/>
          <p:cNvPicPr/>
          <p:nvPr/>
        </p:nvPicPr>
        <p:blipFill>
          <a:blip r:embed="rId2"/>
          <a:stretch/>
        </p:blipFill>
        <p:spPr>
          <a:xfrm>
            <a:off x="1616400" y="1308240"/>
            <a:ext cx="5873400" cy="330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메인화면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(after)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392;p25"/>
          <p:cNvPicPr/>
          <p:nvPr/>
        </p:nvPicPr>
        <p:blipFill>
          <a:blip r:embed="rId2"/>
          <a:stretch/>
        </p:blipFill>
        <p:spPr>
          <a:xfrm>
            <a:off x="1616400" y="1312920"/>
            <a:ext cx="5995080" cy="338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진료 신청서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(before)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398;p26"/>
          <p:cNvPicPr/>
          <p:nvPr/>
        </p:nvPicPr>
        <p:blipFill>
          <a:blip r:embed="rId2"/>
          <a:stretch/>
        </p:blipFill>
        <p:spPr>
          <a:xfrm>
            <a:off x="1783080" y="1427040"/>
            <a:ext cx="5874840" cy="32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진료 신청서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(after)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Google Shape;404;p27"/>
          <p:cNvPicPr/>
          <p:nvPr/>
        </p:nvPicPr>
        <p:blipFill>
          <a:blip r:embed="rId2"/>
          <a:stretch/>
        </p:blipFill>
        <p:spPr>
          <a:xfrm>
            <a:off x="1739880" y="1412640"/>
            <a:ext cx="5916960" cy="32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추가 기능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410;p28"/>
          <p:cNvPicPr/>
          <p:nvPr/>
        </p:nvPicPr>
        <p:blipFill>
          <a:blip r:embed="rId2"/>
          <a:stretch/>
        </p:blipFill>
        <p:spPr>
          <a:xfrm>
            <a:off x="1728360" y="1419840"/>
            <a:ext cx="6180840" cy="32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424242"/>
                </a:solidFill>
                <a:latin typeface="Maven Pro"/>
              </a:rPr>
              <a:t>Github</a:t>
            </a:r>
            <a:r>
              <a:rPr lang="en-US" sz="2800" b="1" spc="-1" dirty="0">
                <a:solidFill>
                  <a:srgbClr val="424242"/>
                </a:solidFill>
                <a:latin typeface="Maven Pro"/>
              </a:rPr>
              <a:t> &amp; </a:t>
            </a:r>
            <a:r>
              <a:rPr lang="en-US" sz="2800" b="1" spc="-1" dirty="0" err="1">
                <a:solidFill>
                  <a:srgbClr val="424242"/>
                </a:solidFill>
                <a:latin typeface="Maven Pro"/>
              </a:rPr>
              <a:t>Youtube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300" spc="-1" dirty="0" err="1">
                <a:solidFill>
                  <a:srgbClr val="424242"/>
                </a:solidFill>
                <a:latin typeface="Nunito"/>
              </a:rPr>
              <a:t>Github</a:t>
            </a:r>
            <a:r>
              <a:rPr lang="en-US" sz="1300" spc="-1" dirty="0">
                <a:solidFill>
                  <a:srgbClr val="424242"/>
                </a:solidFill>
                <a:latin typeface="Nunito"/>
              </a:rPr>
              <a:t> : </a:t>
            </a:r>
            <a:r>
              <a:rPr lang="en-US" altLang="ko-KR" sz="1400" dirty="0">
                <a:hlinkClick r:id="rId2"/>
              </a:rPr>
              <a:t>https://github.com/PayDevD/Design-Sprint/tree/master/GP_week5</a:t>
            </a:r>
            <a:endParaRPr lang="en-US" sz="1300" spc="-1" dirty="0">
              <a:solidFill>
                <a:srgbClr val="424242"/>
              </a:solidFill>
              <a:latin typeface="Nunito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424242"/>
              </a:solidFill>
              <a:latin typeface="Nunito"/>
            </a:endParaRPr>
          </a:p>
          <a:p>
            <a:pPr>
              <a:lnSpc>
                <a:spcPct val="115000"/>
              </a:lnSpc>
            </a:pPr>
            <a:endParaRPr lang="en-US" sz="1300" spc="-1" dirty="0">
              <a:solidFill>
                <a:srgbClr val="424242"/>
              </a:solidFill>
              <a:latin typeface="Nunito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 err="1">
                <a:solidFill>
                  <a:srgbClr val="424242"/>
                </a:solidFill>
                <a:latin typeface="Nunito"/>
              </a:rPr>
              <a:t>Yout</a:t>
            </a:r>
            <a:r>
              <a:rPr lang="en-US" sz="1300" spc="-1" dirty="0" err="1">
                <a:solidFill>
                  <a:srgbClr val="424242"/>
                </a:solidFill>
                <a:latin typeface="Nunito"/>
              </a:rPr>
              <a:t>ube</a:t>
            </a:r>
            <a:r>
              <a:rPr lang="en-US" sz="1300" spc="-1" dirty="0">
                <a:solidFill>
                  <a:srgbClr val="424242"/>
                </a:solidFill>
                <a:latin typeface="Nunito"/>
              </a:rPr>
              <a:t> </a:t>
            </a:r>
            <a:r>
              <a:rPr lang="en-US" sz="1300" spc="-1">
                <a:solidFill>
                  <a:srgbClr val="424242"/>
                </a:solidFill>
                <a:latin typeface="Nunito"/>
              </a:rPr>
              <a:t>: </a:t>
            </a:r>
            <a:r>
              <a:rPr lang="en-US" sz="1300" spc="-1">
                <a:solidFill>
                  <a:srgbClr val="424242"/>
                </a:solidFill>
                <a:latin typeface="Nunito"/>
                <a:hlinkClick r:id="rId3"/>
              </a:rPr>
              <a:t>https://youtu.be/UmHzuha2uzE</a:t>
            </a:r>
            <a:endParaRPr lang="en-US" sz="1300" spc="-1">
              <a:solidFill>
                <a:srgbClr val="424242"/>
              </a:solidFill>
              <a:latin typeface="Nunito"/>
            </a:endParaRPr>
          </a:p>
          <a:p>
            <a:pPr>
              <a:lnSpc>
                <a:spcPct val="115000"/>
              </a:lnSpc>
            </a:pP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63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나무로 연결되는 </a:t>
            </a:r>
            <a:r>
              <a:rPr lang="en-US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- TreeConnector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수목 소유자의 </a:t>
            </a:r>
            <a:r>
              <a:rPr lang="en-US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needs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284;p14"/>
          <p:cNvPicPr/>
          <p:nvPr/>
        </p:nvPicPr>
        <p:blipFill>
          <a:blip r:embed="rId2"/>
          <a:stretch/>
        </p:blipFill>
        <p:spPr>
          <a:xfrm>
            <a:off x="1565280" y="1598040"/>
            <a:ext cx="6219720" cy="324036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85;p14"/>
          <p:cNvPicPr/>
          <p:nvPr/>
        </p:nvPicPr>
        <p:blipFill>
          <a:blip r:embed="rId3"/>
          <a:stretch/>
        </p:blipFill>
        <p:spPr>
          <a:xfrm>
            <a:off x="840600" y="1551960"/>
            <a:ext cx="7771680" cy="110124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86;p14"/>
          <p:cNvPicPr/>
          <p:nvPr/>
        </p:nvPicPr>
        <p:blipFill>
          <a:blip r:embed="rId4"/>
          <a:stretch/>
        </p:blipFill>
        <p:spPr>
          <a:xfrm>
            <a:off x="840600" y="2653560"/>
            <a:ext cx="7771680" cy="218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수목 진료 현황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1800" y="197604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lang="ko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기존 </a:t>
            </a: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: </a:t>
            </a:r>
            <a:r>
              <a:rPr lang="ko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전화</a:t>
            </a: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, </a:t>
            </a:r>
            <a:r>
              <a:rPr lang="ko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이메일</a:t>
            </a: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, </a:t>
            </a:r>
            <a:r>
              <a:rPr lang="ko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팩스 상담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lang="ko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나무 의사</a:t>
            </a: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, </a:t>
            </a:r>
            <a:r>
              <a:rPr lang="ko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나무 병원 제도</a:t>
            </a: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(</a:t>
            </a:r>
            <a:r>
              <a:rPr lang="ko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신규</a:t>
            </a: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: </a:t>
            </a:r>
            <a:r>
              <a:rPr lang="ko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자격증</a:t>
            </a:r>
            <a:r>
              <a:rPr lang="en-US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, </a:t>
            </a:r>
            <a:r>
              <a:rPr lang="ko" sz="2400" b="0" strike="noStrike" spc="-1">
                <a:solidFill>
                  <a:srgbClr val="424242"/>
                </a:solidFill>
                <a:latin typeface="Nunito"/>
                <a:ea typeface="Nunito"/>
              </a:rPr>
              <a:t>현장 진료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293;p15"/>
          <p:cNvPicPr/>
          <p:nvPr/>
        </p:nvPicPr>
        <p:blipFill>
          <a:blip r:embed="rId2"/>
          <a:stretch/>
        </p:blipFill>
        <p:spPr>
          <a:xfrm>
            <a:off x="5458680" y="114120"/>
            <a:ext cx="2980800" cy="491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수목 거래 현황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49480" y="1990080"/>
            <a:ext cx="808452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100" b="0" strike="noStrike" spc="-1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lang="ko" sz="2100" b="0" strike="noStrike" spc="-1">
                <a:solidFill>
                  <a:srgbClr val="424242"/>
                </a:solidFill>
                <a:latin typeface="Nunito"/>
                <a:ea typeface="Nunito"/>
              </a:rPr>
              <a:t>중개 사이트와 조달청 간 가격 차이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2100" b="0" strike="noStrike" spc="-1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lang="ko" sz="2100" b="0" strike="noStrike" spc="-1">
                <a:solidFill>
                  <a:srgbClr val="424242"/>
                </a:solidFill>
                <a:latin typeface="Nunito"/>
                <a:ea typeface="Nunito"/>
              </a:rPr>
              <a:t>너무 많은 중간 도매상이 존재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2100" b="0" strike="noStrike" spc="-1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lang="ko" sz="2100" b="0" strike="noStrike" spc="-1">
                <a:solidFill>
                  <a:srgbClr val="424242"/>
                </a:solidFill>
                <a:latin typeface="Nunito"/>
                <a:ea typeface="Nunito"/>
              </a:rPr>
              <a:t>생산자는 낮은 가격으로 인한 덤핑 판매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2100" b="0" strike="noStrike" spc="-1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lang="ko" sz="2100" b="0" strike="noStrike" spc="-1">
                <a:solidFill>
                  <a:srgbClr val="424242"/>
                </a:solidFill>
                <a:latin typeface="Nunito"/>
                <a:ea typeface="Nunito"/>
              </a:rPr>
              <a:t>결과적으로 품질 하락 및 하자발생률 상승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300;p16"/>
          <p:cNvPicPr/>
          <p:nvPr/>
        </p:nvPicPr>
        <p:blipFill>
          <a:blip r:embed="rId2"/>
          <a:stretch/>
        </p:blipFill>
        <p:spPr>
          <a:xfrm>
            <a:off x="4354560" y="921600"/>
            <a:ext cx="4756680" cy="30672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301;p16"/>
          <p:cNvPicPr/>
          <p:nvPr/>
        </p:nvPicPr>
        <p:blipFill>
          <a:blip r:embed="rId3"/>
          <a:stretch/>
        </p:blipFill>
        <p:spPr>
          <a:xfrm>
            <a:off x="5482080" y="3070800"/>
            <a:ext cx="3061080" cy="181872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302;p16"/>
          <p:cNvPicPr/>
          <p:nvPr/>
        </p:nvPicPr>
        <p:blipFill>
          <a:blip r:embed="rId4"/>
          <a:stretch/>
        </p:blipFill>
        <p:spPr>
          <a:xfrm>
            <a:off x="5482080" y="1228680"/>
            <a:ext cx="3061080" cy="184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문제 정의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308;p17"/>
          <p:cNvPicPr/>
          <p:nvPr/>
        </p:nvPicPr>
        <p:blipFill>
          <a:blip r:embed="rId2"/>
          <a:stretch/>
        </p:blipFill>
        <p:spPr>
          <a:xfrm>
            <a:off x="1153440" y="3531600"/>
            <a:ext cx="2514240" cy="96156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309;p17"/>
          <p:cNvPicPr/>
          <p:nvPr/>
        </p:nvPicPr>
        <p:blipFill>
          <a:blip r:embed="rId3"/>
          <a:stretch/>
        </p:blipFill>
        <p:spPr>
          <a:xfrm>
            <a:off x="4180680" y="1107000"/>
            <a:ext cx="2514240" cy="96156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310;p17"/>
          <p:cNvPicPr/>
          <p:nvPr/>
        </p:nvPicPr>
        <p:blipFill>
          <a:blip r:embed="rId4"/>
          <a:stretch/>
        </p:blipFill>
        <p:spPr>
          <a:xfrm>
            <a:off x="5683680" y="2221560"/>
            <a:ext cx="2514240" cy="96156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311;p17"/>
          <p:cNvPicPr/>
          <p:nvPr/>
        </p:nvPicPr>
        <p:blipFill>
          <a:blip r:embed="rId5"/>
          <a:stretch/>
        </p:blipFill>
        <p:spPr>
          <a:xfrm>
            <a:off x="1804680" y="2367720"/>
            <a:ext cx="2514240" cy="96156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312;p17"/>
          <p:cNvPicPr/>
          <p:nvPr/>
        </p:nvPicPr>
        <p:blipFill>
          <a:blip r:embed="rId6"/>
          <a:stretch/>
        </p:blipFill>
        <p:spPr>
          <a:xfrm>
            <a:off x="4388400" y="3611160"/>
            <a:ext cx="251424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해결 방법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318;p18"/>
          <p:cNvPicPr/>
          <p:nvPr/>
        </p:nvPicPr>
        <p:blipFill>
          <a:blip r:embed="rId2"/>
          <a:stretch/>
        </p:blipFill>
        <p:spPr>
          <a:xfrm>
            <a:off x="1690200" y="1113120"/>
            <a:ext cx="4516200" cy="40302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319;p18"/>
          <p:cNvPicPr/>
          <p:nvPr/>
        </p:nvPicPr>
        <p:blipFill>
          <a:blip r:embed="rId3"/>
          <a:stretch/>
        </p:blipFill>
        <p:spPr>
          <a:xfrm>
            <a:off x="6345360" y="1708560"/>
            <a:ext cx="2271960" cy="203724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320;p18"/>
          <p:cNvPicPr/>
          <p:nvPr/>
        </p:nvPicPr>
        <p:blipFill>
          <a:blip r:embed="rId4"/>
          <a:stretch/>
        </p:blipFill>
        <p:spPr>
          <a:xfrm>
            <a:off x="885600" y="3812400"/>
            <a:ext cx="1760040" cy="1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4080" y="3701520"/>
            <a:ext cx="8865000" cy="1313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블록체인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해결 방법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4316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220284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387936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555552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745380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1717920" y="4557960"/>
            <a:ext cx="48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3477600" y="4557960"/>
            <a:ext cx="40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5154120" y="4557960"/>
            <a:ext cx="40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6830280" y="4557960"/>
            <a:ext cx="623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2"/>
          <p:cNvSpPr/>
          <p:nvPr/>
        </p:nvSpPr>
        <p:spPr>
          <a:xfrm rot="10800000">
            <a:off x="0" y="4516920"/>
            <a:ext cx="443160" cy="4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3"/>
          <p:cNvSpPr/>
          <p:nvPr/>
        </p:nvSpPr>
        <p:spPr>
          <a:xfrm>
            <a:off x="6497640" y="2509920"/>
            <a:ext cx="1149480" cy="90036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나무 정보 변경 이벤트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14"/>
          <p:cNvSpPr/>
          <p:nvPr/>
        </p:nvSpPr>
        <p:spPr>
          <a:xfrm>
            <a:off x="5098320" y="1247040"/>
            <a:ext cx="1010880" cy="470520"/>
          </a:xfrm>
          <a:prstGeom prst="rect">
            <a:avLst/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관계자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6331680" y="1247040"/>
            <a:ext cx="1010880" cy="470520"/>
          </a:xfrm>
          <a:prstGeom prst="rect">
            <a:avLst/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관계자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2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8007840" y="1247040"/>
            <a:ext cx="1010880" cy="470520"/>
          </a:xfrm>
          <a:prstGeom prst="rect">
            <a:avLst/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관계자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7426080" y="1302480"/>
            <a:ext cx="443160" cy="41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unito"/>
                <a:ea typeface="Nunito"/>
              </a:rPr>
              <a:t>, , ,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8" name="CustomShape 18"/>
          <p:cNvSpPr/>
          <p:nvPr/>
        </p:nvSpPr>
        <p:spPr>
          <a:xfrm>
            <a:off x="5604120" y="1717920"/>
            <a:ext cx="1468080" cy="79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9"/>
          <p:cNvSpPr/>
          <p:nvPr/>
        </p:nvSpPr>
        <p:spPr>
          <a:xfrm>
            <a:off x="6837120" y="1717920"/>
            <a:ext cx="235080" cy="79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0"/>
          <p:cNvSpPr/>
          <p:nvPr/>
        </p:nvSpPr>
        <p:spPr>
          <a:xfrm flipH="1">
            <a:off x="7072560" y="1717920"/>
            <a:ext cx="1440720" cy="79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1"/>
          <p:cNvSpPr/>
          <p:nvPr/>
        </p:nvSpPr>
        <p:spPr>
          <a:xfrm>
            <a:off x="7072560" y="3410640"/>
            <a:ext cx="1018080" cy="9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2"/>
          <p:cNvSpPr/>
          <p:nvPr/>
        </p:nvSpPr>
        <p:spPr>
          <a:xfrm>
            <a:off x="858960" y="2509920"/>
            <a:ext cx="1149480" cy="47052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모든 사용자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23"/>
          <p:cNvSpPr/>
          <p:nvPr/>
        </p:nvSpPr>
        <p:spPr>
          <a:xfrm>
            <a:off x="1433880" y="2980800"/>
            <a:ext cx="6480" cy="73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24"/>
          <p:cNvSpPr/>
          <p:nvPr/>
        </p:nvSpPr>
        <p:spPr>
          <a:xfrm>
            <a:off x="1440720" y="3168000"/>
            <a:ext cx="144072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Nunito"/>
                <a:ea typeface="Nunito"/>
              </a:rPr>
              <a:t>언제든지 조회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5" name="CustomShape 25"/>
          <p:cNvSpPr/>
          <p:nvPr/>
        </p:nvSpPr>
        <p:spPr>
          <a:xfrm>
            <a:off x="3477600" y="1984680"/>
            <a:ext cx="1149480" cy="47052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거래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6" name="CustomShape 26"/>
          <p:cNvSpPr/>
          <p:nvPr/>
        </p:nvSpPr>
        <p:spPr>
          <a:xfrm>
            <a:off x="3477600" y="2842560"/>
            <a:ext cx="1149480" cy="47052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Arial"/>
                <a:ea typeface="Arial"/>
              </a:rPr>
              <a:t>진료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27"/>
          <p:cNvSpPr/>
          <p:nvPr/>
        </p:nvSpPr>
        <p:spPr>
          <a:xfrm rot="10800000" flipH="1">
            <a:off x="2008440" y="2220480"/>
            <a:ext cx="1468440" cy="52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8"/>
          <p:cNvSpPr/>
          <p:nvPr/>
        </p:nvSpPr>
        <p:spPr>
          <a:xfrm>
            <a:off x="2008800" y="2745360"/>
            <a:ext cx="1468440" cy="33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29"/>
          <p:cNvSpPr/>
          <p:nvPr/>
        </p:nvSpPr>
        <p:spPr>
          <a:xfrm>
            <a:off x="4627440" y="2220120"/>
            <a:ext cx="1869840" cy="73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30"/>
          <p:cNvSpPr/>
          <p:nvPr/>
        </p:nvSpPr>
        <p:spPr>
          <a:xfrm rot="10800000" flipH="1">
            <a:off x="4627800" y="2960640"/>
            <a:ext cx="1869840" cy="11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31"/>
          <p:cNvSpPr/>
          <p:nvPr/>
        </p:nvSpPr>
        <p:spPr>
          <a:xfrm>
            <a:off x="2577240" y="2441880"/>
            <a:ext cx="900360" cy="41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Nunito"/>
                <a:ea typeface="Nunito"/>
              </a:rPr>
              <a:t>조건 명시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2" name="CustomShape 32"/>
          <p:cNvSpPr/>
          <p:nvPr/>
        </p:nvSpPr>
        <p:spPr>
          <a:xfrm>
            <a:off x="4703400" y="2527200"/>
            <a:ext cx="900360" cy="41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1400" b="0" strike="noStrike" spc="-1">
                <a:solidFill>
                  <a:srgbClr val="000000"/>
                </a:solidFill>
                <a:latin typeface="Nunito"/>
                <a:ea typeface="Nunito"/>
              </a:rPr>
              <a:t>자동 처리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설문조사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ko" sz="1300" b="0" strike="noStrike" spc="-1">
                <a:solidFill>
                  <a:srgbClr val="424242"/>
                </a:solidFill>
                <a:latin typeface="Nunito"/>
                <a:ea typeface="Nunito"/>
              </a:rPr>
              <a:t>마음에 든 부분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사용자가 적고 제한되있지만 사용할 소비자층이 확실히 존재함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매칭이 소수로 이루어져 혼란을 피할 수 있는것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나무의 병력 등을 기록</a:t>
            </a:r>
            <a:r>
              <a:rPr lang="en-US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, </a:t>
            </a: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관리할 수 있는 점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나무 종류에 따라 다른 나무의사가 매칭되는 점이 좋다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단체나 사업자가 아닌 개인단위로도 간편하고 여러 접근성으로 사용가능한 부분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ko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설문조사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ko" sz="1300" b="0" strike="noStrike" spc="-1">
                <a:solidFill>
                  <a:srgbClr val="000000"/>
                </a:solidFill>
                <a:latin typeface="Arial"/>
                <a:ea typeface="Arial"/>
              </a:rPr>
              <a:t>시스템에서 개선이 필요하거나 필요 없다고 생각되는 부분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42000"/>
              </a:lnSpc>
              <a:spcBef>
                <a:spcPts val="1599"/>
              </a:spcBef>
              <a:buClr>
                <a:srgbClr val="202124"/>
              </a:buClr>
              <a:buFont typeface="Arial"/>
              <a:buAutoNum type="arabicPeriod"/>
            </a:pPr>
            <a:r>
              <a:rPr lang="ko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진료서 작성에서 나무 증상 선택 목록</a:t>
            </a:r>
            <a:r>
              <a:rPr lang="en-US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(</a:t>
            </a:r>
            <a:r>
              <a:rPr lang="ko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보다 빠른 진료를 위해서</a:t>
            </a:r>
            <a:r>
              <a:rPr lang="en-US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)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42000"/>
              </a:lnSpc>
              <a:spcBef>
                <a:spcPts val="1001"/>
              </a:spcBef>
              <a:buClr>
                <a:srgbClr val="202124"/>
              </a:buClr>
              <a:buFont typeface="Arial"/>
              <a:buAutoNum type="arabicPeriod"/>
            </a:pPr>
            <a:r>
              <a:rPr lang="ko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나무거래 창의 명칭을 나무 분양으로 변경</a:t>
            </a:r>
            <a:r>
              <a:rPr lang="en-US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(</a:t>
            </a:r>
            <a:r>
              <a:rPr lang="ko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불편해 하는 사람이 존재 할것</a:t>
            </a:r>
            <a:r>
              <a:rPr lang="en-US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)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42000"/>
              </a:lnSpc>
              <a:spcBef>
                <a:spcPts val="1001"/>
              </a:spcBef>
              <a:buClr>
                <a:srgbClr val="202124"/>
              </a:buClr>
              <a:buFont typeface="Arial"/>
              <a:buAutoNum type="arabicPeriod"/>
            </a:pPr>
            <a:r>
              <a:rPr lang="ko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검색 조건이나 입력항목의 다양화가 필요해보인다</a:t>
            </a:r>
            <a:r>
              <a:rPr lang="en-US" sz="110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42000"/>
              </a:lnSpc>
              <a:spcBef>
                <a:spcPts val="1001"/>
              </a:spcBef>
              <a:spcAft>
                <a:spcPts val="1001"/>
              </a:spcAft>
              <a:buClr>
                <a:srgbClr val="202124"/>
              </a:buClr>
              <a:buFont typeface="Arial"/>
              <a:buAutoNum type="arabicPeriod"/>
            </a:pPr>
            <a:r>
              <a:rPr lang="ko" sz="1050" b="0" strike="noStrike" spc="-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본인이 자주 신청하는 나무나 의사정보를 저장해 즐겨찿기 기능이 있으면 좋겠다고 생각한다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371</Words>
  <Application>Microsoft Office PowerPoint</Application>
  <PresentationFormat>화면 슬라이드 쇼(16:9)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Maven Pro</vt:lpstr>
      <vt:lpstr>Nunito</vt:lpstr>
      <vt:lpstr>Arial</vt:lpstr>
      <vt:lpstr>Symbol</vt:lpstr>
      <vt:lpstr>Times New Roman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이 재호</cp:lastModifiedBy>
  <cp:revision>2</cp:revision>
  <dcterms:modified xsi:type="dcterms:W3CDTF">2020-04-25T11:05:41Z</dcterms:modified>
  <dc:language>en-US</dc:language>
</cp:coreProperties>
</file>