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_rels/slide1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10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824040" y="1613880"/>
            <a:ext cx="4255200" cy="8682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824040" y="1613880"/>
            <a:ext cx="4255200" cy="8682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9919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7342920" y="3409560"/>
            <a:ext cx="1691280" cy="1732320"/>
            <a:chOff x="7342920" y="3409560"/>
            <a:chExt cx="1691280" cy="1732320"/>
          </a:xfrm>
        </p:grpSpPr>
        <p:grpSp>
          <p:nvGrpSpPr>
            <p:cNvPr id="1" name="Group 2"/>
            <p:cNvGrpSpPr/>
            <p:nvPr/>
          </p:nvGrpSpPr>
          <p:grpSpPr>
            <a:xfrm>
              <a:off x="7342920" y="4453560"/>
              <a:ext cx="316440" cy="688320"/>
              <a:chOff x="7342920" y="4453560"/>
              <a:chExt cx="316440" cy="688320"/>
            </a:xfrm>
          </p:grpSpPr>
          <p:sp>
            <p:nvSpPr>
              <p:cNvPr id="2" name="CustomShape 3"/>
              <p:cNvSpPr/>
              <p:nvPr/>
            </p:nvSpPr>
            <p:spPr>
              <a:xfrm>
                <a:off x="734292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" name="CustomShape 4"/>
              <p:cNvSpPr/>
              <p:nvPr/>
            </p:nvSpPr>
            <p:spPr>
              <a:xfrm>
                <a:off x="734292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" name="Group 5"/>
            <p:cNvGrpSpPr/>
            <p:nvPr/>
          </p:nvGrpSpPr>
          <p:grpSpPr>
            <a:xfrm>
              <a:off x="7801200" y="4105800"/>
              <a:ext cx="316440" cy="1036080"/>
              <a:chOff x="7801200" y="4105800"/>
              <a:chExt cx="316440" cy="1036080"/>
            </a:xfrm>
          </p:grpSpPr>
          <p:sp>
            <p:nvSpPr>
              <p:cNvPr id="5" name="CustomShape 6"/>
              <p:cNvSpPr/>
              <p:nvPr/>
            </p:nvSpPr>
            <p:spPr>
              <a:xfrm>
                <a:off x="780120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" name="CustomShape 7"/>
              <p:cNvSpPr/>
              <p:nvPr/>
            </p:nvSpPr>
            <p:spPr>
              <a:xfrm>
                <a:off x="7801200" y="410580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" name="CustomShape 8"/>
              <p:cNvSpPr/>
              <p:nvPr/>
            </p:nvSpPr>
            <p:spPr>
              <a:xfrm>
                <a:off x="780120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8" name="Group 9"/>
            <p:cNvGrpSpPr/>
            <p:nvPr/>
          </p:nvGrpSpPr>
          <p:grpSpPr>
            <a:xfrm>
              <a:off x="8259480" y="3757680"/>
              <a:ext cx="316440" cy="1384200"/>
              <a:chOff x="8259480" y="3757680"/>
              <a:chExt cx="316440" cy="1384200"/>
            </a:xfrm>
          </p:grpSpPr>
          <p:sp>
            <p:nvSpPr>
              <p:cNvPr id="9" name="CustomShape 10"/>
              <p:cNvSpPr/>
              <p:nvPr/>
            </p:nvSpPr>
            <p:spPr>
              <a:xfrm>
                <a:off x="825948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" name="CustomShape 11"/>
              <p:cNvSpPr/>
              <p:nvPr/>
            </p:nvSpPr>
            <p:spPr>
              <a:xfrm>
                <a:off x="8259480" y="3757680"/>
                <a:ext cx="316440" cy="1384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" name="CustomShape 12"/>
              <p:cNvSpPr/>
              <p:nvPr/>
            </p:nvSpPr>
            <p:spPr>
              <a:xfrm>
                <a:off x="8259480" y="410580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" name="CustomShape 13"/>
              <p:cNvSpPr/>
              <p:nvPr/>
            </p:nvSpPr>
            <p:spPr>
              <a:xfrm>
                <a:off x="825948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3" name="Group 14"/>
            <p:cNvGrpSpPr/>
            <p:nvPr/>
          </p:nvGrpSpPr>
          <p:grpSpPr>
            <a:xfrm>
              <a:off x="8717760" y="3409560"/>
              <a:ext cx="316440" cy="1732320"/>
              <a:chOff x="8717760" y="3409560"/>
              <a:chExt cx="316440" cy="1732320"/>
            </a:xfrm>
          </p:grpSpPr>
          <p:sp>
            <p:nvSpPr>
              <p:cNvPr id="14" name="CustomShape 15"/>
              <p:cNvSpPr/>
              <p:nvPr/>
            </p:nvSpPr>
            <p:spPr>
              <a:xfrm>
                <a:off x="871776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" name="CustomShape 16"/>
              <p:cNvSpPr/>
              <p:nvPr/>
            </p:nvSpPr>
            <p:spPr>
              <a:xfrm>
                <a:off x="8717760" y="3757680"/>
                <a:ext cx="316440" cy="1384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" name="CustomShape 17"/>
              <p:cNvSpPr/>
              <p:nvPr/>
            </p:nvSpPr>
            <p:spPr>
              <a:xfrm>
                <a:off x="8717760" y="410580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" name="CustomShape 18"/>
              <p:cNvSpPr/>
              <p:nvPr/>
            </p:nvSpPr>
            <p:spPr>
              <a:xfrm>
                <a:off x="8717760" y="3409560"/>
                <a:ext cx="316440" cy="1732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" name="CustomShape 19"/>
              <p:cNvSpPr/>
              <p:nvPr/>
            </p:nvSpPr>
            <p:spPr>
              <a:xfrm>
                <a:off x="871776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9" name="Group 20"/>
          <p:cNvGrpSpPr/>
          <p:nvPr/>
        </p:nvGrpSpPr>
        <p:grpSpPr>
          <a:xfrm>
            <a:off x="5043600" y="0"/>
            <a:ext cx="3813840" cy="3839040"/>
            <a:chOff x="5043600" y="0"/>
            <a:chExt cx="3813840" cy="3839040"/>
          </a:xfrm>
        </p:grpSpPr>
        <p:sp>
          <p:nvSpPr>
            <p:cNvPr id="20" name="CustomShape 21"/>
            <p:cNvSpPr/>
            <p:nvPr/>
          </p:nvSpPr>
          <p:spPr>
            <a:xfrm>
              <a:off x="8461080" y="1817640"/>
              <a:ext cx="396360" cy="396360"/>
            </a:xfrm>
            <a:prstGeom prst="ellipse">
              <a:avLst/>
            </a:prstGeom>
            <a:solidFill>
              <a:schemeClr val="lt1">
                <a:alpha val="9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CustomShape 22"/>
            <p:cNvSpPr/>
            <p:nvPr/>
          </p:nvSpPr>
          <p:spPr>
            <a:xfrm rot="11769600">
              <a:off x="6470280" y="3480840"/>
              <a:ext cx="319680" cy="319680"/>
            </a:xfrm>
            <a:prstGeom prst="ellipse">
              <a:avLst/>
            </a:prstGeom>
            <a:solidFill>
              <a:schemeClr val="lt1">
                <a:alpha val="9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2" name="Group 23"/>
            <p:cNvGrpSpPr/>
            <p:nvPr/>
          </p:nvGrpSpPr>
          <p:grpSpPr>
            <a:xfrm>
              <a:off x="7648200" y="2704320"/>
              <a:ext cx="634680" cy="634680"/>
              <a:chOff x="7648200" y="2704320"/>
              <a:chExt cx="634680" cy="634680"/>
            </a:xfrm>
          </p:grpSpPr>
          <p:sp>
            <p:nvSpPr>
              <p:cNvPr id="23" name="CustomShape 24"/>
              <p:cNvSpPr/>
              <p:nvPr/>
            </p:nvSpPr>
            <p:spPr>
              <a:xfrm rot="5400000">
                <a:off x="7648200" y="2704320"/>
                <a:ext cx="634680" cy="63468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" name="CustomShape 25"/>
              <p:cNvSpPr/>
              <p:nvPr/>
            </p:nvSpPr>
            <p:spPr>
              <a:xfrm rot="5400000">
                <a:off x="7648200" y="2704320"/>
                <a:ext cx="634680" cy="63468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" name="CustomShape 26"/>
              <p:cNvSpPr/>
              <p:nvPr/>
            </p:nvSpPr>
            <p:spPr>
              <a:xfrm rot="5400000">
                <a:off x="7768800" y="2824920"/>
                <a:ext cx="393840" cy="39384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6" name="CustomShape 27"/>
            <p:cNvSpPr/>
            <p:nvPr/>
          </p:nvSpPr>
          <p:spPr>
            <a:xfrm>
              <a:off x="8461080" y="1817640"/>
              <a:ext cx="396360" cy="39636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7" name="Group 28"/>
            <p:cNvGrpSpPr/>
            <p:nvPr/>
          </p:nvGrpSpPr>
          <p:grpSpPr>
            <a:xfrm>
              <a:off x="7952760" y="179640"/>
              <a:ext cx="872640" cy="872640"/>
              <a:chOff x="7952760" y="179640"/>
              <a:chExt cx="872640" cy="872640"/>
            </a:xfrm>
          </p:grpSpPr>
          <p:sp>
            <p:nvSpPr>
              <p:cNvPr id="28" name="CustomShape 29"/>
              <p:cNvSpPr/>
              <p:nvPr/>
            </p:nvSpPr>
            <p:spPr>
              <a:xfrm rot="12952200">
                <a:off x="8076600" y="303480"/>
                <a:ext cx="624960" cy="62496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" name="CustomShape 30"/>
              <p:cNvSpPr/>
              <p:nvPr/>
            </p:nvSpPr>
            <p:spPr>
              <a:xfrm rot="12952200">
                <a:off x="8076600" y="303480"/>
                <a:ext cx="624960" cy="624960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0" name="CustomShape 31"/>
            <p:cNvSpPr/>
            <p:nvPr/>
          </p:nvSpPr>
          <p:spPr>
            <a:xfrm>
              <a:off x="5400000" y="356400"/>
              <a:ext cx="2576520" cy="2576520"/>
            </a:xfrm>
            <a:prstGeom prst="ellipse">
              <a:avLst/>
            </a:prstGeom>
            <a:solidFill>
              <a:schemeClr val="lt1">
                <a:alpha val="9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" name="CustomShape 32"/>
            <p:cNvSpPr/>
            <p:nvPr/>
          </p:nvSpPr>
          <p:spPr>
            <a:xfrm rot="2043600">
              <a:off x="5503680" y="460080"/>
              <a:ext cx="2369160" cy="2369160"/>
            </a:xfrm>
            <a:prstGeom prst="ellipse">
              <a:avLst/>
            </a:prstGeom>
            <a:solidFill>
              <a:schemeClr val="lt1">
                <a:alpha val="9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" name="CustomShape 33"/>
            <p:cNvSpPr/>
            <p:nvPr/>
          </p:nvSpPr>
          <p:spPr>
            <a:xfrm>
              <a:off x="5399640" y="360360"/>
              <a:ext cx="2576520" cy="257652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" name="CustomShape 34"/>
            <p:cNvSpPr/>
            <p:nvPr/>
          </p:nvSpPr>
          <p:spPr>
            <a:xfrm rot="2044800">
              <a:off x="5911560" y="867600"/>
              <a:ext cx="1553760" cy="15537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" name="CustomShape 35"/>
            <p:cNvSpPr/>
            <p:nvPr/>
          </p:nvSpPr>
          <p:spPr>
            <a:xfrm>
              <a:off x="5399640" y="356400"/>
              <a:ext cx="2576520" cy="257652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" name="CustomShape 36"/>
            <p:cNvSpPr/>
            <p:nvPr/>
          </p:nvSpPr>
          <p:spPr>
            <a:xfrm rot="11769600">
              <a:off x="6470280" y="3480840"/>
              <a:ext cx="319680" cy="31968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6" name="PlaceHolder 37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/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8"/>
          <p:cNvSpPr>
            <a:spLocks noGrp="1"/>
          </p:cNvSpPr>
          <p:nvPr>
            <p:ph type="sldNum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8D5AABD4-338D-4CEC-97F8-25F2E6444684}" type="slidenum">
              <a:rPr b="0" lang="en-US" sz="900" spc="-1" strike="noStrike">
                <a:solidFill>
                  <a:srgbClr val="ffffff"/>
                </a:solidFill>
                <a:latin typeface="Nunito"/>
                <a:ea typeface="Nunito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38" name="PlaceHolder 3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1"/>
          <p:cNvGrpSpPr/>
          <p:nvPr/>
        </p:nvGrpSpPr>
        <p:grpSpPr>
          <a:xfrm>
            <a:off x="626040" y="299520"/>
            <a:ext cx="999000" cy="999000"/>
            <a:chOff x="626040" y="299520"/>
            <a:chExt cx="999000" cy="999000"/>
          </a:xfrm>
        </p:grpSpPr>
        <p:sp>
          <p:nvSpPr>
            <p:cNvPr id="76" name="CustomShape 2"/>
            <p:cNvSpPr/>
            <p:nvPr/>
          </p:nvSpPr>
          <p:spPr>
            <a:xfrm rot="16200000">
              <a:off x="828720" y="502560"/>
              <a:ext cx="593640" cy="59364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3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CustomShape 3"/>
            <p:cNvSpPr/>
            <p:nvPr/>
          </p:nvSpPr>
          <p:spPr>
            <a:xfrm rot="16200000">
              <a:off x="626040" y="299520"/>
              <a:ext cx="999000" cy="9990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3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8" name="PlaceHolder 4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ctr"/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1303920" y="1990080"/>
            <a:ext cx="7030080" cy="25412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sldNum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10543525-545A-40B4-A7A3-5FC5B3D3F0DA}" type="slidenum">
              <a:rPr b="0" lang="en-US" sz="900" spc="-1" strike="noStrike">
                <a:solidFill>
                  <a:srgbClr val="424242"/>
                </a:solidFill>
                <a:latin typeface="Nunito"/>
                <a:ea typeface="Nunito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824040" y="1613880"/>
            <a:ext cx="4753800" cy="1872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ko" sz="3600" spc="-1" strike="noStrike">
                <a:solidFill>
                  <a:srgbClr val="ffffff"/>
                </a:solidFill>
                <a:latin typeface="Maven Pro"/>
                <a:ea typeface="Maven Pro"/>
              </a:rPr>
              <a:t>수목관리 시스템</a:t>
            </a:r>
            <a:br/>
            <a:r>
              <a:rPr b="1" lang="en-US" sz="3600" spc="-1" strike="noStrike">
                <a:solidFill>
                  <a:srgbClr val="ffffff"/>
                </a:solidFill>
                <a:latin typeface="Maven Pro"/>
                <a:ea typeface="Maven Pro"/>
              </a:rPr>
              <a:t>(+BlockChain3.0)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824040" y="3596400"/>
            <a:ext cx="4255200" cy="6951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Nunito"/>
                <a:ea typeface="Nunito"/>
              </a:rPr>
              <a:t>[WeekdaysIdea] </a:t>
            </a:r>
            <a:r>
              <a:rPr b="0" lang="ko" sz="1600" spc="-1" strike="noStrike">
                <a:solidFill>
                  <a:srgbClr val="ffffff"/>
                </a:solidFill>
                <a:latin typeface="Nunito"/>
                <a:ea typeface="Nunito"/>
              </a:rPr>
              <a:t>박지은 이재호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ko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설문조사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1303920" y="20098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ko" sz="1300" spc="-1" strike="noStrike">
                <a:solidFill>
                  <a:srgbClr val="000000"/>
                </a:solidFill>
                <a:latin typeface="Arial"/>
                <a:ea typeface="Arial"/>
              </a:rPr>
              <a:t>추가되었으면 하는 기능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294840">
              <a:lnSpc>
                <a:spcPct val="142000"/>
              </a:lnSpc>
              <a:spcBef>
                <a:spcPts val="1599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ko" sz="1050" spc="-1" strike="noStrike">
                <a:solidFill>
                  <a:srgbClr val="000000"/>
                </a:solidFill>
                <a:highlight>
                  <a:srgbClr val="f8f9fa"/>
                </a:highlight>
                <a:latin typeface="Arial"/>
                <a:ea typeface="Arial"/>
              </a:rPr>
              <a:t>의사 랭킹</a:t>
            </a:r>
            <a:r>
              <a:rPr b="0" lang="en-US" sz="1050" spc="-1" strike="noStrike">
                <a:solidFill>
                  <a:srgbClr val="000000"/>
                </a:solidFill>
                <a:highlight>
                  <a:srgbClr val="f8f9fa"/>
                </a:highlight>
                <a:latin typeface="Arial"/>
                <a:ea typeface="Arial"/>
              </a:rPr>
              <a:t>(</a:t>
            </a:r>
            <a:r>
              <a:rPr b="0" lang="ko" sz="1050" spc="-1" strike="noStrike">
                <a:solidFill>
                  <a:srgbClr val="000000"/>
                </a:solidFill>
                <a:highlight>
                  <a:srgbClr val="f8f9fa"/>
                </a:highlight>
                <a:latin typeface="Arial"/>
                <a:ea typeface="Arial"/>
              </a:rPr>
              <a:t>평가 시스템</a:t>
            </a:r>
            <a:r>
              <a:rPr b="0" lang="en-US" sz="1050" spc="-1" strike="noStrike">
                <a:solidFill>
                  <a:srgbClr val="000000"/>
                </a:solidFill>
                <a:highlight>
                  <a:srgbClr val="f8f9fa"/>
                </a:highlight>
                <a:latin typeface="Arial"/>
                <a:ea typeface="Arial"/>
              </a:rPr>
              <a:t>)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 marL="457200" indent="-294840">
              <a:lnSpc>
                <a:spcPct val="142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ko" sz="1050" spc="-1" strike="noStrike">
                <a:solidFill>
                  <a:srgbClr val="000000"/>
                </a:solidFill>
                <a:highlight>
                  <a:srgbClr val="f8f9fa"/>
                </a:highlight>
                <a:latin typeface="Arial"/>
                <a:ea typeface="Arial"/>
              </a:rPr>
              <a:t>나무 관리등의 정보 공유 팁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 marL="457200" indent="-294840">
              <a:lnSpc>
                <a:spcPct val="142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ko" sz="1050" spc="-1" strike="noStrike">
                <a:solidFill>
                  <a:srgbClr val="000000"/>
                </a:solidFill>
                <a:highlight>
                  <a:srgbClr val="f8f9fa"/>
                </a:highlight>
                <a:latin typeface="Arial"/>
                <a:ea typeface="Arial"/>
              </a:rPr>
              <a:t>진료신청을 한 후 수정이나 취소기능이 필요하다고 생각한다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 marL="457200" indent="-294840">
              <a:lnSpc>
                <a:spcPct val="142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ko" sz="1050" spc="-1" strike="noStrike">
                <a:solidFill>
                  <a:srgbClr val="000000"/>
                </a:solidFill>
                <a:highlight>
                  <a:srgbClr val="f8f9fa"/>
                </a:highlight>
                <a:latin typeface="Arial"/>
                <a:ea typeface="Arial"/>
              </a:rPr>
              <a:t>현재 등록되어있는 나무의사의 명단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spcAft>
                <a:spcPts val="1599"/>
              </a:spcAft>
            </a:pP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ko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설문조사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1389960" y="201456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ko" sz="1200" spc="-1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</a:rPr>
              <a:t>기존의 관리 방식이나 매매 서비스와 비교해서 어떤 부분이 더 좋고</a:t>
            </a:r>
            <a:r>
              <a:rPr b="0" lang="en-US" sz="1200" spc="-1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</a:rPr>
              <a:t>, </a:t>
            </a:r>
            <a:r>
              <a:rPr b="0" lang="ko" sz="1200" spc="-1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</a:rPr>
              <a:t>어떤 부분이 더 나쁜가요</a:t>
            </a:r>
            <a:r>
              <a:rPr b="0" lang="en-US" sz="1200" spc="-1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</a:rPr>
              <a:t>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294840">
              <a:lnSpc>
                <a:spcPct val="142000"/>
              </a:lnSpc>
              <a:spcBef>
                <a:spcPts val="1599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ko" sz="1050" spc="-1" strike="noStrike">
                <a:solidFill>
                  <a:srgbClr val="000000"/>
                </a:solidFill>
                <a:highlight>
                  <a:srgbClr val="f8f9fa"/>
                </a:highlight>
                <a:latin typeface="Arial"/>
                <a:ea typeface="Arial"/>
              </a:rPr>
              <a:t>직접 화분을 들고 찾아가야하는 기존의 진료 시스템에 비해 진료의 과정과 처리시간이 효율적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 marL="457200" indent="-29484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ko" sz="1050" spc="-1" strike="noStrike">
                <a:solidFill>
                  <a:srgbClr val="000000"/>
                </a:solidFill>
                <a:highlight>
                  <a:srgbClr val="f8f9fa"/>
                </a:highlight>
                <a:latin typeface="Arial"/>
                <a:ea typeface="Arial"/>
              </a:rPr>
              <a:t>인터넷으로 빠르게 진행할수 있는점이 좋고 꽤나 폐쇠적으로 이용 가능한점이 아쉽다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 marL="457200" indent="-29484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ko" sz="1050" spc="-1" strike="noStrike">
                <a:solidFill>
                  <a:srgbClr val="000000"/>
                </a:solidFill>
                <a:highlight>
                  <a:srgbClr val="f8f9fa"/>
                </a:highlight>
                <a:latin typeface="Arial"/>
                <a:ea typeface="Arial"/>
              </a:rPr>
              <a:t>원하는 의사를 고를 수 있는점이 좋고</a:t>
            </a:r>
            <a:r>
              <a:rPr b="0" lang="en-US" sz="1050" spc="-1" strike="noStrike">
                <a:solidFill>
                  <a:srgbClr val="000000"/>
                </a:solidFill>
                <a:highlight>
                  <a:srgbClr val="f8f9fa"/>
                </a:highlight>
                <a:latin typeface="Arial"/>
                <a:ea typeface="Arial"/>
              </a:rPr>
              <a:t>, </a:t>
            </a:r>
            <a:r>
              <a:rPr b="0" lang="ko" sz="1050" spc="-1" strike="noStrike">
                <a:solidFill>
                  <a:srgbClr val="000000"/>
                </a:solidFill>
                <a:highlight>
                  <a:srgbClr val="f8f9fa"/>
                </a:highlight>
                <a:latin typeface="Arial"/>
                <a:ea typeface="Arial"/>
              </a:rPr>
              <a:t>이미 사용중인 시스템처럼 사용자를 모으는 방법에 대한 고민이 필요하다고 생각한다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 marL="457200" indent="-294840">
              <a:lnSpc>
                <a:spcPct val="142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ko" sz="1050" spc="-1" strike="noStrike">
                <a:solidFill>
                  <a:srgbClr val="000000"/>
                </a:solidFill>
                <a:highlight>
                  <a:srgbClr val="f8f9fa"/>
                </a:highlight>
                <a:latin typeface="Arial"/>
                <a:ea typeface="Arial"/>
              </a:rPr>
              <a:t>자료의 신뢰성이 높아졌으며</a:t>
            </a:r>
            <a:r>
              <a:rPr b="0" lang="en-US" sz="1050" spc="-1" strike="noStrike">
                <a:solidFill>
                  <a:srgbClr val="000000"/>
                </a:solidFill>
                <a:highlight>
                  <a:srgbClr val="f8f9fa"/>
                </a:highlight>
                <a:latin typeface="Arial"/>
                <a:ea typeface="Arial"/>
              </a:rPr>
              <a:t>, </a:t>
            </a:r>
            <a:r>
              <a:rPr b="0" lang="ko" sz="1050" spc="-1" strike="noStrike">
                <a:solidFill>
                  <a:srgbClr val="000000"/>
                </a:solidFill>
                <a:highlight>
                  <a:srgbClr val="f8f9fa"/>
                </a:highlight>
                <a:latin typeface="Arial"/>
                <a:ea typeface="Arial"/>
              </a:rPr>
              <a:t>접근성의 용이 등이 발전한거 같음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</a:pP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ko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피드백 반영</a:t>
            </a:r>
            <a:r>
              <a:rPr b="1" lang="en-US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-</a:t>
            </a:r>
            <a:r>
              <a:rPr b="1" lang="ko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메인화면</a:t>
            </a:r>
            <a:r>
              <a:rPr b="1" lang="en-US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(before)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2" name="Google Shape;386;p24" descr=""/>
          <p:cNvPicPr/>
          <p:nvPr/>
        </p:nvPicPr>
        <p:blipFill>
          <a:blip r:embed="rId1"/>
          <a:stretch/>
        </p:blipFill>
        <p:spPr>
          <a:xfrm>
            <a:off x="1616400" y="1308240"/>
            <a:ext cx="5873400" cy="3301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ko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피드백 반영</a:t>
            </a:r>
            <a:r>
              <a:rPr b="1" lang="en-US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-</a:t>
            </a:r>
            <a:r>
              <a:rPr b="1" lang="ko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메인화면</a:t>
            </a:r>
            <a:r>
              <a:rPr b="1" lang="en-US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(after)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4" name="Google Shape;392;p25" descr=""/>
          <p:cNvPicPr/>
          <p:nvPr/>
        </p:nvPicPr>
        <p:blipFill>
          <a:blip r:embed="rId1"/>
          <a:stretch/>
        </p:blipFill>
        <p:spPr>
          <a:xfrm>
            <a:off x="1616400" y="1312920"/>
            <a:ext cx="5995080" cy="3385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ko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피드백 반영</a:t>
            </a:r>
            <a:r>
              <a:rPr b="1" lang="en-US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-</a:t>
            </a:r>
            <a:r>
              <a:rPr b="1" lang="ko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진료 신청서</a:t>
            </a:r>
            <a:r>
              <a:rPr b="1" lang="en-US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(before)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6" name="Google Shape;398;p26" descr=""/>
          <p:cNvPicPr/>
          <p:nvPr/>
        </p:nvPicPr>
        <p:blipFill>
          <a:blip r:embed="rId1"/>
          <a:stretch/>
        </p:blipFill>
        <p:spPr>
          <a:xfrm>
            <a:off x="1783080" y="1427040"/>
            <a:ext cx="5874840" cy="3240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ko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피드백 반영</a:t>
            </a:r>
            <a:r>
              <a:rPr b="1" lang="en-US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-</a:t>
            </a:r>
            <a:r>
              <a:rPr b="1" lang="ko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진료 신청서</a:t>
            </a:r>
            <a:r>
              <a:rPr b="1" lang="en-US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(after)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8" name="Google Shape;404;p27" descr=""/>
          <p:cNvPicPr/>
          <p:nvPr/>
        </p:nvPicPr>
        <p:blipFill>
          <a:blip r:embed="rId1"/>
          <a:stretch/>
        </p:blipFill>
        <p:spPr>
          <a:xfrm>
            <a:off x="1739880" y="1412640"/>
            <a:ext cx="5916960" cy="3240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ko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피드백 반영</a:t>
            </a:r>
            <a:r>
              <a:rPr b="1" lang="en-US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-</a:t>
            </a:r>
            <a:r>
              <a:rPr b="1" lang="ko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추가 기능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0" name="Google Shape;410;p28" descr=""/>
          <p:cNvPicPr/>
          <p:nvPr/>
        </p:nvPicPr>
        <p:blipFill>
          <a:blip r:embed="rId1"/>
          <a:stretch/>
        </p:blipFill>
        <p:spPr>
          <a:xfrm>
            <a:off x="1728360" y="1419840"/>
            <a:ext cx="6180840" cy="3240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824040" y="1613880"/>
            <a:ext cx="4255200" cy="1872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ko" sz="3600" spc="-1" strike="noStrike">
                <a:solidFill>
                  <a:srgbClr val="ffffff"/>
                </a:solidFill>
                <a:latin typeface="Maven Pro"/>
                <a:ea typeface="Maven Pro"/>
              </a:rPr>
              <a:t>나무로 연결되는 </a:t>
            </a:r>
            <a:r>
              <a:rPr b="1" lang="en-US" sz="3600" spc="-1" strike="noStrike">
                <a:solidFill>
                  <a:srgbClr val="ffffff"/>
                </a:solidFill>
                <a:latin typeface="Maven Pro"/>
                <a:ea typeface="Maven Pro"/>
              </a:rPr>
              <a:t>- TreeConnector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ko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수목 소유자의 </a:t>
            </a:r>
            <a:r>
              <a:rPr b="1" lang="en-US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needs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0" name="Google Shape;284;p14" descr=""/>
          <p:cNvPicPr/>
          <p:nvPr/>
        </p:nvPicPr>
        <p:blipFill>
          <a:blip r:embed="rId1"/>
          <a:stretch/>
        </p:blipFill>
        <p:spPr>
          <a:xfrm>
            <a:off x="1565280" y="1598040"/>
            <a:ext cx="6219720" cy="3240360"/>
          </a:xfrm>
          <a:prstGeom prst="rect">
            <a:avLst/>
          </a:prstGeom>
          <a:ln>
            <a:noFill/>
          </a:ln>
        </p:spPr>
      </p:pic>
      <p:pic>
        <p:nvPicPr>
          <p:cNvPr id="121" name="Google Shape;285;p14" descr=""/>
          <p:cNvPicPr/>
          <p:nvPr/>
        </p:nvPicPr>
        <p:blipFill>
          <a:blip r:embed="rId2"/>
          <a:stretch/>
        </p:blipFill>
        <p:spPr>
          <a:xfrm>
            <a:off x="840600" y="1551960"/>
            <a:ext cx="7771680" cy="1101240"/>
          </a:xfrm>
          <a:prstGeom prst="rect">
            <a:avLst/>
          </a:prstGeom>
          <a:ln>
            <a:noFill/>
          </a:ln>
        </p:spPr>
      </p:pic>
      <p:pic>
        <p:nvPicPr>
          <p:cNvPr id="122" name="Google Shape;286;p14" descr=""/>
          <p:cNvPicPr/>
          <p:nvPr/>
        </p:nvPicPr>
        <p:blipFill>
          <a:blip r:embed="rId3"/>
          <a:stretch/>
        </p:blipFill>
        <p:spPr>
          <a:xfrm>
            <a:off x="840600" y="2653560"/>
            <a:ext cx="7771680" cy="2184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ko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수목 진료 현황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361800" y="197604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424242"/>
                </a:solidFill>
                <a:latin typeface="Nunito"/>
                <a:ea typeface="Nunito"/>
              </a:rPr>
              <a:t>- </a:t>
            </a:r>
            <a:r>
              <a:rPr b="0" lang="ko" sz="2400" spc="-1" strike="noStrike">
                <a:solidFill>
                  <a:srgbClr val="424242"/>
                </a:solidFill>
                <a:latin typeface="Nunito"/>
                <a:ea typeface="Nunito"/>
              </a:rPr>
              <a:t>기존 </a:t>
            </a:r>
            <a:r>
              <a:rPr b="0" lang="en-US" sz="2400" spc="-1" strike="noStrike">
                <a:solidFill>
                  <a:srgbClr val="424242"/>
                </a:solidFill>
                <a:latin typeface="Nunito"/>
                <a:ea typeface="Nunito"/>
              </a:rPr>
              <a:t>: </a:t>
            </a:r>
            <a:r>
              <a:rPr b="0" lang="ko" sz="2400" spc="-1" strike="noStrike">
                <a:solidFill>
                  <a:srgbClr val="424242"/>
                </a:solidFill>
                <a:latin typeface="Nunito"/>
                <a:ea typeface="Nunito"/>
              </a:rPr>
              <a:t>전화</a:t>
            </a:r>
            <a:r>
              <a:rPr b="0" lang="en-US" sz="2400" spc="-1" strike="noStrike">
                <a:solidFill>
                  <a:srgbClr val="424242"/>
                </a:solidFill>
                <a:latin typeface="Nunito"/>
                <a:ea typeface="Nunito"/>
              </a:rPr>
              <a:t>, </a:t>
            </a:r>
            <a:r>
              <a:rPr b="0" lang="ko" sz="2400" spc="-1" strike="noStrike">
                <a:solidFill>
                  <a:srgbClr val="424242"/>
                </a:solidFill>
                <a:latin typeface="Nunito"/>
                <a:ea typeface="Nunito"/>
              </a:rPr>
              <a:t>이메일</a:t>
            </a:r>
            <a:r>
              <a:rPr b="0" lang="en-US" sz="2400" spc="-1" strike="noStrike">
                <a:solidFill>
                  <a:srgbClr val="424242"/>
                </a:solidFill>
                <a:latin typeface="Nunito"/>
                <a:ea typeface="Nunito"/>
              </a:rPr>
              <a:t>, </a:t>
            </a:r>
            <a:r>
              <a:rPr b="0" lang="ko" sz="2400" spc="-1" strike="noStrike">
                <a:solidFill>
                  <a:srgbClr val="424242"/>
                </a:solidFill>
                <a:latin typeface="Nunito"/>
                <a:ea typeface="Nunito"/>
              </a:rPr>
              <a:t>팩스 상담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2400" spc="-1" strike="noStrike">
                <a:solidFill>
                  <a:srgbClr val="424242"/>
                </a:solidFill>
                <a:latin typeface="Nunito"/>
                <a:ea typeface="Nunito"/>
              </a:rPr>
              <a:t>- </a:t>
            </a:r>
            <a:r>
              <a:rPr b="0" lang="ko" sz="2400" spc="-1" strike="noStrike">
                <a:solidFill>
                  <a:srgbClr val="424242"/>
                </a:solidFill>
                <a:latin typeface="Nunito"/>
                <a:ea typeface="Nunito"/>
              </a:rPr>
              <a:t>나무 의사</a:t>
            </a:r>
            <a:r>
              <a:rPr b="0" lang="en-US" sz="2400" spc="-1" strike="noStrike">
                <a:solidFill>
                  <a:srgbClr val="424242"/>
                </a:solidFill>
                <a:latin typeface="Nunito"/>
                <a:ea typeface="Nunito"/>
              </a:rPr>
              <a:t>, </a:t>
            </a:r>
            <a:r>
              <a:rPr b="0" lang="ko" sz="2400" spc="-1" strike="noStrike">
                <a:solidFill>
                  <a:srgbClr val="424242"/>
                </a:solidFill>
                <a:latin typeface="Nunito"/>
                <a:ea typeface="Nunito"/>
              </a:rPr>
              <a:t>나무 병원 제도</a:t>
            </a:r>
            <a:r>
              <a:rPr b="0" lang="en-US" sz="2400" spc="-1" strike="noStrike">
                <a:solidFill>
                  <a:srgbClr val="424242"/>
                </a:solidFill>
                <a:latin typeface="Nunito"/>
                <a:ea typeface="Nunito"/>
              </a:rPr>
              <a:t>(</a:t>
            </a:r>
            <a:r>
              <a:rPr b="0" lang="ko" sz="2400" spc="-1" strike="noStrike">
                <a:solidFill>
                  <a:srgbClr val="424242"/>
                </a:solidFill>
                <a:latin typeface="Nunito"/>
                <a:ea typeface="Nunito"/>
              </a:rPr>
              <a:t>신규</a:t>
            </a:r>
            <a:r>
              <a:rPr b="0" lang="en-US" sz="2400" spc="-1" strike="noStrike">
                <a:solidFill>
                  <a:srgbClr val="424242"/>
                </a:solidFill>
                <a:latin typeface="Nunito"/>
                <a:ea typeface="Nunito"/>
              </a:rPr>
              <a:t>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2400" spc="-1" strike="noStrike">
                <a:solidFill>
                  <a:srgbClr val="424242"/>
                </a:solidFill>
                <a:latin typeface="Nunito"/>
                <a:ea typeface="Nunito"/>
              </a:rPr>
              <a:t>: </a:t>
            </a:r>
            <a:r>
              <a:rPr b="0" lang="ko" sz="2400" spc="-1" strike="noStrike">
                <a:solidFill>
                  <a:srgbClr val="424242"/>
                </a:solidFill>
                <a:latin typeface="Nunito"/>
                <a:ea typeface="Nunito"/>
              </a:rPr>
              <a:t>자격증</a:t>
            </a:r>
            <a:r>
              <a:rPr b="0" lang="en-US" sz="2400" spc="-1" strike="noStrike">
                <a:solidFill>
                  <a:srgbClr val="424242"/>
                </a:solidFill>
                <a:latin typeface="Nunito"/>
                <a:ea typeface="Nunito"/>
              </a:rPr>
              <a:t>, </a:t>
            </a:r>
            <a:r>
              <a:rPr b="0" lang="ko" sz="2400" spc="-1" strike="noStrike">
                <a:solidFill>
                  <a:srgbClr val="424242"/>
                </a:solidFill>
                <a:latin typeface="Nunito"/>
                <a:ea typeface="Nunito"/>
              </a:rPr>
              <a:t>현장 진료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5" name="Google Shape;293;p15" descr=""/>
          <p:cNvPicPr/>
          <p:nvPr/>
        </p:nvPicPr>
        <p:blipFill>
          <a:blip r:embed="rId1"/>
          <a:stretch/>
        </p:blipFill>
        <p:spPr>
          <a:xfrm>
            <a:off x="5458680" y="114120"/>
            <a:ext cx="2980800" cy="4915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ko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수목 거래 현황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249480" y="1990080"/>
            <a:ext cx="808452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en-US" sz="2100" spc="-1" strike="noStrike">
                <a:solidFill>
                  <a:srgbClr val="424242"/>
                </a:solidFill>
                <a:latin typeface="Nunito"/>
                <a:ea typeface="Nunito"/>
              </a:rPr>
              <a:t>- </a:t>
            </a:r>
            <a:r>
              <a:rPr b="0" lang="ko" sz="2100" spc="-1" strike="noStrike">
                <a:solidFill>
                  <a:srgbClr val="424242"/>
                </a:solidFill>
                <a:latin typeface="Nunito"/>
                <a:ea typeface="Nunito"/>
              </a:rPr>
              <a:t>중개 사이트와 조달청 간 가격 차이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2100" spc="-1" strike="noStrike">
                <a:solidFill>
                  <a:srgbClr val="424242"/>
                </a:solidFill>
                <a:latin typeface="Nunito"/>
                <a:ea typeface="Nunito"/>
              </a:rPr>
              <a:t>- </a:t>
            </a:r>
            <a:r>
              <a:rPr b="0" lang="ko" sz="2100" spc="-1" strike="noStrike">
                <a:solidFill>
                  <a:srgbClr val="424242"/>
                </a:solidFill>
                <a:latin typeface="Nunito"/>
                <a:ea typeface="Nunito"/>
              </a:rPr>
              <a:t>너무 많은 중간 도매상이 존재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2100" spc="-1" strike="noStrike">
                <a:solidFill>
                  <a:srgbClr val="424242"/>
                </a:solidFill>
                <a:latin typeface="Nunito"/>
                <a:ea typeface="Nunito"/>
              </a:rPr>
              <a:t>- </a:t>
            </a:r>
            <a:r>
              <a:rPr b="0" lang="ko" sz="2100" spc="-1" strike="noStrike">
                <a:solidFill>
                  <a:srgbClr val="424242"/>
                </a:solidFill>
                <a:latin typeface="Nunito"/>
                <a:ea typeface="Nunito"/>
              </a:rPr>
              <a:t>생산자는 낮은 가격으로 인한 덤핑 판매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2100" spc="-1" strike="noStrike">
                <a:solidFill>
                  <a:srgbClr val="424242"/>
                </a:solidFill>
                <a:latin typeface="Nunito"/>
                <a:ea typeface="Nunito"/>
              </a:rPr>
              <a:t>- </a:t>
            </a:r>
            <a:r>
              <a:rPr b="0" lang="ko" sz="2100" spc="-1" strike="noStrike">
                <a:solidFill>
                  <a:srgbClr val="424242"/>
                </a:solidFill>
                <a:latin typeface="Nunito"/>
                <a:ea typeface="Nunito"/>
              </a:rPr>
              <a:t>결과적으로 품질 하락 및 하자발생률 상승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Google Shape;300;p16" descr=""/>
          <p:cNvPicPr/>
          <p:nvPr/>
        </p:nvPicPr>
        <p:blipFill>
          <a:blip r:embed="rId1"/>
          <a:stretch/>
        </p:blipFill>
        <p:spPr>
          <a:xfrm>
            <a:off x="4354560" y="921600"/>
            <a:ext cx="4756680" cy="306720"/>
          </a:xfrm>
          <a:prstGeom prst="rect">
            <a:avLst/>
          </a:prstGeom>
          <a:ln>
            <a:noFill/>
          </a:ln>
        </p:spPr>
      </p:pic>
      <p:pic>
        <p:nvPicPr>
          <p:cNvPr id="129" name="Google Shape;301;p16" descr=""/>
          <p:cNvPicPr/>
          <p:nvPr/>
        </p:nvPicPr>
        <p:blipFill>
          <a:blip r:embed="rId2"/>
          <a:stretch/>
        </p:blipFill>
        <p:spPr>
          <a:xfrm>
            <a:off x="5482080" y="3070800"/>
            <a:ext cx="3061080" cy="1818720"/>
          </a:xfrm>
          <a:prstGeom prst="rect">
            <a:avLst/>
          </a:prstGeom>
          <a:ln>
            <a:noFill/>
          </a:ln>
        </p:spPr>
      </p:pic>
      <p:pic>
        <p:nvPicPr>
          <p:cNvPr id="130" name="Google Shape;302;p16" descr=""/>
          <p:cNvPicPr/>
          <p:nvPr/>
        </p:nvPicPr>
        <p:blipFill>
          <a:blip r:embed="rId3"/>
          <a:stretch/>
        </p:blipFill>
        <p:spPr>
          <a:xfrm>
            <a:off x="5482080" y="1228680"/>
            <a:ext cx="3061080" cy="1841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ko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문제 </a:t>
            </a:r>
            <a:r>
              <a:rPr b="1" lang="ko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정의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2" name="Google Shape;308;p17" descr=""/>
          <p:cNvPicPr/>
          <p:nvPr/>
        </p:nvPicPr>
        <p:blipFill>
          <a:blip r:embed="rId1"/>
          <a:stretch/>
        </p:blipFill>
        <p:spPr>
          <a:xfrm>
            <a:off x="1153440" y="3531600"/>
            <a:ext cx="2514240" cy="961560"/>
          </a:xfrm>
          <a:prstGeom prst="rect">
            <a:avLst/>
          </a:prstGeom>
          <a:ln>
            <a:noFill/>
          </a:ln>
        </p:spPr>
      </p:pic>
      <p:pic>
        <p:nvPicPr>
          <p:cNvPr id="133" name="Google Shape;309;p17" descr=""/>
          <p:cNvPicPr/>
          <p:nvPr/>
        </p:nvPicPr>
        <p:blipFill>
          <a:blip r:embed="rId2"/>
          <a:stretch/>
        </p:blipFill>
        <p:spPr>
          <a:xfrm>
            <a:off x="4180680" y="1107000"/>
            <a:ext cx="2514240" cy="961560"/>
          </a:xfrm>
          <a:prstGeom prst="rect">
            <a:avLst/>
          </a:prstGeom>
          <a:ln>
            <a:noFill/>
          </a:ln>
        </p:spPr>
      </p:pic>
      <p:pic>
        <p:nvPicPr>
          <p:cNvPr id="134" name="Google Shape;310;p17" descr=""/>
          <p:cNvPicPr/>
          <p:nvPr/>
        </p:nvPicPr>
        <p:blipFill>
          <a:blip r:embed="rId3"/>
          <a:stretch/>
        </p:blipFill>
        <p:spPr>
          <a:xfrm>
            <a:off x="5683680" y="2221560"/>
            <a:ext cx="2514240" cy="961560"/>
          </a:xfrm>
          <a:prstGeom prst="rect">
            <a:avLst/>
          </a:prstGeom>
          <a:ln>
            <a:noFill/>
          </a:ln>
        </p:spPr>
      </p:pic>
      <p:pic>
        <p:nvPicPr>
          <p:cNvPr id="135" name="Google Shape;311;p17" descr=""/>
          <p:cNvPicPr/>
          <p:nvPr/>
        </p:nvPicPr>
        <p:blipFill>
          <a:blip r:embed="rId4"/>
          <a:stretch/>
        </p:blipFill>
        <p:spPr>
          <a:xfrm>
            <a:off x="1804680" y="2367720"/>
            <a:ext cx="2514240" cy="961560"/>
          </a:xfrm>
          <a:prstGeom prst="rect">
            <a:avLst/>
          </a:prstGeom>
          <a:ln>
            <a:noFill/>
          </a:ln>
        </p:spPr>
      </p:pic>
      <p:pic>
        <p:nvPicPr>
          <p:cNvPr id="136" name="Google Shape;312;p17" descr=""/>
          <p:cNvPicPr/>
          <p:nvPr/>
        </p:nvPicPr>
        <p:blipFill>
          <a:blip r:embed="rId5"/>
          <a:stretch/>
        </p:blipFill>
        <p:spPr>
          <a:xfrm>
            <a:off x="4388400" y="3611160"/>
            <a:ext cx="2514240" cy="961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ko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해결 방법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8" name="Google Shape;318;p18" descr=""/>
          <p:cNvPicPr/>
          <p:nvPr/>
        </p:nvPicPr>
        <p:blipFill>
          <a:blip r:embed="rId1"/>
          <a:stretch/>
        </p:blipFill>
        <p:spPr>
          <a:xfrm>
            <a:off x="1690200" y="1113120"/>
            <a:ext cx="4516200" cy="4030200"/>
          </a:xfrm>
          <a:prstGeom prst="rect">
            <a:avLst/>
          </a:prstGeom>
          <a:ln>
            <a:noFill/>
          </a:ln>
        </p:spPr>
      </p:pic>
      <p:pic>
        <p:nvPicPr>
          <p:cNvPr id="139" name="Google Shape;319;p18" descr=""/>
          <p:cNvPicPr/>
          <p:nvPr/>
        </p:nvPicPr>
        <p:blipFill>
          <a:blip r:embed="rId2"/>
          <a:stretch/>
        </p:blipFill>
        <p:spPr>
          <a:xfrm>
            <a:off x="6345360" y="1708560"/>
            <a:ext cx="2271960" cy="2037240"/>
          </a:xfrm>
          <a:prstGeom prst="rect">
            <a:avLst/>
          </a:prstGeom>
          <a:ln>
            <a:noFill/>
          </a:ln>
        </p:spPr>
      </p:pic>
      <p:pic>
        <p:nvPicPr>
          <p:cNvPr id="140" name="Google Shape;320;p18" descr=""/>
          <p:cNvPicPr/>
          <p:nvPr/>
        </p:nvPicPr>
        <p:blipFill>
          <a:blip r:embed="rId3"/>
          <a:stretch/>
        </p:blipFill>
        <p:spPr>
          <a:xfrm>
            <a:off x="885600" y="3812400"/>
            <a:ext cx="1760040" cy="1092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154080" y="3701520"/>
            <a:ext cx="8865000" cy="131364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ko" sz="1400" spc="-1" strike="noStrike">
                <a:solidFill>
                  <a:srgbClr val="000000"/>
                </a:solidFill>
                <a:latin typeface="Arial"/>
                <a:ea typeface="Arial"/>
              </a:rPr>
              <a:t>블록체인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ko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해결 방법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443160" y="4322520"/>
            <a:ext cx="1274400" cy="47052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ko" sz="1400" spc="-1" strike="noStrike">
                <a:solidFill>
                  <a:srgbClr val="000000"/>
                </a:solidFill>
                <a:latin typeface="Arial"/>
                <a:ea typeface="Arial"/>
              </a:rPr>
              <a:t>새 나무 정보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4" name="CustomShape 4"/>
          <p:cNvSpPr/>
          <p:nvPr/>
        </p:nvSpPr>
        <p:spPr>
          <a:xfrm>
            <a:off x="2202840" y="4322520"/>
            <a:ext cx="1274400" cy="47052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ko" sz="1400" spc="-1" strike="noStrike">
                <a:solidFill>
                  <a:srgbClr val="000000"/>
                </a:solidFill>
                <a:latin typeface="Arial"/>
                <a:ea typeface="Arial"/>
              </a:rPr>
              <a:t>새 나무 정보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5" name="CustomShape 5"/>
          <p:cNvSpPr/>
          <p:nvPr/>
        </p:nvSpPr>
        <p:spPr>
          <a:xfrm>
            <a:off x="3879360" y="4322520"/>
            <a:ext cx="1274400" cy="47052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ko" sz="1400" spc="-1" strike="noStrike">
                <a:solidFill>
                  <a:srgbClr val="000000"/>
                </a:solidFill>
                <a:latin typeface="Arial"/>
                <a:ea typeface="Arial"/>
              </a:rPr>
              <a:t>새 나무 정보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CustomShape 6"/>
          <p:cNvSpPr/>
          <p:nvPr/>
        </p:nvSpPr>
        <p:spPr>
          <a:xfrm>
            <a:off x="5555520" y="4322520"/>
            <a:ext cx="1274400" cy="47052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ko" sz="1400" spc="-1" strike="noStrike">
                <a:solidFill>
                  <a:srgbClr val="000000"/>
                </a:solidFill>
                <a:latin typeface="Arial"/>
                <a:ea typeface="Arial"/>
              </a:rPr>
              <a:t>새 나무 정보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7" name="CustomShape 7"/>
          <p:cNvSpPr/>
          <p:nvPr/>
        </p:nvSpPr>
        <p:spPr>
          <a:xfrm>
            <a:off x="7453800" y="4322520"/>
            <a:ext cx="1274400" cy="47052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ko" sz="1400" spc="-1" strike="noStrike">
                <a:solidFill>
                  <a:srgbClr val="000000"/>
                </a:solidFill>
                <a:latin typeface="Arial"/>
                <a:ea typeface="Arial"/>
              </a:rPr>
              <a:t>새 나무 정보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8" name="CustomShape 8"/>
          <p:cNvSpPr/>
          <p:nvPr/>
        </p:nvSpPr>
        <p:spPr>
          <a:xfrm>
            <a:off x="1717920" y="4557960"/>
            <a:ext cx="484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9"/>
          <p:cNvSpPr/>
          <p:nvPr/>
        </p:nvSpPr>
        <p:spPr>
          <a:xfrm>
            <a:off x="3477600" y="4557960"/>
            <a:ext cx="401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10"/>
          <p:cNvSpPr/>
          <p:nvPr/>
        </p:nvSpPr>
        <p:spPr>
          <a:xfrm>
            <a:off x="5154120" y="4557960"/>
            <a:ext cx="401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11"/>
          <p:cNvSpPr/>
          <p:nvPr/>
        </p:nvSpPr>
        <p:spPr>
          <a:xfrm>
            <a:off x="6830280" y="4557960"/>
            <a:ext cx="623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12"/>
          <p:cNvSpPr/>
          <p:nvPr/>
        </p:nvSpPr>
        <p:spPr>
          <a:xfrm rot="10800000">
            <a:off x="0" y="4516920"/>
            <a:ext cx="443160" cy="41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13"/>
          <p:cNvSpPr/>
          <p:nvPr/>
        </p:nvSpPr>
        <p:spPr>
          <a:xfrm>
            <a:off x="6497640" y="2509920"/>
            <a:ext cx="1149480" cy="90036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ko" sz="1400" spc="-1" strike="noStrike">
                <a:solidFill>
                  <a:srgbClr val="000000"/>
                </a:solidFill>
                <a:latin typeface="Arial"/>
                <a:ea typeface="Arial"/>
              </a:rPr>
              <a:t>나무 정보 변경 이벤트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4" name="CustomShape 14"/>
          <p:cNvSpPr/>
          <p:nvPr/>
        </p:nvSpPr>
        <p:spPr>
          <a:xfrm>
            <a:off x="5098320" y="1247040"/>
            <a:ext cx="1010880" cy="470520"/>
          </a:xfrm>
          <a:prstGeom prst="rect">
            <a:avLst/>
          </a:prstGeom>
          <a:solidFill>
            <a:srgbClr val="cfe2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ko" sz="1400" spc="-1" strike="noStrike">
                <a:solidFill>
                  <a:srgbClr val="000000"/>
                </a:solidFill>
                <a:latin typeface="Arial"/>
                <a:ea typeface="Arial"/>
              </a:rPr>
              <a:t>관계자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5" name="CustomShape 15"/>
          <p:cNvSpPr/>
          <p:nvPr/>
        </p:nvSpPr>
        <p:spPr>
          <a:xfrm>
            <a:off x="6331680" y="1247040"/>
            <a:ext cx="1010880" cy="470520"/>
          </a:xfrm>
          <a:prstGeom prst="rect">
            <a:avLst/>
          </a:prstGeom>
          <a:solidFill>
            <a:srgbClr val="cfe2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ko" sz="1400" spc="-1" strike="noStrike">
                <a:solidFill>
                  <a:srgbClr val="000000"/>
                </a:solidFill>
                <a:latin typeface="Arial"/>
                <a:ea typeface="Arial"/>
              </a:rPr>
              <a:t>관계자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2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CustomShape 16"/>
          <p:cNvSpPr/>
          <p:nvPr/>
        </p:nvSpPr>
        <p:spPr>
          <a:xfrm>
            <a:off x="8007840" y="1247040"/>
            <a:ext cx="1010880" cy="470520"/>
          </a:xfrm>
          <a:prstGeom prst="rect">
            <a:avLst/>
          </a:prstGeom>
          <a:solidFill>
            <a:srgbClr val="cfe2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ko" sz="1400" spc="-1" strike="noStrike">
                <a:solidFill>
                  <a:srgbClr val="000000"/>
                </a:solidFill>
                <a:latin typeface="Arial"/>
                <a:ea typeface="Arial"/>
              </a:rPr>
              <a:t>관계자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7" name="CustomShape 17"/>
          <p:cNvSpPr/>
          <p:nvPr/>
        </p:nvSpPr>
        <p:spPr>
          <a:xfrm>
            <a:off x="7426080" y="1302480"/>
            <a:ext cx="443160" cy="41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Nunito"/>
                <a:ea typeface="Nunito"/>
              </a:rPr>
              <a:t>, , ,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8" name="CustomShape 18"/>
          <p:cNvSpPr/>
          <p:nvPr/>
        </p:nvSpPr>
        <p:spPr>
          <a:xfrm>
            <a:off x="5604120" y="1717920"/>
            <a:ext cx="1468080" cy="79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19"/>
          <p:cNvSpPr/>
          <p:nvPr/>
        </p:nvSpPr>
        <p:spPr>
          <a:xfrm>
            <a:off x="6837120" y="1717920"/>
            <a:ext cx="235080" cy="79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20"/>
          <p:cNvSpPr/>
          <p:nvPr/>
        </p:nvSpPr>
        <p:spPr>
          <a:xfrm flipH="1">
            <a:off x="7072560" y="1717920"/>
            <a:ext cx="1440720" cy="79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21"/>
          <p:cNvSpPr/>
          <p:nvPr/>
        </p:nvSpPr>
        <p:spPr>
          <a:xfrm>
            <a:off x="7072560" y="3410640"/>
            <a:ext cx="1018080" cy="91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22"/>
          <p:cNvSpPr/>
          <p:nvPr/>
        </p:nvSpPr>
        <p:spPr>
          <a:xfrm>
            <a:off x="858960" y="2509920"/>
            <a:ext cx="1149480" cy="47052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ko" sz="1400" spc="-1" strike="noStrike">
                <a:solidFill>
                  <a:srgbClr val="000000"/>
                </a:solidFill>
                <a:latin typeface="Arial"/>
                <a:ea typeface="Arial"/>
              </a:rPr>
              <a:t>모든 사용자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3" name="CustomShape 23"/>
          <p:cNvSpPr/>
          <p:nvPr/>
        </p:nvSpPr>
        <p:spPr>
          <a:xfrm>
            <a:off x="1433880" y="2980800"/>
            <a:ext cx="6480" cy="73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24"/>
          <p:cNvSpPr/>
          <p:nvPr/>
        </p:nvSpPr>
        <p:spPr>
          <a:xfrm>
            <a:off x="1440720" y="3168000"/>
            <a:ext cx="144072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ko" sz="1400" spc="-1" strike="noStrike">
                <a:solidFill>
                  <a:srgbClr val="000000"/>
                </a:solidFill>
                <a:latin typeface="Nunito"/>
                <a:ea typeface="Nunito"/>
              </a:rPr>
              <a:t>언제든지 조회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5" name="CustomShape 25"/>
          <p:cNvSpPr/>
          <p:nvPr/>
        </p:nvSpPr>
        <p:spPr>
          <a:xfrm>
            <a:off x="3477600" y="1984680"/>
            <a:ext cx="1149480" cy="47052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ko" sz="1400" spc="-1" strike="noStrike">
                <a:solidFill>
                  <a:srgbClr val="000000"/>
                </a:solidFill>
                <a:latin typeface="Arial"/>
                <a:ea typeface="Arial"/>
              </a:rPr>
              <a:t>거래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6" name="CustomShape 26"/>
          <p:cNvSpPr/>
          <p:nvPr/>
        </p:nvSpPr>
        <p:spPr>
          <a:xfrm>
            <a:off x="3477600" y="2842560"/>
            <a:ext cx="1149480" cy="47052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ko" sz="1400" spc="-1" strike="noStrike">
                <a:solidFill>
                  <a:srgbClr val="000000"/>
                </a:solidFill>
                <a:latin typeface="Arial"/>
                <a:ea typeface="Arial"/>
              </a:rPr>
              <a:t>진료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7" name="CustomShape 27"/>
          <p:cNvSpPr/>
          <p:nvPr/>
        </p:nvSpPr>
        <p:spPr>
          <a:xfrm flipH="1" rot="10800000">
            <a:off x="2008440" y="2220480"/>
            <a:ext cx="1468440" cy="524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28"/>
          <p:cNvSpPr/>
          <p:nvPr/>
        </p:nvSpPr>
        <p:spPr>
          <a:xfrm>
            <a:off x="2008800" y="2745360"/>
            <a:ext cx="1468440" cy="332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29"/>
          <p:cNvSpPr/>
          <p:nvPr/>
        </p:nvSpPr>
        <p:spPr>
          <a:xfrm>
            <a:off x="4627440" y="2220120"/>
            <a:ext cx="1869840" cy="739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30"/>
          <p:cNvSpPr/>
          <p:nvPr/>
        </p:nvSpPr>
        <p:spPr>
          <a:xfrm flipH="1" rot="10800000">
            <a:off x="4627800" y="2960640"/>
            <a:ext cx="1869840" cy="11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31"/>
          <p:cNvSpPr/>
          <p:nvPr/>
        </p:nvSpPr>
        <p:spPr>
          <a:xfrm>
            <a:off x="2577240" y="2441880"/>
            <a:ext cx="900360" cy="41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ko" sz="1400" spc="-1" strike="noStrike">
                <a:solidFill>
                  <a:srgbClr val="000000"/>
                </a:solidFill>
                <a:latin typeface="Nunito"/>
                <a:ea typeface="Nunito"/>
              </a:rPr>
              <a:t>조건 명시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2" name="CustomShape 32"/>
          <p:cNvSpPr/>
          <p:nvPr/>
        </p:nvSpPr>
        <p:spPr>
          <a:xfrm>
            <a:off x="4703400" y="2527200"/>
            <a:ext cx="900360" cy="41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ko" sz="1400" spc="-1" strike="noStrike">
                <a:solidFill>
                  <a:srgbClr val="000000"/>
                </a:solidFill>
                <a:latin typeface="Nunito"/>
                <a:ea typeface="Nunito"/>
              </a:rPr>
              <a:t>자동 처리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ko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설문조사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ko" sz="1300" spc="-1" strike="noStrike">
                <a:solidFill>
                  <a:srgbClr val="424242"/>
                </a:solidFill>
                <a:latin typeface="Nunito"/>
                <a:ea typeface="Nunito"/>
              </a:rPr>
              <a:t>마음에 든 부분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294840">
              <a:lnSpc>
                <a:spcPct val="142000"/>
              </a:lnSpc>
              <a:spcBef>
                <a:spcPts val="1599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ko" sz="1050" spc="-1" strike="noStrike">
                <a:solidFill>
                  <a:srgbClr val="000000"/>
                </a:solidFill>
                <a:highlight>
                  <a:srgbClr val="f8f9fa"/>
                </a:highlight>
                <a:latin typeface="Arial"/>
                <a:ea typeface="Arial"/>
              </a:rPr>
              <a:t>사용자가 적고 제한되있지만 사용할 소비자층이 확실히 존재함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 marL="457200" indent="-294840">
              <a:lnSpc>
                <a:spcPct val="142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ko" sz="1050" spc="-1" strike="noStrike">
                <a:solidFill>
                  <a:srgbClr val="000000"/>
                </a:solidFill>
                <a:highlight>
                  <a:srgbClr val="f8f9fa"/>
                </a:highlight>
                <a:latin typeface="Arial"/>
                <a:ea typeface="Arial"/>
              </a:rPr>
              <a:t>매칭이 소수로 이루어져 혼란을 피할 수 있는것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 marL="457200" indent="-294840">
              <a:lnSpc>
                <a:spcPct val="142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ko" sz="1050" spc="-1" strike="noStrike">
                <a:solidFill>
                  <a:srgbClr val="000000"/>
                </a:solidFill>
                <a:highlight>
                  <a:srgbClr val="f8f9fa"/>
                </a:highlight>
                <a:latin typeface="Arial"/>
                <a:ea typeface="Arial"/>
              </a:rPr>
              <a:t>나무의 병력 등을 기록</a:t>
            </a:r>
            <a:r>
              <a:rPr b="0" lang="en-US" sz="1050" spc="-1" strike="noStrike">
                <a:solidFill>
                  <a:srgbClr val="000000"/>
                </a:solidFill>
                <a:highlight>
                  <a:srgbClr val="f8f9fa"/>
                </a:highlight>
                <a:latin typeface="Arial"/>
                <a:ea typeface="Arial"/>
              </a:rPr>
              <a:t>, </a:t>
            </a:r>
            <a:r>
              <a:rPr b="0" lang="ko" sz="1050" spc="-1" strike="noStrike">
                <a:solidFill>
                  <a:srgbClr val="000000"/>
                </a:solidFill>
                <a:highlight>
                  <a:srgbClr val="f8f9fa"/>
                </a:highlight>
                <a:latin typeface="Arial"/>
                <a:ea typeface="Arial"/>
              </a:rPr>
              <a:t>관리할 수 있는 점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 marL="457200" indent="-294840">
              <a:lnSpc>
                <a:spcPct val="142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ko" sz="1050" spc="-1" strike="noStrike">
                <a:solidFill>
                  <a:srgbClr val="000000"/>
                </a:solidFill>
                <a:highlight>
                  <a:srgbClr val="f8f9fa"/>
                </a:highlight>
                <a:latin typeface="Arial"/>
                <a:ea typeface="Arial"/>
              </a:rPr>
              <a:t>나무 종류에 따라 다른 나무의사가 매칭되는 점이 좋다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 marL="457200" indent="-294840">
              <a:lnSpc>
                <a:spcPct val="142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ko" sz="1050" spc="-1" strike="noStrike">
                <a:solidFill>
                  <a:srgbClr val="000000"/>
                </a:solidFill>
                <a:highlight>
                  <a:srgbClr val="f8f9fa"/>
                </a:highlight>
                <a:latin typeface="Arial"/>
                <a:ea typeface="Arial"/>
              </a:rPr>
              <a:t>단체나 사업자가 아닌 개인단위로도 간편하고 여러 접근성으로 사용가능한 부분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</a:pP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ko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설문조사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ko" sz="1300" spc="-1" strike="noStrike">
                <a:solidFill>
                  <a:srgbClr val="000000"/>
                </a:solidFill>
                <a:latin typeface="Arial"/>
                <a:ea typeface="Arial"/>
              </a:rPr>
              <a:t>시스템에서 개선이 필요하거나 필요 없다고 생각되는 부분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298080">
              <a:lnSpc>
                <a:spcPct val="142000"/>
              </a:lnSpc>
              <a:spcBef>
                <a:spcPts val="1599"/>
              </a:spcBef>
              <a:buClr>
                <a:srgbClr val="202124"/>
              </a:buClr>
              <a:buFont typeface="Arial"/>
              <a:buAutoNum type="arabicPeriod"/>
            </a:pPr>
            <a:r>
              <a:rPr b="0" lang="ko" sz="1100" spc="-1" strike="noStrike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</a:rPr>
              <a:t>진료서 작성에서 나무 증상 선택 목록</a:t>
            </a:r>
            <a:r>
              <a:rPr b="0" lang="en-US" sz="1100" spc="-1" strike="noStrike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</a:rPr>
              <a:t>(</a:t>
            </a:r>
            <a:r>
              <a:rPr b="0" lang="ko" sz="1100" spc="-1" strike="noStrike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</a:rPr>
              <a:t>보다 빠른 진료를 위해서</a:t>
            </a:r>
            <a:r>
              <a:rPr b="0" lang="en-US" sz="1100" spc="-1" strike="noStrike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</a:rPr>
              <a:t>)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98080">
              <a:lnSpc>
                <a:spcPct val="142000"/>
              </a:lnSpc>
              <a:spcBef>
                <a:spcPts val="1001"/>
              </a:spcBef>
              <a:buClr>
                <a:srgbClr val="202124"/>
              </a:buClr>
              <a:buFont typeface="Arial"/>
              <a:buAutoNum type="arabicPeriod"/>
            </a:pPr>
            <a:r>
              <a:rPr b="0" lang="ko" sz="1100" spc="-1" strike="noStrike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</a:rPr>
              <a:t>나무거래 창의 명칭을 나무 분양으로 변경</a:t>
            </a:r>
            <a:r>
              <a:rPr b="0" lang="en-US" sz="1100" spc="-1" strike="noStrike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</a:rPr>
              <a:t>(</a:t>
            </a:r>
            <a:r>
              <a:rPr b="0" lang="ko" sz="1100" spc="-1" strike="noStrike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</a:rPr>
              <a:t>불편해 하는 사람이 존재 할것</a:t>
            </a:r>
            <a:r>
              <a:rPr b="0" lang="en-US" sz="1100" spc="-1" strike="noStrike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</a:rPr>
              <a:t>)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98080">
              <a:lnSpc>
                <a:spcPct val="142000"/>
              </a:lnSpc>
              <a:spcBef>
                <a:spcPts val="1001"/>
              </a:spcBef>
              <a:buClr>
                <a:srgbClr val="202124"/>
              </a:buClr>
              <a:buFont typeface="Arial"/>
              <a:buAutoNum type="arabicPeriod"/>
            </a:pPr>
            <a:r>
              <a:rPr b="0" lang="ko" sz="1100" spc="-1" strike="noStrike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</a:rPr>
              <a:t>검색 조건이나 입력항목의 다양화가 필요해보인다</a:t>
            </a:r>
            <a:r>
              <a:rPr b="0" lang="en-US" sz="1100" spc="-1" strike="noStrike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</a:rPr>
              <a:t>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98080">
              <a:lnSpc>
                <a:spcPct val="142000"/>
              </a:lnSpc>
              <a:spcBef>
                <a:spcPts val="1001"/>
              </a:spcBef>
              <a:spcAft>
                <a:spcPts val="1001"/>
              </a:spcAft>
              <a:buClr>
                <a:srgbClr val="202124"/>
              </a:buClr>
              <a:buFont typeface="Arial"/>
              <a:buAutoNum type="arabicPeriod"/>
            </a:pPr>
            <a:r>
              <a:rPr b="0" lang="ko" sz="1050" spc="-1" strike="noStrike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</a:rPr>
              <a:t>본인이 자주 신청하는 나무나 의사정보를 저장해 즐겨찿기 기능이 있으면 좋겠다고 생각한다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LibreOffice/6.4.3.2$Linux_X86_64 LibreOffice_project/85aa6f776c6af63185291a519637a4f7af4e8a3b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2020-04-25T19:04:19Z</dcterms:modified>
  <cp:revision>1</cp:revision>
  <dc:subject/>
  <dc:title/>
</cp:coreProperties>
</file>