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ko-K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ko-K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ko-K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ko-KR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ko-KR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ko-KR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ko-KR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ko-K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ko-K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ko-K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ko-K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ko-K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4000" y="1080000"/>
            <a:ext cx="9070920" cy="17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  <a:ea typeface="DejaVu Sans"/>
              </a:rPr>
              <a:t>Design Sprint</a:t>
            </a:r>
            <a:br/>
            <a:r>
              <a:rPr b="0" lang="en-US" sz="5860" spc="-1" strike="noStrike">
                <a:solidFill>
                  <a:srgbClr val="ffffff"/>
                </a:solidFill>
                <a:latin typeface="Arial"/>
                <a:ea typeface="DejaVu Sans"/>
              </a:rPr>
              <a:t>- 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  <a:ea typeface="DejaVu Sans"/>
              </a:rPr>
              <a:t>수강신청 웹 시스템</a:t>
            </a:r>
            <a:endParaRPr b="0" lang="en-US" sz="586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04000" y="3168000"/>
            <a:ext cx="9070920" cy="36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WeekdaysIdea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박지은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이재호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Arial"/>
                <a:ea typeface="DejaVu Sans"/>
              </a:rPr>
              <a:t>후기</a:t>
            </a:r>
            <a:endParaRPr b="0" lang="ko-K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201502094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이재호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프로젝트를 진행하는 새로운 방법론을 알게 되어 방향을 정하는 방법 중에는 이런 것도 있구나 알게 되어 새로웠다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201704146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박지은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쓸데없는 다량의 문서작업 대신에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직관적이고 재미있는 과정으로 문제해결을 위한 창의성을 끌어내기 위한 신선한 방법론이었다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그러나 영상제작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문서 작성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사진 촬영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깃허브 업로드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보고서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pdf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제작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유튜브 업로드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디스코드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이러닝 사이트에 해야할 것들이 분산되어 있어서 여기저기 옮겨다니며 같은 내용을 양식만 바꿔서 생성 및 업로드하는 것이 불편하고 정신이 없다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배보다 배꼽이 큰 느낌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..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2376000" y="2933280"/>
            <a:ext cx="7198920" cy="173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수강신청 스트레스 안녕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25" name="그림 126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160" cy="4467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왜 이 문제를 선택하게 되었나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매 학기 수강 신청을 할 때마다 반복되는 클릭 전쟁의 참사를 개선하고자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한국 대학생들 사이에서 널리 공감을 얻고 있는 문제이며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온라인에서도 해당 문제는 유명함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인터넷 보급률이 높고 온라인 수강신청이 보편화된 한국에서만 보이는 기현상으로서 기성세대가 관심을 갖고 있지 않은 젊은 세대들의 사회문제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기술적으로 해결 가능해 보이기 때문에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문제 정의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04000" y="1769040"/>
            <a:ext cx="9070920" cy="53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기존의 수강신청 웹 시스템 개선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특정 일시에 모든 수강자들이 접속하여 신청 버튼 클릭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버튼 클릭 이벤트의 서버 도달 시간 선착순으로 신청됨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동시에 몰리는 트래픽로 인한 접속 지연 문제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동시에 전달되는 이벤트 처리로 인한 중복 문제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선착순 시스템에서 우위를 점하고자 매크로 등의 꼼수를 사용하는 부정행위자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민첩하지 못하거나 시스템 활용 능숙도가 떨어진다는 이유로 원하는 과목을 수강신청하지 못하는 교육의 공백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담당자의 민원 증가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사후처리 등 업무 피로도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해결 방법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04000" y="1769040"/>
            <a:ext cx="9070920" cy="527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왜 꼭 동시에 신청해야 하는가</a:t>
            </a: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? </a:t>
            </a: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그것이 공평성을 획득하는 유일한 방법인가</a:t>
            </a: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1. </a:t>
            </a: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교육 행정 지침에 따른 수강 가능 목록에서 강의 정보 간략 조회 후 희망 목록에 담기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2. </a:t>
            </a: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수강 희망 목록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&gt;&gt; </a:t>
            </a: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과목마다 우선순위를 가진 목록을 신청자가 직접 작성</a:t>
            </a: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학생 별로 각자 다른 목록이 생성됨</a:t>
            </a: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&gt;&gt; </a:t>
            </a: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특정 시점에 우선순위에 따라 시스템에서 자동으로 수강 신청을 해줌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&gt;&gt; </a:t>
            </a: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수강신청 실패 시 대비 </a:t>
            </a: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: </a:t>
            </a: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위시리스트에 여유 학점을 재량껏 할당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&gt;&gt; </a:t>
            </a: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작년에 수강신청 실패한 과목에는 무조건 최우선순위 </a:t>
            </a: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우선순위 </a:t>
            </a: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0</a:t>
            </a: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번</a:t>
            </a: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)</a:t>
            </a: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를 부여해 형평성 확보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3. </a:t>
            </a: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편의를 위한 부가 기능 추가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&gt;&gt; </a:t>
            </a: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학점 게산 자동화 </a:t>
            </a: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: </a:t>
            </a: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이수한 학점과 신청할 학점에 따른 학점 종류 별 계산 시스템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&gt;&gt; </a:t>
            </a:r>
            <a:r>
              <a:rPr b="0" lang="en-US" sz="1600" spc="-1" strike="noStrike">
                <a:solidFill>
                  <a:srgbClr val="000000"/>
                </a:solidFill>
                <a:latin typeface="BCDFEE+MalgunGothic"/>
                <a:ea typeface="BCDFEE+MalgunGothic"/>
              </a:rPr>
              <a:t>시간표 시각화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설문조사 결과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0" name="그림 1" descr=""/>
          <p:cNvPicPr/>
          <p:nvPr/>
        </p:nvPicPr>
        <p:blipFill>
          <a:blip r:embed="rId1"/>
          <a:stretch/>
        </p:blipFill>
        <p:spPr>
          <a:xfrm>
            <a:off x="1966320" y="1563120"/>
            <a:ext cx="5780880" cy="551412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설문조사 결과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TextShape 3"/>
          <p:cNvSpPr txBox="1"/>
          <p:nvPr/>
        </p:nvSpPr>
        <p:spPr>
          <a:xfrm>
            <a:off x="504000" y="854640"/>
            <a:ext cx="9071640" cy="585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마음에 든 부분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보기 편한 강의 계획서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자동 학점 계산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깔끔한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마음에 들지 않은 부분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처음 이용하는데 설명이 부족함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메뉴가 많아 복잡함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기능을 잘 이해할 수 없음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설문조사 결과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3"/>
          <p:cNvSpPr/>
          <p:nvPr/>
        </p:nvSpPr>
        <p:spPr>
          <a:xfrm>
            <a:off x="656280" y="192132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TextShape 4"/>
          <p:cNvSpPr txBox="1"/>
          <p:nvPr/>
        </p:nvSpPr>
        <p:spPr>
          <a:xfrm>
            <a:off x="503280" y="1188360"/>
            <a:ext cx="9071640" cy="585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시스템에서 불필요한 부분</a:t>
            </a:r>
            <a:endParaRPr b="0" lang="en-US" sz="3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테이블이 많고 커서 가독성이 떨어진다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개선의 여지가 있는 부분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알아보기 쉬운 색이었으면 좋겠다</a:t>
            </a: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가능한 시간표 리스트를 보여줬으면 좋겠다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가능한 시간표를 직접 선택하고 싶다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설문조사 결과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3"/>
          <p:cNvSpPr/>
          <p:nvPr/>
        </p:nvSpPr>
        <p:spPr>
          <a:xfrm>
            <a:off x="656280" y="192132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TextShape 4"/>
          <p:cNvSpPr txBox="1"/>
          <p:nvPr/>
        </p:nvSpPr>
        <p:spPr>
          <a:xfrm>
            <a:off x="503280" y="1036080"/>
            <a:ext cx="9071640" cy="585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현재 수강 신청 시스템과 개선된 시스템 중 고른다면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안정성 때문에 현재 시스템이 좋지만 좀 더 유지보수를 한다면 새 시스템을 쓸 것이다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수강 학점 확인 등 좋은 부분이 있기 때문에 새 시스템을 쓰고 싶다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피드백 반영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3" name="그림 124" descr=""/>
          <p:cNvPicPr/>
          <p:nvPr/>
        </p:nvPicPr>
        <p:blipFill>
          <a:blip r:embed="rId1"/>
          <a:stretch/>
        </p:blipFill>
        <p:spPr>
          <a:xfrm>
            <a:off x="1633680" y="1243800"/>
            <a:ext cx="6818040" cy="5842440"/>
          </a:xfrm>
          <a:prstGeom prst="rect">
            <a:avLst/>
          </a:prstGeom>
          <a:ln>
            <a:noFill/>
          </a:ln>
        </p:spPr>
      </p:pic>
      <p:sp>
        <p:nvSpPr>
          <p:cNvPr id="214" name="CustomShape 2"/>
          <p:cNvSpPr/>
          <p:nvPr/>
        </p:nvSpPr>
        <p:spPr>
          <a:xfrm>
            <a:off x="780840" y="1294920"/>
            <a:ext cx="816840" cy="369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"/>
          <p:cNvSpPr/>
          <p:nvPr/>
        </p:nvSpPr>
        <p:spPr>
          <a:xfrm>
            <a:off x="813240" y="1325880"/>
            <a:ext cx="7520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숨기기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1098720" y="1592280"/>
            <a:ext cx="498960" cy="771480"/>
          </a:xfrm>
          <a:custGeom>
            <a:avLst/>
            <a:gdLst/>
            <a:ahLst/>
            <a:rect l="l" t="t" r="r" b="b"/>
            <a:pathLst>
              <a:path w="499353" h="771728">
                <a:moveTo>
                  <a:pt x="259404" y="0"/>
                </a:moveTo>
                <a:cubicBezTo>
                  <a:pt x="239949" y="2162"/>
                  <a:pt x="219748" y="728"/>
                  <a:pt x="201039" y="6485"/>
                </a:cubicBezTo>
                <a:cubicBezTo>
                  <a:pt x="190708" y="9664"/>
                  <a:pt x="184264" y="20211"/>
                  <a:pt x="175098" y="25940"/>
                </a:cubicBezTo>
                <a:cubicBezTo>
                  <a:pt x="147707" y="43060"/>
                  <a:pt x="147706" y="33877"/>
                  <a:pt x="123217" y="58366"/>
                </a:cubicBezTo>
                <a:cubicBezTo>
                  <a:pt x="60778" y="120805"/>
                  <a:pt x="138932" y="63023"/>
                  <a:pt x="58366" y="116732"/>
                </a:cubicBezTo>
                <a:cubicBezTo>
                  <a:pt x="44160" y="138041"/>
                  <a:pt x="25342" y="164525"/>
                  <a:pt x="19456" y="188068"/>
                </a:cubicBezTo>
                <a:cubicBezTo>
                  <a:pt x="4827" y="246581"/>
                  <a:pt x="12122" y="223038"/>
                  <a:pt x="0" y="259404"/>
                </a:cubicBezTo>
                <a:cubicBezTo>
                  <a:pt x="10749" y="528145"/>
                  <a:pt x="-11559" y="346725"/>
                  <a:pt x="19456" y="460443"/>
                </a:cubicBezTo>
                <a:cubicBezTo>
                  <a:pt x="22356" y="471077"/>
                  <a:pt x="21847" y="482634"/>
                  <a:pt x="25941" y="492868"/>
                </a:cubicBezTo>
                <a:cubicBezTo>
                  <a:pt x="34917" y="515308"/>
                  <a:pt x="58366" y="557719"/>
                  <a:pt x="58366" y="557719"/>
                </a:cubicBezTo>
                <a:cubicBezTo>
                  <a:pt x="60528" y="566366"/>
                  <a:pt x="60429" y="575921"/>
                  <a:pt x="64851" y="583660"/>
                </a:cubicBezTo>
                <a:cubicBezTo>
                  <a:pt x="69401" y="591623"/>
                  <a:pt x="78435" y="596069"/>
                  <a:pt x="84307" y="603115"/>
                </a:cubicBezTo>
                <a:cubicBezTo>
                  <a:pt x="89297" y="609102"/>
                  <a:pt x="93410" y="615803"/>
                  <a:pt x="97277" y="622570"/>
                </a:cubicBezTo>
                <a:cubicBezTo>
                  <a:pt x="102073" y="630964"/>
                  <a:pt x="104208" y="640962"/>
                  <a:pt x="110247" y="648511"/>
                </a:cubicBezTo>
                <a:cubicBezTo>
                  <a:pt x="126830" y="669240"/>
                  <a:pt x="145726" y="687313"/>
                  <a:pt x="168613" y="700392"/>
                </a:cubicBezTo>
                <a:cubicBezTo>
                  <a:pt x="177006" y="705188"/>
                  <a:pt x="185719" y="709436"/>
                  <a:pt x="194553" y="713362"/>
                </a:cubicBezTo>
                <a:cubicBezTo>
                  <a:pt x="205191" y="718090"/>
                  <a:pt x="215748" y="723269"/>
                  <a:pt x="226979" y="726332"/>
                </a:cubicBezTo>
                <a:cubicBezTo>
                  <a:pt x="239665" y="729792"/>
                  <a:pt x="252996" y="730238"/>
                  <a:pt x="265890" y="732817"/>
                </a:cubicBezTo>
                <a:cubicBezTo>
                  <a:pt x="337305" y="747100"/>
                  <a:pt x="227125" y="731214"/>
                  <a:pt x="343711" y="745787"/>
                </a:cubicBezTo>
                <a:cubicBezTo>
                  <a:pt x="371490" y="756900"/>
                  <a:pt x="378811" y="762111"/>
                  <a:pt x="408562" y="765243"/>
                </a:cubicBezTo>
                <a:cubicBezTo>
                  <a:pt x="438736" y="768419"/>
                  <a:pt x="499353" y="771728"/>
                  <a:pt x="499353" y="771728"/>
                </a:cubicBezTo>
              </a:path>
            </a:pathLst>
          </a:cu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5"/>
          <p:cNvSpPr/>
          <p:nvPr/>
        </p:nvSpPr>
        <p:spPr>
          <a:xfrm>
            <a:off x="1154520" y="6206400"/>
            <a:ext cx="991800" cy="57960"/>
          </a:xfrm>
          <a:custGeom>
            <a:avLst/>
            <a:gdLst/>
            <a:ahLst/>
            <a:rect l="l" t="t" r="r" b="b"/>
            <a:pathLst>
              <a:path w="992221" h="58367">
                <a:moveTo>
                  <a:pt x="992221" y="6485"/>
                </a:moveTo>
                <a:cubicBezTo>
                  <a:pt x="981413" y="4323"/>
                  <a:pt x="970818" y="0"/>
                  <a:pt x="959796" y="0"/>
                </a:cubicBezTo>
                <a:cubicBezTo>
                  <a:pt x="938909" y="0"/>
                  <a:pt x="842290" y="10813"/>
                  <a:pt x="817123" y="12970"/>
                </a:cubicBezTo>
                <a:lnTo>
                  <a:pt x="654996" y="25940"/>
                </a:lnTo>
                <a:lnTo>
                  <a:pt x="557719" y="32425"/>
                </a:lnTo>
                <a:cubicBezTo>
                  <a:pt x="501499" y="36539"/>
                  <a:pt x="445431" y="43143"/>
                  <a:pt x="389106" y="45396"/>
                </a:cubicBezTo>
                <a:lnTo>
                  <a:pt x="226979" y="51881"/>
                </a:lnTo>
                <a:cubicBezTo>
                  <a:pt x="37590" y="58645"/>
                  <a:pt x="90371" y="58366"/>
                  <a:pt x="0" y="58366"/>
                </a:cubicBezTo>
              </a:path>
            </a:pathLst>
          </a:cu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6"/>
          <p:cNvSpPr/>
          <p:nvPr/>
        </p:nvSpPr>
        <p:spPr>
          <a:xfrm>
            <a:off x="531360" y="6080040"/>
            <a:ext cx="816840" cy="369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7"/>
          <p:cNvSpPr/>
          <p:nvPr/>
        </p:nvSpPr>
        <p:spPr>
          <a:xfrm>
            <a:off x="572760" y="6110640"/>
            <a:ext cx="816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색변경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0" name="CustomShape 8"/>
          <p:cNvSpPr/>
          <p:nvPr/>
        </p:nvSpPr>
        <p:spPr>
          <a:xfrm>
            <a:off x="3486960" y="4848120"/>
            <a:ext cx="1494000" cy="2264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9"/>
          <p:cNvSpPr/>
          <p:nvPr/>
        </p:nvSpPr>
        <p:spPr>
          <a:xfrm>
            <a:off x="3625920" y="4822920"/>
            <a:ext cx="1413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희망 목록 추가</a:t>
            </a:r>
            <a:endParaRPr b="0" lang="en-US" sz="1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LibreOffice/6.0.7.3$Linux_X86_64 LibreOffice_project/00m0$Build-3</Application>
  <Words>802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2020-04-06T20:40:01Z</dcterms:created>
  <dc:creator/>
  <dc:description/>
  <dc:language>en-US</dc:language>
  <cp:lastModifiedBy/>
  <dcterms:modified xsi:type="dcterms:W3CDTF">2020-04-10T18:13:21Z</dcterms:modified>
  <cp:revision>9</cp:revision>
  <dc:subject/>
  <dc:title>Blueprint Plans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사용자 지정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