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ppt/_rels/presentation.xml.rels" ContentType="application/vnd.openxmlformats-package.relationships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9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media/image2.png" ContentType="image/png"/>
  <Override PartName="/ppt/media/image1.png" ContentType="image/png"/>
  <Override PartName="/ppt/media/image3.png" ContentType="image/png"/>
  <Override PartName="/ppt/media/image5.png" ContentType="image/png"/>
  <Override PartName="/ppt/media/image4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280" cy="172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280" cy="172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9071280" cy="367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504000" y="1080000"/>
            <a:ext cx="9071280" cy="172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5860" spc="-1" strike="noStrike">
                <a:solidFill>
                  <a:srgbClr val="ffffff"/>
                </a:solidFill>
                <a:latin typeface="Arial"/>
              </a:rPr>
              <a:t>Design Sprint</a:t>
            </a:r>
            <a:br/>
            <a:r>
              <a:rPr b="0" lang="en-US" sz="5860" spc="-1" strike="noStrike">
                <a:solidFill>
                  <a:srgbClr val="ffffff"/>
                </a:solidFill>
                <a:latin typeface="Arial"/>
              </a:rPr>
              <a:t>- </a:t>
            </a:r>
            <a:r>
              <a:rPr b="0" lang="zh-CN" sz="5860" spc="-1" strike="noStrike">
                <a:solidFill>
                  <a:srgbClr val="ffffff"/>
                </a:solidFill>
                <a:latin typeface="Arial"/>
              </a:rPr>
              <a:t>수강신청 웹 시스템</a:t>
            </a:r>
            <a:endParaRPr b="0" lang="en-US" sz="5860" spc="-1" strike="noStrike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504000" y="3168000"/>
            <a:ext cx="9071280" cy="367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WeekdaysIdea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zh-CN" sz="3200" spc="-1" strike="noStrike">
                <a:solidFill>
                  <a:srgbClr val="ffffff"/>
                </a:solidFill>
                <a:latin typeface="Arial"/>
              </a:rPr>
              <a:t>박지은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zh-CN" sz="3200" spc="-1" strike="noStrike">
                <a:solidFill>
                  <a:srgbClr val="ffffff"/>
                </a:solidFill>
                <a:latin typeface="Arial"/>
              </a:rPr>
              <a:t>이재호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zh-CN" sz="4400" spc="-1" strike="noStrike">
                <a:latin typeface="Arial"/>
              </a:rPr>
              <a:t>왜 이 문제를 선택하게 되었나</a:t>
            </a:r>
            <a:r>
              <a:rPr b="0" lang="en-US" sz="4400" spc="-1" strike="noStrike">
                <a:latin typeface="Arial"/>
              </a:rPr>
              <a:t>?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75000"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latin typeface="Arial"/>
              </a:rPr>
              <a:t>매 학기 수강 신청을 할 때마다 반복되는 클릭 전쟁의 참사를 개선하고자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latin typeface="Arial"/>
              </a:rPr>
              <a:t>한국 대학생들 사이에서 널리 공감을 얻고 있는 문제이며</a:t>
            </a:r>
            <a:r>
              <a:rPr b="0" lang="en-US" sz="3200" spc="-1" strike="noStrike">
                <a:latin typeface="Arial"/>
              </a:rPr>
              <a:t>, </a:t>
            </a:r>
            <a:r>
              <a:rPr b="0" lang="zh-CN" sz="3200" spc="-1" strike="noStrike">
                <a:latin typeface="Arial"/>
              </a:rPr>
              <a:t>온라인에서도 해당 문제는 유명함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latin typeface="Arial"/>
              </a:rPr>
              <a:t>인터넷 보급률이 높고 온라인 수강신청이 보편화된 한국에서만 보이는 기현상으로서 기성세대가 관심을 갖고 있지 않은 젊은 세대들의 사회문제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latin typeface="Arial"/>
              </a:rPr>
              <a:t>기술적으로 해결 가능해 보이기 때문에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zh-CN" sz="4400" spc="-1" strike="noStrike">
                <a:latin typeface="Arial"/>
              </a:rPr>
              <a:t>문제 정의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504000" y="1769040"/>
            <a:ext cx="9071280" cy="536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78000"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latin typeface="Arial"/>
              </a:rPr>
              <a:t>기존의 수강신청 웹 시스템 개선</a:t>
            </a:r>
            <a:endParaRPr b="0" lang="en-US" sz="32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zh-CN" sz="2800" spc="-1" strike="noStrike">
                <a:latin typeface="Arial"/>
              </a:rPr>
              <a:t>특정 일시에 모든 수강자들이 접속하여 신청 버튼 클릭</a:t>
            </a:r>
            <a:endParaRPr b="0" lang="en-US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zh-CN" sz="2800" spc="-1" strike="noStrike">
                <a:latin typeface="Arial"/>
              </a:rPr>
              <a:t>버튼 클릭 이벤트의 서버 도달 시간 선착순으로 신청됨</a:t>
            </a:r>
            <a:endParaRPr b="0" lang="en-US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zh-CN" sz="2800" spc="-1" strike="noStrike">
                <a:latin typeface="Arial"/>
              </a:rPr>
              <a:t>동시에 몰리는 트래픽로 인한 접속 지연 문제</a:t>
            </a:r>
            <a:endParaRPr b="0" lang="en-US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zh-CN" sz="2800" spc="-1" strike="noStrike">
                <a:latin typeface="Arial"/>
              </a:rPr>
              <a:t>동시에 전달되는 이벤트 처리로 인한 중복 문제</a:t>
            </a:r>
            <a:endParaRPr b="0" lang="en-US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zh-CN" sz="2800" spc="-1" strike="noStrike">
                <a:latin typeface="Arial"/>
              </a:rPr>
              <a:t>선착순 시스템에서 우위를 점하고자 매크로 등의 꼼수를 사용하는 부정행위자</a:t>
            </a:r>
            <a:endParaRPr b="0" lang="en-US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zh-CN" sz="2800" spc="-1" strike="noStrike">
                <a:latin typeface="Arial"/>
              </a:rPr>
              <a:t>민첩하지 못하거나 시스템 활용 능숙도가 떨어진다는 이유로 원하는 과목을 수강신청하지 못하는 교육의 공백</a:t>
            </a:r>
            <a:endParaRPr b="0" lang="en-US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zh-CN" sz="2800" spc="-1" strike="noStrike">
                <a:latin typeface="Arial"/>
              </a:rPr>
              <a:t>담당자의 민원 증가</a:t>
            </a:r>
            <a:r>
              <a:rPr b="0" lang="en-US" sz="2800" spc="-1" strike="noStrike">
                <a:latin typeface="Arial"/>
              </a:rPr>
              <a:t>, </a:t>
            </a:r>
            <a:r>
              <a:rPr b="0" lang="zh-CN" sz="2800" spc="-1" strike="noStrike">
                <a:latin typeface="Arial"/>
              </a:rPr>
              <a:t>사후처리 등 업무 피로도 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zh-CN" sz="4400" spc="-1" strike="noStrike">
                <a:latin typeface="Arial"/>
              </a:rPr>
              <a:t>해결 방법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504000" y="1769040"/>
            <a:ext cx="9071280" cy="527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</a:pPr>
            <a:r>
              <a:rPr b="0" lang="zh-CN" sz="1600" spc="-1" strike="noStrike">
                <a:latin typeface="BCDFEE+MalgunGothic"/>
                <a:ea typeface="BCDFEE+MalgunGothic"/>
              </a:rPr>
              <a:t>왜 꼭 동시에 신청해야 하는가</a:t>
            </a:r>
            <a:r>
              <a:rPr b="0" lang="en-US" sz="1600" spc="-1" strike="noStrike">
                <a:latin typeface="BCDFEE+MalgunGothic"/>
                <a:ea typeface="BCDFEE+MalgunGothic"/>
              </a:rPr>
              <a:t>? </a:t>
            </a:r>
            <a:r>
              <a:rPr b="0" lang="zh-CN" sz="1600" spc="-1" strike="noStrike">
                <a:latin typeface="BCDFEE+MalgunGothic"/>
                <a:ea typeface="BCDFEE+MalgunGothic"/>
              </a:rPr>
              <a:t>그것이 공평성을 획득하는 유일한 방법인가</a:t>
            </a:r>
            <a:r>
              <a:rPr b="0" lang="en-US" sz="1600" spc="-1" strike="noStrike">
                <a:latin typeface="BCDFEE+MalgunGothic"/>
                <a:ea typeface="BCDFEE+MalgunGothic"/>
              </a:rPr>
              <a:t>?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latin typeface="BCDFEE+MalgunGothic"/>
                <a:ea typeface="BCDFEE+MalgunGothic"/>
              </a:rPr>
              <a:t>1. </a:t>
            </a:r>
            <a:r>
              <a:rPr b="0" lang="zh-CN" sz="1600" spc="-1" strike="noStrike">
                <a:latin typeface="BCDFEE+MalgunGothic"/>
                <a:ea typeface="BCDFEE+MalgunGothic"/>
              </a:rPr>
              <a:t>교육 행정 지침에 따른 수강 가능 목록에서 강의 정보 간략 조회 후 희망 목록에 담기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latin typeface="BCDFEE+MalgunGothic"/>
                <a:ea typeface="BCDFEE+MalgunGothic"/>
              </a:rPr>
              <a:t>2. </a:t>
            </a:r>
            <a:r>
              <a:rPr b="0" lang="zh-CN" sz="1600" spc="-1" strike="noStrike">
                <a:latin typeface="BCDFEE+MalgunGothic"/>
                <a:ea typeface="BCDFEE+MalgunGothic"/>
              </a:rPr>
              <a:t>수강 희망 목록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latin typeface="BCDFEE+MalgunGothic"/>
                <a:ea typeface="BCDFEE+MalgunGothic"/>
              </a:rPr>
              <a:t>&gt;&gt; </a:t>
            </a:r>
            <a:r>
              <a:rPr b="0" lang="zh-CN" sz="1600" spc="-1" strike="noStrike">
                <a:latin typeface="BCDFEE+MalgunGothic"/>
                <a:ea typeface="BCDFEE+MalgunGothic"/>
              </a:rPr>
              <a:t>과목마다 우선순위를 가진 목록을 신청자가 직접 작성</a:t>
            </a:r>
            <a:r>
              <a:rPr b="0" lang="en-US" sz="1600" spc="-1" strike="noStrike">
                <a:latin typeface="BCDFEE+MalgunGothic"/>
                <a:ea typeface="BCDFEE+MalgunGothic"/>
              </a:rPr>
              <a:t>(</a:t>
            </a:r>
            <a:r>
              <a:rPr b="0" lang="zh-CN" sz="1600" spc="-1" strike="noStrike">
                <a:latin typeface="BCDFEE+MalgunGothic"/>
                <a:ea typeface="BCDFEE+MalgunGothic"/>
              </a:rPr>
              <a:t>학생 별로 각자 다른 목록이 생성됨</a:t>
            </a:r>
            <a:r>
              <a:rPr b="0" lang="en-US" sz="1600" spc="-1" strike="noStrike">
                <a:latin typeface="BCDFEE+MalgunGothic"/>
                <a:ea typeface="BCDFEE+MalgunGothic"/>
              </a:rPr>
              <a:t>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latin typeface="BCDFEE+MalgunGothic"/>
                <a:ea typeface="BCDFEE+MalgunGothic"/>
              </a:rPr>
              <a:t>&gt;&gt; </a:t>
            </a:r>
            <a:r>
              <a:rPr b="0" lang="zh-CN" sz="1600" spc="-1" strike="noStrike">
                <a:latin typeface="BCDFEE+MalgunGothic"/>
                <a:ea typeface="BCDFEE+MalgunGothic"/>
              </a:rPr>
              <a:t>특정 시점에 우선순위에 따라 시스템에서 자동으로 수강 신청을 해줌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latin typeface="BCDFEE+MalgunGothic"/>
                <a:ea typeface="BCDFEE+MalgunGothic"/>
              </a:rPr>
              <a:t>&gt;&gt; </a:t>
            </a:r>
            <a:r>
              <a:rPr b="0" lang="zh-CN" sz="1600" spc="-1" strike="noStrike">
                <a:latin typeface="BCDFEE+MalgunGothic"/>
                <a:ea typeface="BCDFEE+MalgunGothic"/>
              </a:rPr>
              <a:t>수강신청 실패 시 대비 </a:t>
            </a:r>
            <a:r>
              <a:rPr b="0" lang="en-US" sz="1600" spc="-1" strike="noStrike">
                <a:latin typeface="BCDFEE+MalgunGothic"/>
                <a:ea typeface="BCDFEE+MalgunGothic"/>
              </a:rPr>
              <a:t>: </a:t>
            </a:r>
            <a:r>
              <a:rPr b="0" lang="zh-CN" sz="1600" spc="-1" strike="noStrike">
                <a:latin typeface="BCDFEE+MalgunGothic"/>
                <a:ea typeface="BCDFEE+MalgunGothic"/>
              </a:rPr>
              <a:t>위시리스트에 여유 학점을 재량껏 할당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latin typeface="BCDFEE+MalgunGothic"/>
                <a:ea typeface="BCDFEE+MalgunGothic"/>
              </a:rPr>
              <a:t>&gt;&gt; </a:t>
            </a:r>
            <a:r>
              <a:rPr b="0" lang="zh-CN" sz="1600" spc="-1" strike="noStrike">
                <a:latin typeface="BCDFEE+MalgunGothic"/>
                <a:ea typeface="BCDFEE+MalgunGothic"/>
              </a:rPr>
              <a:t>작년에 수강신청 실패한 과목에는 무조건 최우선순위 </a:t>
            </a:r>
            <a:r>
              <a:rPr b="0" lang="en-US" sz="1600" spc="-1" strike="noStrike">
                <a:latin typeface="BCDFEE+MalgunGothic"/>
                <a:ea typeface="BCDFEE+MalgunGothic"/>
              </a:rPr>
              <a:t>(</a:t>
            </a:r>
            <a:r>
              <a:rPr b="0" lang="zh-CN" sz="1600" spc="-1" strike="noStrike">
                <a:latin typeface="BCDFEE+MalgunGothic"/>
                <a:ea typeface="BCDFEE+MalgunGothic"/>
              </a:rPr>
              <a:t>우선순위 </a:t>
            </a:r>
            <a:r>
              <a:rPr b="0" lang="en-US" sz="1600" spc="-1" strike="noStrike">
                <a:latin typeface="BCDFEE+MalgunGothic"/>
                <a:ea typeface="BCDFEE+MalgunGothic"/>
              </a:rPr>
              <a:t>0</a:t>
            </a:r>
            <a:r>
              <a:rPr b="0" lang="zh-CN" sz="1600" spc="-1" strike="noStrike">
                <a:latin typeface="BCDFEE+MalgunGothic"/>
                <a:ea typeface="BCDFEE+MalgunGothic"/>
              </a:rPr>
              <a:t>번</a:t>
            </a:r>
            <a:r>
              <a:rPr b="0" lang="en-US" sz="1600" spc="-1" strike="noStrike">
                <a:latin typeface="BCDFEE+MalgunGothic"/>
                <a:ea typeface="BCDFEE+MalgunGothic"/>
              </a:rPr>
              <a:t>)</a:t>
            </a:r>
            <a:r>
              <a:rPr b="0" lang="zh-CN" sz="1600" spc="-1" strike="noStrike">
                <a:latin typeface="BCDFEE+MalgunGothic"/>
                <a:ea typeface="BCDFEE+MalgunGothic"/>
              </a:rPr>
              <a:t>를 부여해 형평성 확보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latin typeface="BCDFEE+MalgunGothic"/>
                <a:ea typeface="BCDFEE+MalgunGothic"/>
              </a:rPr>
              <a:t>3. </a:t>
            </a:r>
            <a:r>
              <a:rPr b="0" lang="zh-CN" sz="1600" spc="-1" strike="noStrike">
                <a:latin typeface="BCDFEE+MalgunGothic"/>
                <a:ea typeface="BCDFEE+MalgunGothic"/>
              </a:rPr>
              <a:t>편의를 위한 부가 기능 추가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latin typeface="BCDFEE+MalgunGothic"/>
                <a:ea typeface="BCDFEE+MalgunGothic"/>
              </a:rPr>
              <a:t>&gt;&gt; </a:t>
            </a:r>
            <a:r>
              <a:rPr b="0" lang="zh-CN" sz="1600" spc="-1" strike="noStrike">
                <a:latin typeface="BCDFEE+MalgunGothic"/>
                <a:ea typeface="BCDFEE+MalgunGothic"/>
              </a:rPr>
              <a:t>학점 게산 자동화 </a:t>
            </a:r>
            <a:r>
              <a:rPr b="0" lang="en-US" sz="1600" spc="-1" strike="noStrike">
                <a:latin typeface="BCDFEE+MalgunGothic"/>
                <a:ea typeface="BCDFEE+MalgunGothic"/>
              </a:rPr>
              <a:t>: </a:t>
            </a:r>
            <a:r>
              <a:rPr b="0" lang="zh-CN" sz="1600" spc="-1" strike="noStrike">
                <a:latin typeface="BCDFEE+MalgunGothic"/>
                <a:ea typeface="BCDFEE+MalgunGothic"/>
              </a:rPr>
              <a:t>이수한 학점과 신청할 학점에 따른 학점 종류 별 계산 시스템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latin typeface="BCDFEE+MalgunGothic"/>
                <a:ea typeface="BCDFEE+MalgunGothic"/>
              </a:rPr>
              <a:t>&gt;&gt; </a:t>
            </a:r>
            <a:r>
              <a:rPr b="0" lang="zh-CN" sz="1600" spc="-1" strike="noStrike">
                <a:latin typeface="BCDFEE+MalgunGothic"/>
                <a:ea typeface="BCDFEE+MalgunGothic"/>
              </a:rPr>
              <a:t>시간표 시각화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zh-CN" sz="4400" spc="-1" strike="noStrike">
                <a:latin typeface="Arial"/>
              </a:rPr>
              <a:t>설문조사 결과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zh-CN" sz="4400" spc="-1" strike="noStrike">
                <a:latin typeface="Arial"/>
              </a:rPr>
              <a:t>피드백 반영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25" name="" descr=""/>
          <p:cNvPicPr/>
          <p:nvPr/>
        </p:nvPicPr>
        <p:blipFill>
          <a:blip r:embed="rId1"/>
          <a:stretch/>
        </p:blipFill>
        <p:spPr>
          <a:xfrm>
            <a:off x="1737360" y="1289160"/>
            <a:ext cx="6818400" cy="5842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2376000" y="2933280"/>
            <a:ext cx="7199280" cy="173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zh-CN" sz="2200" spc="-1" strike="noStrike">
                <a:solidFill>
                  <a:srgbClr val="ffffff"/>
                </a:solidFill>
                <a:latin typeface="Arial"/>
              </a:rPr>
              <a:t>수강신청 스트레스 안녕</a:t>
            </a:r>
            <a:endParaRPr b="0" lang="en-US" sz="2200" spc="-1" strike="noStrike">
              <a:latin typeface="Arial"/>
            </a:endParaRPr>
          </a:p>
        </p:txBody>
      </p:sp>
      <p:pic>
        <p:nvPicPr>
          <p:cNvPr id="127" name="" descr=""/>
          <p:cNvPicPr/>
          <p:nvPr/>
        </p:nvPicPr>
        <p:blipFill>
          <a:blip r:embed="rId1"/>
          <a:stretch/>
        </p:blipFill>
        <p:spPr>
          <a:xfrm>
            <a:off x="816120" y="3621600"/>
            <a:ext cx="1271520" cy="447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Application>LibreOffice/6.4.2.2$Linux_X86_64 LibreOffice_project/470efa65018866d4eccd0320fc85de07297c8d71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2020-04-06T20:40:01Z</dcterms:created>
  <dc:creator/>
  <dc:description/>
  <dc:language>en-US</dc:language>
  <cp:lastModifiedBy/>
  <dcterms:modified xsi:type="dcterms:W3CDTF">2020-04-07T00:27:50Z</dcterms:modified>
  <cp:revision>3</cp:revision>
  <dc:subject/>
  <dc:title>Blueprint Plans</dc:title>
</cp:coreProperties>
</file>