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Maven Pro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avenPro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aven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6fb827f9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6fb827f9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00bffe1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00bffe1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00bffe14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00bffe14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00bffe1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00bffe1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00bffe14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00bffe1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00bffe14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00bffe14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00bffe14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00bffe14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00bffe14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00bffe14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00bffe1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00bffe1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6fb827f9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6fb827f9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4d7efb39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4d7efb39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6fb827f9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6fb827f9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6fb827f95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6fb827f9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6fb827f95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6fb827f95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6fb827f95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6fb827f95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6fb827f95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6fb827f95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6fb827f95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6fb827f95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6fb827f95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76fb827f95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4d7efb39c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74d7efb39c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6fb827f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6fb827f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6fb827f9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6fb827f9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4d7efb39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4d7efb39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4d7efb39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4d7efb39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4d7efb39c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4d7efb39c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4d7efb39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4d7efb39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4d7efb39c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4d7efb39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수목관리 시스템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(+BlockChain3.0)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</a:t>
            </a:r>
            <a:r>
              <a:rPr lang="ko"/>
              <a:t>WeekdaysIdea] 박지은 이재호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추진 일정</a:t>
            </a:r>
            <a:endParaRPr/>
          </a:p>
        </p:txBody>
      </p:sp>
      <p:pic>
        <p:nvPicPr>
          <p:cNvPr id="379" name="Google Shape;3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175" y="1161275"/>
            <a:ext cx="5299649" cy="37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명세-UI</a:t>
            </a:r>
            <a:endParaRPr/>
          </a:p>
        </p:txBody>
      </p:sp>
      <p:pic>
        <p:nvPicPr>
          <p:cNvPr id="385" name="Google Shape;3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50" y="1738775"/>
            <a:ext cx="4398751" cy="25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275" y="1791700"/>
            <a:ext cx="3869449" cy="2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명세-하드웨어 인터페이스</a:t>
            </a:r>
            <a:endParaRPr/>
          </a:p>
        </p:txBody>
      </p:sp>
      <p:pic>
        <p:nvPicPr>
          <p:cNvPr id="392" name="Google Shape;3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825" y="1145675"/>
            <a:ext cx="6717451" cy="37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4"/>
          <p:cNvSpPr txBox="1"/>
          <p:nvPr/>
        </p:nvSpPr>
        <p:spPr>
          <a:xfrm>
            <a:off x="88400" y="3258500"/>
            <a:ext cx="18060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+"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서비스 제공자의 private Cloud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명세-소프트웨어 인터페이스</a:t>
            </a:r>
            <a:endParaRPr/>
          </a:p>
        </p:txBody>
      </p:sp>
      <p:pic>
        <p:nvPicPr>
          <p:cNvPr id="399" name="Google Shape;3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150" y="1305450"/>
            <a:ext cx="7221067" cy="362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명세-통신 인터페이스</a:t>
            </a:r>
            <a:endParaRPr/>
          </a:p>
        </p:txBody>
      </p:sp>
      <p:pic>
        <p:nvPicPr>
          <p:cNvPr id="405" name="Google Shape;4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000" y="1147450"/>
            <a:ext cx="5805950" cy="37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System Feature</a:t>
            </a:r>
            <a:endParaRPr/>
          </a:p>
        </p:txBody>
      </p:sp>
      <p:sp>
        <p:nvSpPr>
          <p:cNvPr id="411" name="Google Shape;411;p27"/>
          <p:cNvSpPr txBox="1"/>
          <p:nvPr>
            <p:ph idx="1" type="body"/>
          </p:nvPr>
        </p:nvSpPr>
        <p:spPr>
          <a:xfrm>
            <a:off x="1303800" y="20097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lphaUcPeriod"/>
            </a:pPr>
            <a:r>
              <a:rPr lang="ko" sz="1900"/>
              <a:t>신원 관리 시스템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AutoNum type="alphaUcPeriod"/>
            </a:pPr>
            <a:r>
              <a:rPr lang="ko" sz="1900"/>
              <a:t>블록체인 시스템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AutoNum type="alphaUcPeriod"/>
            </a:pPr>
            <a:r>
              <a:rPr lang="ko" sz="1900"/>
              <a:t>스마트 계약 시스템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SzPts val="1900"/>
              <a:buAutoNum type="alphaUcPeriod"/>
            </a:pPr>
            <a:r>
              <a:rPr lang="ko" sz="1900"/>
              <a:t>정책, 채널 시스템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Usecase Diagram</a:t>
            </a:r>
            <a:endParaRPr/>
          </a:p>
        </p:txBody>
      </p:sp>
      <p:pic>
        <p:nvPicPr>
          <p:cNvPr id="417" name="Google Shape;4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013" y="1264675"/>
            <a:ext cx="6475525" cy="349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Usecase List</a:t>
            </a:r>
            <a:endParaRPr/>
          </a:p>
        </p:txBody>
      </p:sp>
      <p:sp>
        <p:nvSpPr>
          <p:cNvPr id="423" name="Google Shape;423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lphaUcPeriod"/>
            </a:pPr>
            <a:r>
              <a:rPr lang="ko" sz="1900"/>
              <a:t>회원가입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AutoNum type="alphaUcPeriod"/>
            </a:pPr>
            <a:r>
              <a:rPr lang="ko" sz="1900"/>
              <a:t>내 나무 관리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AutoNum type="alphaUcPeriod"/>
            </a:pPr>
            <a:r>
              <a:rPr lang="ko" sz="1900"/>
              <a:t>나무 정보 조회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AutoNum type="alphaUcPeriod"/>
            </a:pPr>
            <a:r>
              <a:rPr lang="ko" sz="1900"/>
              <a:t>나무 거래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SzPts val="1900"/>
              <a:buAutoNum type="alphaUcPeriod"/>
            </a:pPr>
            <a:r>
              <a:rPr lang="ko" sz="1900"/>
              <a:t>나무 진료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가입</a:t>
            </a:r>
            <a:endParaRPr/>
          </a:p>
        </p:txBody>
      </p:sp>
      <p:pic>
        <p:nvPicPr>
          <p:cNvPr id="429" name="Google Shape;4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75" y="1340850"/>
            <a:ext cx="4468220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725" y="1340849"/>
            <a:ext cx="3766901" cy="10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나무 관리 - 등록</a:t>
            </a:r>
            <a:endParaRPr/>
          </a:p>
        </p:txBody>
      </p:sp>
      <p:pic>
        <p:nvPicPr>
          <p:cNvPr id="436" name="Google Shape;4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50" y="1362400"/>
            <a:ext cx="4993516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325" y="1362398"/>
            <a:ext cx="3759326" cy="10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수목 소유자의 needs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300" y="1597875"/>
            <a:ext cx="6220142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25" y="1552000"/>
            <a:ext cx="7772147" cy="110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525" y="2653530"/>
            <a:ext cx="7772149" cy="218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나무 관리 - 수정</a:t>
            </a:r>
            <a:endParaRPr/>
          </a:p>
        </p:txBody>
      </p:sp>
      <p:pic>
        <p:nvPicPr>
          <p:cNvPr id="443" name="Google Shape;4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50" y="1498875"/>
            <a:ext cx="4543171" cy="324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734" y="1498872"/>
            <a:ext cx="4004641" cy="10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 나무 관리 - 삭제</a:t>
            </a:r>
            <a:endParaRPr/>
          </a:p>
        </p:txBody>
      </p:sp>
      <p:pic>
        <p:nvPicPr>
          <p:cNvPr id="450" name="Google Shape;4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25" y="1412675"/>
            <a:ext cx="4226644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574" y="1412674"/>
            <a:ext cx="4081399" cy="11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나무 정보 조회</a:t>
            </a:r>
            <a:endParaRPr/>
          </a:p>
        </p:txBody>
      </p:sp>
      <p:pic>
        <p:nvPicPr>
          <p:cNvPr id="457" name="Google Shape;4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275" y="1405675"/>
            <a:ext cx="4219866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88725"/>
            <a:ext cx="4219874" cy="36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나무 진료 - 예약</a:t>
            </a:r>
            <a:endParaRPr/>
          </a:p>
        </p:txBody>
      </p:sp>
      <p:pic>
        <p:nvPicPr>
          <p:cNvPr id="464" name="Google Shape;4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00" y="1448600"/>
            <a:ext cx="3198423" cy="324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600" y="1448600"/>
            <a:ext cx="5220075" cy="46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600" y="1914152"/>
            <a:ext cx="5220075" cy="48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나무 진료 - 진단서 발급</a:t>
            </a:r>
            <a:endParaRPr/>
          </a:p>
        </p:txBody>
      </p:sp>
      <p:pic>
        <p:nvPicPr>
          <p:cNvPr id="472" name="Google Shape;4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325" y="1405500"/>
            <a:ext cx="3694819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나무 거래 - 판매 등록</a:t>
            </a:r>
            <a:endParaRPr/>
          </a:p>
        </p:txBody>
      </p:sp>
      <p:pic>
        <p:nvPicPr>
          <p:cNvPr id="478" name="Google Shape;4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50" y="1412675"/>
            <a:ext cx="4981883" cy="32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675" y="1412676"/>
            <a:ext cx="4921801" cy="4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나무 거래 - 구매 요청</a:t>
            </a:r>
            <a:endParaRPr/>
          </a:p>
        </p:txBody>
      </p:sp>
      <p:pic>
        <p:nvPicPr>
          <p:cNvPr id="485" name="Google Shape;4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50" y="1434200"/>
            <a:ext cx="5198107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950" y="1434196"/>
            <a:ext cx="5316875" cy="4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나무로 연결되는 - TreeConnector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73" y="0"/>
            <a:ext cx="5223128" cy="236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850" y="2369864"/>
            <a:ext cx="5276975" cy="231581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63125" y="4685675"/>
            <a:ext cx="6403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출처 : 통계청, 임업경영실태조사 : 조경수 재배시 느끼는 애로사항(2005)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5569750" y="303125"/>
            <a:ext cx="3170100" cy="194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가격 안정성에 대한 불안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느린 거래로 인한 어려움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판로/유통 정보 부족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유통 업자에 대한 불신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38" y="714375"/>
            <a:ext cx="55911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13" y="1866900"/>
            <a:ext cx="55816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675" y="3600450"/>
            <a:ext cx="55435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353625" y="4584625"/>
            <a:ext cx="6403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출처 : 통계청, 임업경영실태조사 : 조경수 재배시 느끼는 애로사항(2005)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5910750" y="795700"/>
            <a:ext cx="3170100" cy="194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가격 안정성에 대한 불안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느린 거래로 인한 어려움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판로/유통 정보 부족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유통 업자에 대한 불신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수목 진료 현황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361700" y="1976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- 기존 : 전화, 이메일, 팩스 상담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/>
              <a:t>- 나무 의사, 나무 병원 제도(신규)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400"/>
              <a:t>: 자격증, 현장 진료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785" y="114079"/>
            <a:ext cx="2981240" cy="49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수목 거래 현황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249375" y="1990050"/>
            <a:ext cx="8085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- 중개 사이트와 조달청 간 가격 차이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100"/>
              <a:t>- 너무 많은 중간 도매상이 존재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100"/>
              <a:t>- 생산자는 낮은 가격으로 인한 덤핑 판매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100"/>
              <a:t>- 결과적으로 품질 하락 및 하자발생률 상승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475" y="921700"/>
            <a:ext cx="4756983" cy="3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225" y="3070625"/>
            <a:ext cx="3061324" cy="1819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2224" y="1228749"/>
            <a:ext cx="3061325" cy="18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정의</a:t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375" y="3531588"/>
            <a:ext cx="25146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550" y="1107063"/>
            <a:ext cx="25146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775" y="2221488"/>
            <a:ext cx="25146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4550" y="2367838"/>
            <a:ext cx="25146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8425" y="3611188"/>
            <a:ext cx="25146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해결 방법</a:t>
            </a:r>
            <a:endParaRPr/>
          </a:p>
        </p:txBody>
      </p:sp>
      <p:pic>
        <p:nvPicPr>
          <p:cNvPr id="335" name="Google Shape;3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250" y="1112950"/>
            <a:ext cx="4516575" cy="40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350" y="1708700"/>
            <a:ext cx="2272150" cy="20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5775" y="3812425"/>
            <a:ext cx="1760535" cy="10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/>
          <p:nvPr/>
        </p:nvSpPr>
        <p:spPr>
          <a:xfrm>
            <a:off x="153900" y="3701375"/>
            <a:ext cx="8865300" cy="131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블록체인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해결 방법</a:t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443325" y="4322600"/>
            <a:ext cx="1274700" cy="4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나무 </a:t>
            </a:r>
            <a:r>
              <a:rPr lang="ko"/>
              <a:t>정보</a:t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2202850" y="4322600"/>
            <a:ext cx="1274700" cy="4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나무 정보</a:t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3879250" y="4322600"/>
            <a:ext cx="1274700" cy="4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나무 정보</a:t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555650" y="4322600"/>
            <a:ext cx="1274700" cy="4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나무 정보</a:t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7453750" y="4322600"/>
            <a:ext cx="1274700" cy="4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 나무 정보</a:t>
            </a:r>
            <a:endParaRPr/>
          </a:p>
        </p:txBody>
      </p:sp>
      <p:cxnSp>
        <p:nvCxnSpPr>
          <p:cNvPr id="349" name="Google Shape;349;p21"/>
          <p:cNvCxnSpPr>
            <a:stCxn id="344" idx="3"/>
            <a:endCxn id="345" idx="1"/>
          </p:cNvCxnSpPr>
          <p:nvPr/>
        </p:nvCxnSpPr>
        <p:spPr>
          <a:xfrm>
            <a:off x="1718025" y="4558100"/>
            <a:ext cx="48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1"/>
          <p:cNvCxnSpPr>
            <a:stCxn id="345" idx="3"/>
            <a:endCxn id="346" idx="1"/>
          </p:cNvCxnSpPr>
          <p:nvPr/>
        </p:nvCxnSpPr>
        <p:spPr>
          <a:xfrm>
            <a:off x="3477550" y="4558100"/>
            <a:ext cx="40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1"/>
          <p:cNvCxnSpPr>
            <a:stCxn id="346" idx="3"/>
            <a:endCxn id="347" idx="1"/>
          </p:cNvCxnSpPr>
          <p:nvPr/>
        </p:nvCxnSpPr>
        <p:spPr>
          <a:xfrm>
            <a:off x="5153950" y="4558100"/>
            <a:ext cx="40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1"/>
          <p:cNvCxnSpPr>
            <a:stCxn id="347" idx="3"/>
            <a:endCxn id="348" idx="1"/>
          </p:cNvCxnSpPr>
          <p:nvPr/>
        </p:nvCxnSpPr>
        <p:spPr>
          <a:xfrm>
            <a:off x="6830350" y="4558100"/>
            <a:ext cx="62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1"/>
          <p:cNvCxnSpPr>
            <a:stCxn id="344" idx="1"/>
          </p:cNvCxnSpPr>
          <p:nvPr/>
        </p:nvCxnSpPr>
        <p:spPr>
          <a:xfrm rot="10800000">
            <a:off x="-75" y="4516700"/>
            <a:ext cx="443400" cy="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21"/>
          <p:cNvSpPr/>
          <p:nvPr/>
        </p:nvSpPr>
        <p:spPr>
          <a:xfrm>
            <a:off x="6497775" y="2509938"/>
            <a:ext cx="1149900" cy="900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나무 정보 변경 이벤트</a:t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5098475" y="1246900"/>
            <a:ext cx="1011300" cy="471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관계자 1</a:t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6331525" y="1246900"/>
            <a:ext cx="1011300" cy="471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관계자 2 </a:t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8007925" y="1246900"/>
            <a:ext cx="1011300" cy="471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관계자 N</a:t>
            </a:r>
            <a:endParaRPr/>
          </a:p>
        </p:txBody>
      </p:sp>
      <p:sp>
        <p:nvSpPr>
          <p:cNvPr id="358" name="Google Shape;358;p21"/>
          <p:cNvSpPr txBox="1"/>
          <p:nvPr/>
        </p:nvSpPr>
        <p:spPr>
          <a:xfrm>
            <a:off x="7426025" y="1302325"/>
            <a:ext cx="44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, , ,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9" name="Google Shape;359;p21"/>
          <p:cNvCxnSpPr>
            <a:stCxn id="355" idx="2"/>
            <a:endCxn id="354" idx="0"/>
          </p:cNvCxnSpPr>
          <p:nvPr/>
        </p:nvCxnSpPr>
        <p:spPr>
          <a:xfrm>
            <a:off x="5604125" y="1717900"/>
            <a:ext cx="1468500" cy="7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1"/>
          <p:cNvCxnSpPr>
            <a:stCxn id="356" idx="2"/>
            <a:endCxn id="354" idx="0"/>
          </p:cNvCxnSpPr>
          <p:nvPr/>
        </p:nvCxnSpPr>
        <p:spPr>
          <a:xfrm>
            <a:off x="6837175" y="1717900"/>
            <a:ext cx="235500" cy="7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1"/>
          <p:cNvCxnSpPr>
            <a:stCxn id="357" idx="2"/>
            <a:endCxn id="354" idx="0"/>
          </p:cNvCxnSpPr>
          <p:nvPr/>
        </p:nvCxnSpPr>
        <p:spPr>
          <a:xfrm flipH="1">
            <a:off x="7072675" y="1717900"/>
            <a:ext cx="1440900" cy="7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21"/>
          <p:cNvCxnSpPr>
            <a:endCxn id="348" idx="0"/>
          </p:cNvCxnSpPr>
          <p:nvPr/>
        </p:nvCxnSpPr>
        <p:spPr>
          <a:xfrm>
            <a:off x="7072600" y="3410600"/>
            <a:ext cx="101850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21"/>
          <p:cNvSpPr/>
          <p:nvPr/>
        </p:nvSpPr>
        <p:spPr>
          <a:xfrm>
            <a:off x="858975" y="2509894"/>
            <a:ext cx="1149900" cy="471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모든 사용자</a:t>
            </a:r>
            <a:endParaRPr/>
          </a:p>
        </p:txBody>
      </p:sp>
      <p:cxnSp>
        <p:nvCxnSpPr>
          <p:cNvPr id="364" name="Google Shape;364;p21"/>
          <p:cNvCxnSpPr>
            <a:stCxn id="363" idx="2"/>
          </p:cNvCxnSpPr>
          <p:nvPr/>
        </p:nvCxnSpPr>
        <p:spPr>
          <a:xfrm>
            <a:off x="1433925" y="2980894"/>
            <a:ext cx="6900" cy="7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21"/>
          <p:cNvSpPr txBox="1"/>
          <p:nvPr/>
        </p:nvSpPr>
        <p:spPr>
          <a:xfrm>
            <a:off x="1440825" y="3167888"/>
            <a:ext cx="1440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언제든지 조회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3477550" y="1984669"/>
            <a:ext cx="1149900" cy="471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거래</a:t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3477550" y="2842482"/>
            <a:ext cx="1149900" cy="471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진료</a:t>
            </a:r>
            <a:endParaRPr/>
          </a:p>
        </p:txBody>
      </p:sp>
      <p:cxnSp>
        <p:nvCxnSpPr>
          <p:cNvPr id="368" name="Google Shape;368;p21"/>
          <p:cNvCxnSpPr>
            <a:endCxn id="366" idx="1"/>
          </p:cNvCxnSpPr>
          <p:nvPr/>
        </p:nvCxnSpPr>
        <p:spPr>
          <a:xfrm flipH="1" rot="10800000">
            <a:off x="2008750" y="2220169"/>
            <a:ext cx="1468800" cy="5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1"/>
          <p:cNvCxnSpPr>
            <a:stCxn id="363" idx="3"/>
            <a:endCxn id="367" idx="1"/>
          </p:cNvCxnSpPr>
          <p:nvPr/>
        </p:nvCxnSpPr>
        <p:spPr>
          <a:xfrm>
            <a:off x="2008875" y="2745394"/>
            <a:ext cx="14688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21"/>
          <p:cNvCxnSpPr>
            <a:stCxn id="366" idx="3"/>
            <a:endCxn id="354" idx="1"/>
          </p:cNvCxnSpPr>
          <p:nvPr/>
        </p:nvCxnSpPr>
        <p:spPr>
          <a:xfrm>
            <a:off x="4627450" y="2220169"/>
            <a:ext cx="187020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1"/>
          <p:cNvCxnSpPr>
            <a:endCxn id="354" idx="1"/>
          </p:cNvCxnSpPr>
          <p:nvPr/>
        </p:nvCxnSpPr>
        <p:spPr>
          <a:xfrm flipH="1" rot="10800000">
            <a:off x="4627575" y="2960238"/>
            <a:ext cx="1870200" cy="1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21"/>
          <p:cNvSpPr txBox="1"/>
          <p:nvPr/>
        </p:nvSpPr>
        <p:spPr>
          <a:xfrm>
            <a:off x="2577075" y="2441875"/>
            <a:ext cx="90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조건 명시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4703525" y="2527325"/>
            <a:ext cx="90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자동 처리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