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Libre Franklin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05taXUShyYjCs4vWb6BDkIeIT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LibreFranklin-bold.fntdata"/><Relationship Id="rId27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LibreFranklin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70e7ee486_1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1270e7ee486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3" name="Google Shape;33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d22c04c8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12d22c04c80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0e7ee486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270e7ee486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0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8" name="Google Shape;18;p20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0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0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2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4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7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27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8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9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hostnodes.online/" TargetMode="External"/><Relationship Id="rId4" Type="http://schemas.openxmlformats.org/officeDocument/2006/relationships/hyperlink" Target="https://hostnodes.online/" TargetMode="External"/><Relationship Id="rId11" Type="http://schemas.openxmlformats.org/officeDocument/2006/relationships/hyperlink" Target="https://runonflux.io/fluxlabs.html" TargetMode="External"/><Relationship Id="rId10" Type="http://schemas.openxmlformats.org/officeDocument/2006/relationships/image" Target="../media/image9.png"/><Relationship Id="rId12" Type="http://schemas.openxmlformats.org/officeDocument/2006/relationships/image" Target="../media/image3.png"/><Relationship Id="rId9" Type="http://schemas.openxmlformats.org/officeDocument/2006/relationships/hyperlink" Target="https://runonflux.io/" TargetMode="External"/><Relationship Id="rId5" Type="http://schemas.openxmlformats.org/officeDocument/2006/relationships/hyperlink" Target="https://hostnodes.online/" TargetMode="External"/><Relationship Id="rId6" Type="http://schemas.openxmlformats.org/officeDocument/2006/relationships/image" Target="../media/image12.png"/><Relationship Id="rId7" Type="http://schemas.openxmlformats.org/officeDocument/2006/relationships/hyperlink" Target="https://zelcore.io/" TargetMode="External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hyperlink" Target="https://hostnodes.online/" TargetMode="External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6.png"/><Relationship Id="rId5" Type="http://schemas.openxmlformats.org/officeDocument/2006/relationships/hyperlink" Target="https://hostnodes.online/" TargetMode="External"/><Relationship Id="rId6" Type="http://schemas.openxmlformats.org/officeDocument/2006/relationships/image" Target="../media/image16.png"/><Relationship Id="rId7" Type="http://schemas.openxmlformats.org/officeDocument/2006/relationships/hyperlink" Target="https://hostnodes.online/" TargetMode="External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hyperlink" Target="https://hostnodes.online/" TargetMode="External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2.png"/><Relationship Id="rId4" Type="http://schemas.openxmlformats.org/officeDocument/2006/relationships/hyperlink" Target="https://hostnodes.online/" TargetMode="External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iscord.gg/GUrjjE5VT5" TargetMode="External"/><Relationship Id="rId4" Type="http://schemas.openxmlformats.org/officeDocument/2006/relationships/image" Target="../media/image25.png"/><Relationship Id="rId5" Type="http://schemas.openxmlformats.org/officeDocument/2006/relationships/hyperlink" Target="https://hostnodes.online/" TargetMode="External"/><Relationship Id="rId6" Type="http://schemas.openxmlformats.org/officeDocument/2006/relationships/image" Target="../media/image12.png"/><Relationship Id="rId7" Type="http://schemas.openxmlformats.org/officeDocument/2006/relationships/hyperlink" Target="https://discord.gg/GUrjjE5VT5" TargetMode="External"/><Relationship Id="rId8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hyperlink" Target="https://discord.gg/GUrjjE5VT5" TargetMode="External"/><Relationship Id="rId5" Type="http://schemas.openxmlformats.org/officeDocument/2006/relationships/image" Target="../media/image31.png"/><Relationship Id="rId6" Type="http://schemas.openxmlformats.org/officeDocument/2006/relationships/hyperlink" Target="https://www.youtube.com/channel/UCVnmSY8ADCTYD1w6BDTibEw" TargetMode="External"/><Relationship Id="rId7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hyperlink" Target="https://hostnodes.online/" TargetMode="External"/><Relationship Id="rId7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hyperlink" Target="https://hostnodes.online/" TargetMode="External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hostnodes.online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3.png"/><Relationship Id="rId4" Type="http://schemas.openxmlformats.org/officeDocument/2006/relationships/hyperlink" Target="https://hostnodes.online/" TargetMode="External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ostnodes.online/" TargetMode="External"/><Relationship Id="rId4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hyperlink" Target="https://hostnodes.online/" TargetMode="External"/><Relationship Id="rId7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jpg"/><Relationship Id="rId4" Type="http://schemas.openxmlformats.org/officeDocument/2006/relationships/image" Target="../media/image33.jp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hyperlink" Target="https://hostnodes.online/" TargetMode="External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Relationship Id="rId4" Type="http://schemas.openxmlformats.org/officeDocument/2006/relationships/hyperlink" Target="https://discord.gg/GUrjjE5VT5" TargetMode="External"/><Relationship Id="rId5" Type="http://schemas.openxmlformats.org/officeDocument/2006/relationships/image" Target="../media/image31.png"/><Relationship Id="rId6" Type="http://schemas.openxmlformats.org/officeDocument/2006/relationships/hyperlink" Target="https://www.youtube.com/channel/UCVnmSY8ADCTYD1w6BDTibEw" TargetMode="External"/><Relationship Id="rId7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rlg88b2gp4Q" TargetMode="External"/><Relationship Id="rId4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7.xml"/><Relationship Id="rId10" Type="http://schemas.openxmlformats.org/officeDocument/2006/relationships/slide" Target="/ppt/slides/slide16.xml"/><Relationship Id="rId13" Type="http://schemas.openxmlformats.org/officeDocument/2006/relationships/slide" Target="/ppt/slides/slide20.xml"/><Relationship Id="rId12" Type="http://schemas.openxmlformats.org/officeDocument/2006/relationships/slide" Target="/ppt/slides/slide18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Relationship Id="rId9" Type="http://schemas.openxmlformats.org/officeDocument/2006/relationships/slide" Target="/ppt/slides/slide14.xml"/><Relationship Id="rId15" Type="http://schemas.openxmlformats.org/officeDocument/2006/relationships/image" Target="../media/image12.png"/><Relationship Id="rId14" Type="http://schemas.openxmlformats.org/officeDocument/2006/relationships/hyperlink" Target="https://hostnodes.online/" TargetMode="External"/><Relationship Id="rId5" Type="http://schemas.openxmlformats.org/officeDocument/2006/relationships/slide" Target="/ppt/slides/slide9.xml"/><Relationship Id="rId6" Type="http://schemas.openxmlformats.org/officeDocument/2006/relationships/slide" Target="/ppt/slides/slide11.xml"/><Relationship Id="rId7" Type="http://schemas.openxmlformats.org/officeDocument/2006/relationships/slide" Target="/ppt/slides/slide12.xml"/><Relationship Id="rId8" Type="http://schemas.openxmlformats.org/officeDocument/2006/relationships/slide" Target="/ppt/slides/slide1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hyperlink" Target="https://hostnodes.online/" TargetMode="External"/><Relationship Id="rId7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hostnodes.online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hyperlink" Target="https://hostnodes.online/" TargetMode="External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hostnodes.online/" TargetMode="External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hyperlink" Target="https://hostnodes.online/" TargetMode="External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755658" y="1780433"/>
            <a:ext cx="8680168" cy="2098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en-US" sz="6000"/>
              <a:t>HOW TO HOST YOUR MASTERNODE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5" y="387865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>
                <a:solidFill>
                  <a:schemeClr val="dk1"/>
                </a:solidFill>
              </a:rPr>
              <a:t>(LightNode version)</a:t>
            </a:r>
            <a:endParaRPr sz="3600" u="sng">
              <a:solidFill>
                <a:schemeClr val="dk1"/>
              </a:solidFill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HostNodes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95" name="Google Shape;95;p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07575" y="133722"/>
            <a:ext cx="1514251" cy="1309827"/>
          </a:xfrm>
          <a:prstGeom prst="rect">
            <a:avLst/>
          </a:prstGeom>
          <a:noFill/>
          <a:ln>
            <a:noFill/>
          </a:ln>
        </p:spPr>
      </p:pic>
      <p:sp>
        <p:nvSpPr>
          <p:cNvPr descr="Flux - Decentralized Cloud Infrastructure" id="96" name="Google Shape;96;p1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7" name="Google Shape;97;p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72687" y="5626572"/>
            <a:ext cx="3076575" cy="56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0926" y="5429147"/>
            <a:ext cx="1976325" cy="955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63325" y="5626563"/>
            <a:ext cx="1929327" cy="6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833733" y="1111250"/>
            <a:ext cx="54777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the arrow to see the detail of the node then click on  “Modify”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On this new window, record the following information: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Identity Key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Collateral TX ID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Output Index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Zelcore ID </a:t>
            </a:r>
            <a:r>
              <a:rPr lang="en-US" sz="1400"/>
              <a:t>(in Dapps – Zel ID)</a:t>
            </a:r>
            <a:br>
              <a:rPr lang="en-US" sz="1600"/>
            </a:br>
            <a:r>
              <a:rPr lang="en-US" sz="1600"/>
              <a:t>Click at QR code and copy that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KDA address </a:t>
            </a:r>
            <a:r>
              <a:rPr lang="en-US" sz="1400"/>
              <a:t>(for Nimbus/Stratus nodes)</a:t>
            </a:r>
            <a:br>
              <a:rPr lang="en-US" sz="1600"/>
            </a:br>
            <a:r>
              <a:rPr lang="en-US" sz="1600"/>
              <a:t>(</a:t>
            </a:r>
            <a:r>
              <a:rPr lang="en-US" sz="1600" u="sng"/>
              <a:t>Example:</a:t>
            </a:r>
            <a:r>
              <a:rPr lang="en-US" sz="1600"/>
              <a:t> k:59e9cc6ede8…)</a:t>
            </a:r>
            <a:endParaRPr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1433" y="950050"/>
            <a:ext cx="5477774" cy="201654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/>
          <p:nvPr/>
        </p:nvSpPr>
        <p:spPr>
          <a:xfrm>
            <a:off x="8321208" y="2409415"/>
            <a:ext cx="376238" cy="153869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6492408" y="1636184"/>
            <a:ext cx="254700" cy="1413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04" name="Google Shape;204;p8"/>
          <p:cNvCxnSpPr>
            <a:stCxn id="203" idx="3"/>
          </p:cNvCxnSpPr>
          <p:nvPr/>
        </p:nvCxnSpPr>
        <p:spPr>
          <a:xfrm>
            <a:off x="6747108" y="1706834"/>
            <a:ext cx="1574100" cy="70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8"/>
          <p:cNvSpPr/>
          <p:nvPr/>
        </p:nvSpPr>
        <p:spPr>
          <a:xfrm>
            <a:off x="7395679" y="1909793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6465" y="3112002"/>
            <a:ext cx="4958368" cy="2831882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8"/>
          <p:cNvSpPr/>
          <p:nvPr/>
        </p:nvSpPr>
        <p:spPr>
          <a:xfrm>
            <a:off x="8107146" y="4287309"/>
            <a:ext cx="1609726" cy="8763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08" name="Google Shape;208;p8"/>
          <p:cNvCxnSpPr>
            <a:stCxn id="202" idx="2"/>
          </p:cNvCxnSpPr>
          <p:nvPr/>
        </p:nvCxnSpPr>
        <p:spPr>
          <a:xfrm>
            <a:off x="8509327" y="2563284"/>
            <a:ext cx="519600" cy="177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8"/>
          <p:cNvSpPr/>
          <p:nvPr/>
        </p:nvSpPr>
        <p:spPr>
          <a:xfrm>
            <a:off x="8630608" y="3358706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5841" y="1892967"/>
            <a:ext cx="3546590" cy="230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9"/>
          <p:cNvPicPr preferRelativeResize="0"/>
          <p:nvPr/>
        </p:nvPicPr>
        <p:blipFill rotWithShape="1">
          <a:blip r:embed="rId4">
            <a:alphaModFix/>
          </a:blip>
          <a:srcRect b="44350" l="2201" r="41150" t="3073"/>
          <a:stretch/>
        </p:blipFill>
        <p:spPr>
          <a:xfrm>
            <a:off x="8115825" y="2773416"/>
            <a:ext cx="3779396" cy="175978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4 – Node reservation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850225" y="1892975"/>
            <a:ext cx="6111900" cy="4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Go to </a:t>
            </a:r>
            <a:r>
              <a:rPr b="1" lang="en-US" sz="1600" u="sng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https://hostnodes.online/</a:t>
            </a:r>
            <a:endParaRPr b="1" sz="1600">
              <a:solidFill>
                <a:srgbClr val="0070C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“DEPLOY“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Select “Plan” you want</a:t>
            </a:r>
            <a:br>
              <a:rPr lang="en-US" sz="1600"/>
            </a:br>
            <a:r>
              <a:rPr lang="en-US" sz="1600"/>
              <a:t>Click on “Next”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Send amount required to subscribe</a:t>
            </a:r>
            <a:br>
              <a:rPr lang="en-US" sz="1600"/>
            </a:br>
            <a:r>
              <a:rPr lang="en-US" sz="1600"/>
              <a:t>at Flux address which is given to you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</a:rPr>
              <a:t>Do </a:t>
            </a:r>
            <a:r>
              <a:rPr b="1" lang="en-US" sz="1600" u="sng">
                <a:solidFill>
                  <a:srgbClr val="FF0000"/>
                </a:solidFill>
              </a:rPr>
              <a:t>NOT</a:t>
            </a:r>
            <a:r>
              <a:rPr b="1" lang="en-US" sz="1600">
                <a:solidFill>
                  <a:srgbClr val="FF0000"/>
                </a:solidFill>
              </a:rPr>
              <a:t> send from an exchange address, only from Zelcore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b="1" lang="en-US" sz="1600"/>
              <a:t>Only when it’s done, click on “Submit”</a:t>
            </a:r>
            <a:br>
              <a:rPr lang="en-US" sz="1600"/>
            </a:br>
            <a:endParaRPr sz="1600"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</a:rPr>
              <a:t>A page is displayed, do not leave it and do not use it.</a:t>
            </a:r>
            <a:br>
              <a:rPr b="1" lang="en-US" sz="1600">
                <a:solidFill>
                  <a:srgbClr val="FF0000"/>
                </a:solidFill>
              </a:rPr>
            </a:br>
            <a:r>
              <a:rPr b="1" lang="en-US" sz="1600">
                <a:solidFill>
                  <a:srgbClr val="FF0000"/>
                </a:solidFill>
              </a:rPr>
              <a:t>You will be redirected to the Node configuration page once the transaction has been confirmed.</a:t>
            </a:r>
            <a:br>
              <a:rPr lang="en-US" sz="1600"/>
            </a:br>
            <a:endParaRPr sz="1600"/>
          </a:p>
        </p:txBody>
      </p:sp>
      <p:sp>
        <p:nvSpPr>
          <p:cNvPr id="219" name="Google Shape;219;p9"/>
          <p:cNvSpPr txBox="1"/>
          <p:nvPr/>
        </p:nvSpPr>
        <p:spPr>
          <a:xfrm>
            <a:off x="713874" y="1280379"/>
            <a:ext cx="11478126" cy="41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ibre Frankli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Please create your HostNode account  and verify it via the email received before any manipulation</a:t>
            </a:r>
            <a:endParaRPr b="1" i="0" sz="1600" u="sng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6086007" y="2195323"/>
            <a:ext cx="876267" cy="233613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1" name="Google Shape;221;p9"/>
          <p:cNvCxnSpPr/>
          <p:nvPr/>
        </p:nvCxnSpPr>
        <p:spPr>
          <a:xfrm flipH="1" rot="10800000">
            <a:off x="3842084" y="2312130"/>
            <a:ext cx="2253916" cy="9309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2" name="Google Shape;222;p9"/>
          <p:cNvSpPr/>
          <p:nvPr/>
        </p:nvSpPr>
        <p:spPr>
          <a:xfrm>
            <a:off x="4830516" y="2195323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8115825" y="2784050"/>
            <a:ext cx="3779400" cy="17598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4" name="Google Shape;224;p9"/>
          <p:cNvCxnSpPr>
            <a:stCxn id="220" idx="3"/>
          </p:cNvCxnSpPr>
          <p:nvPr/>
        </p:nvCxnSpPr>
        <p:spPr>
          <a:xfrm>
            <a:off x="6962274" y="2312130"/>
            <a:ext cx="1153500" cy="1023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5" name="Google Shape;225;p9"/>
          <p:cNvSpPr/>
          <p:nvPr/>
        </p:nvSpPr>
        <p:spPr>
          <a:xfrm>
            <a:off x="7352397" y="2664587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9371" y="4656800"/>
            <a:ext cx="5065850" cy="12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9"/>
          <p:cNvSpPr/>
          <p:nvPr/>
        </p:nvSpPr>
        <p:spPr>
          <a:xfrm>
            <a:off x="6829371" y="5478375"/>
            <a:ext cx="1836147" cy="4599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28" name="Google Shape;228;p9"/>
          <p:cNvCxnSpPr>
            <a:endCxn id="227" idx="0"/>
          </p:cNvCxnSpPr>
          <p:nvPr/>
        </p:nvCxnSpPr>
        <p:spPr>
          <a:xfrm flipH="1">
            <a:off x="7747445" y="4386975"/>
            <a:ext cx="571800" cy="109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9"/>
          <p:cNvSpPr/>
          <p:nvPr/>
        </p:nvSpPr>
        <p:spPr>
          <a:xfrm>
            <a:off x="7894749" y="4784287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6936356" y="5738036"/>
            <a:ext cx="1635900" cy="106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31" name="Google Shape;231;p9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061" y="3102994"/>
            <a:ext cx="2809053" cy="2915533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7" name="Google Shape;237;p10"/>
          <p:cNvPicPr preferRelativeResize="0"/>
          <p:nvPr/>
        </p:nvPicPr>
        <p:blipFill rotWithShape="1">
          <a:blip r:embed="rId4">
            <a:alphaModFix/>
          </a:blip>
          <a:srcRect b="7724" l="0" r="0" t="0"/>
          <a:stretch/>
        </p:blipFill>
        <p:spPr>
          <a:xfrm>
            <a:off x="6016667" y="1766386"/>
            <a:ext cx="4486901" cy="676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8384" y="5288586"/>
            <a:ext cx="4014578" cy="51545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5 – Node configuration</a:t>
            </a:r>
            <a:endParaRPr/>
          </a:p>
        </p:txBody>
      </p:sp>
      <p:sp>
        <p:nvSpPr>
          <p:cNvPr id="240" name="Google Shape;240;p10"/>
          <p:cNvSpPr txBox="1"/>
          <p:nvPr>
            <p:ph idx="1" type="body"/>
          </p:nvPr>
        </p:nvSpPr>
        <p:spPr>
          <a:xfrm>
            <a:off x="850230" y="1892967"/>
            <a:ext cx="5245770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On your HostNodes dashboard click on “Start” icon</a:t>
            </a:r>
            <a:br>
              <a:rPr lang="en-US" sz="1600"/>
            </a:br>
            <a:endParaRPr sz="16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Enter information of </a:t>
            </a:r>
            <a:r>
              <a:rPr b="1" lang="en-US" sz="1600"/>
              <a:t>Step 3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</a:t>
            </a:r>
            <a:r>
              <a:rPr b="1" lang="en-US" sz="1600"/>
              <a:t>“Start Node”</a:t>
            </a:r>
            <a:br>
              <a:rPr lang="en-US" sz="1600"/>
            </a:br>
            <a:r>
              <a:rPr i="1" lang="en-US" sz="1400"/>
              <a:t>(Your node goes into "Benchmarks Checking“)</a:t>
            </a:r>
            <a:endParaRPr i="1" sz="1400"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-US" sz="1600"/>
              <a:t>Click on tiers name of your node and copy IP</a:t>
            </a:r>
            <a:endParaRPr sz="1600"/>
          </a:p>
        </p:txBody>
      </p:sp>
      <p:sp>
        <p:nvSpPr>
          <p:cNvPr id="241" name="Google Shape;241;p10"/>
          <p:cNvSpPr/>
          <p:nvPr/>
        </p:nvSpPr>
        <p:spPr>
          <a:xfrm>
            <a:off x="9667757" y="1892968"/>
            <a:ext cx="428625" cy="382946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42" name="Google Shape;242;p10"/>
          <p:cNvCxnSpPr>
            <a:stCxn id="241" idx="2"/>
          </p:cNvCxnSpPr>
          <p:nvPr/>
        </p:nvCxnSpPr>
        <p:spPr>
          <a:xfrm>
            <a:off x="9882070" y="2275914"/>
            <a:ext cx="214200" cy="811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3" name="Google Shape;243;p10"/>
          <p:cNvSpPr/>
          <p:nvPr/>
        </p:nvSpPr>
        <p:spPr>
          <a:xfrm>
            <a:off x="9819330" y="2476470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0"/>
          <p:cNvPicPr preferRelativeResize="0"/>
          <p:nvPr/>
        </p:nvPicPr>
        <p:blipFill rotWithShape="1">
          <a:blip r:embed="rId6">
            <a:alphaModFix/>
          </a:blip>
          <a:srcRect b="0" l="0" r="64864" t="0"/>
          <a:stretch/>
        </p:blipFill>
        <p:spPr>
          <a:xfrm>
            <a:off x="5956826" y="3348821"/>
            <a:ext cx="2804464" cy="100337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/>
          <p:nvPr/>
        </p:nvSpPr>
        <p:spPr>
          <a:xfrm>
            <a:off x="7600014" y="3877707"/>
            <a:ext cx="854175" cy="413555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46" name="Google Shape;246;p10"/>
          <p:cNvCxnSpPr>
            <a:endCxn id="245" idx="3"/>
          </p:cNvCxnSpPr>
          <p:nvPr/>
        </p:nvCxnSpPr>
        <p:spPr>
          <a:xfrm flipH="1">
            <a:off x="8454189" y="3905085"/>
            <a:ext cx="649800" cy="179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p10"/>
          <p:cNvSpPr/>
          <p:nvPr/>
        </p:nvSpPr>
        <p:spPr>
          <a:xfrm>
            <a:off x="8715434" y="3877707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7632097" y="5451102"/>
            <a:ext cx="906379" cy="289276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49" name="Google Shape;249;p10"/>
          <p:cNvCxnSpPr>
            <a:endCxn id="248" idx="0"/>
          </p:cNvCxnSpPr>
          <p:nvPr/>
        </p:nvCxnSpPr>
        <p:spPr>
          <a:xfrm>
            <a:off x="8085287" y="4291302"/>
            <a:ext cx="0" cy="1159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0" name="Google Shape;250;p10"/>
          <p:cNvSpPr/>
          <p:nvPr/>
        </p:nvSpPr>
        <p:spPr>
          <a:xfrm>
            <a:off x="7946760" y="4624096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0"/>
          <p:cNvSpPr txBox="1"/>
          <p:nvPr/>
        </p:nvSpPr>
        <p:spPr>
          <a:xfrm>
            <a:off x="1215920" y="4014330"/>
            <a:ext cx="4712370" cy="835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Libre Franklin"/>
              <a:buNone/>
            </a:pPr>
            <a:r>
              <a:rPr b="0" i="1" lang="en-US" sz="13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Expect a wait time of around 2-5 minutes.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Libre Franklin"/>
              <a:buNone/>
            </a:pPr>
            <a:r>
              <a:t/>
            </a:r>
            <a:endParaRPr b="0" i="1" sz="1300" u="none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Libre Franklin"/>
              <a:buNone/>
            </a:pPr>
            <a:r>
              <a:rPr b="0" i="1" lang="en-US" sz="13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it takes longer click on "Cancel" redo this step</a:t>
            </a:r>
            <a:endParaRPr b="0" i="1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0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6 – Add IP address</a:t>
            </a:r>
            <a:endParaRPr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745455" y="2587210"/>
            <a:ext cx="5245770" cy="2088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Return to Zelcore and “FluxNode” as in </a:t>
            </a:r>
            <a:r>
              <a:rPr b="1" lang="en-US" sz="1600"/>
              <a:t>Step 3</a:t>
            </a:r>
            <a:endParaRPr/>
          </a:p>
          <a:p>
            <a:pPr indent="-282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4"/>
            </a:pPr>
            <a:r>
              <a:rPr lang="en-US" sz="1600"/>
              <a:t> </a:t>
            </a:r>
            <a:r>
              <a:rPr b="1" lang="en-US" sz="1600"/>
              <a:t>Paste the IP </a:t>
            </a:r>
            <a:r>
              <a:rPr lang="en-US" sz="1600"/>
              <a:t>address and give a name to your Node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 startAt="4"/>
            </a:pPr>
            <a:r>
              <a:rPr lang="en-US" sz="1600"/>
              <a:t>Click on </a:t>
            </a:r>
            <a:r>
              <a:rPr b="1" lang="en-US" sz="1600"/>
              <a:t>“Save”</a:t>
            </a:r>
            <a:endParaRPr b="1" sz="1600"/>
          </a:p>
        </p:txBody>
      </p:sp>
      <p:pic>
        <p:nvPicPr>
          <p:cNvPr id="259" name="Google Shape;2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2985" y="1766796"/>
            <a:ext cx="5820736" cy="3324408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1"/>
          <p:cNvSpPr/>
          <p:nvPr/>
        </p:nvSpPr>
        <p:spPr>
          <a:xfrm>
            <a:off x="7839075" y="2496632"/>
            <a:ext cx="1847850" cy="756064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8886825" y="4743449"/>
            <a:ext cx="434685" cy="269709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62" name="Google Shape;262;p11"/>
          <p:cNvCxnSpPr>
            <a:stCxn id="260" idx="2"/>
          </p:cNvCxnSpPr>
          <p:nvPr/>
        </p:nvCxnSpPr>
        <p:spPr>
          <a:xfrm>
            <a:off x="8763000" y="3252696"/>
            <a:ext cx="390600" cy="14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3" name="Google Shape;263;p11"/>
          <p:cNvSpPr/>
          <p:nvPr/>
        </p:nvSpPr>
        <p:spPr>
          <a:xfrm>
            <a:off x="8819736" y="3849744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11"/>
          <p:cNvCxnSpPr>
            <a:endCxn id="260" idx="1"/>
          </p:cNvCxnSpPr>
          <p:nvPr/>
        </p:nvCxnSpPr>
        <p:spPr>
          <a:xfrm flipH="1" rot="10800000">
            <a:off x="5715075" y="2874664"/>
            <a:ext cx="2124000" cy="64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5" name="Google Shape;265;p11"/>
          <p:cNvSpPr/>
          <p:nvPr/>
        </p:nvSpPr>
        <p:spPr>
          <a:xfrm>
            <a:off x="6638098" y="3047409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1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/>
          <p:nvPr>
            <p:ph type="title"/>
          </p:nvPr>
        </p:nvSpPr>
        <p:spPr>
          <a:xfrm>
            <a:off x="1371600" y="685800"/>
            <a:ext cx="96012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7 – Start your rocket !</a:t>
            </a:r>
            <a:endParaRPr/>
          </a:p>
        </p:txBody>
      </p:sp>
      <p:sp>
        <p:nvSpPr>
          <p:cNvPr id="272" name="Google Shape;272;p12"/>
          <p:cNvSpPr txBox="1"/>
          <p:nvPr>
            <p:ph idx="1" type="body"/>
          </p:nvPr>
        </p:nvSpPr>
        <p:spPr>
          <a:xfrm>
            <a:off x="745455" y="1898562"/>
            <a:ext cx="6979200" cy="4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1600"/>
              <a:t>To launch your MasterNode, nothing could be simpler.</a:t>
            </a:r>
            <a:endParaRPr sz="1600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Go back to the details of your FluxNodes</a:t>
            </a:r>
            <a:br>
              <a:rPr lang="en-US" sz="1600"/>
            </a:br>
            <a:r>
              <a:rPr lang="en-US" sz="1600"/>
              <a:t>(in Dapps – FluxNodes) </a:t>
            </a:r>
            <a:endParaRPr/>
          </a:p>
          <a:p>
            <a:pPr indent="-282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Go to the details of your node then click on “Start”</a:t>
            </a:r>
            <a:endParaRPr/>
          </a:p>
          <a:p>
            <a:pPr indent="-282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Write your HostNodes username in </a:t>
            </a:r>
            <a:r>
              <a:rPr i="1" lang="en-US" sz="1600">
                <a:highlight>
                  <a:srgbClr val="C0C0C0"/>
                </a:highlight>
              </a:rPr>
              <a:t>#hosters-role</a:t>
            </a:r>
            <a:r>
              <a:rPr i="1" lang="en-US" sz="1600"/>
              <a:t> </a:t>
            </a:r>
            <a:r>
              <a:rPr lang="en-US" sz="1600"/>
              <a:t>on our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Discord</a:t>
            </a:r>
            <a:endParaRPr sz="1600"/>
          </a:p>
          <a:p>
            <a:pPr indent="0" lvl="1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600" u="sng"/>
              <a:t>The </a:t>
            </a:r>
            <a:r>
              <a:rPr lang="en-US" sz="1600" u="sng">
                <a:highlight>
                  <a:srgbClr val="C0C0C0"/>
                </a:highlight>
              </a:rPr>
              <a:t>@HOSTERS</a:t>
            </a:r>
            <a:r>
              <a:rPr lang="en-US" sz="1600" u="sng"/>
              <a:t> role gives :</a:t>
            </a:r>
            <a:endParaRPr/>
          </a:p>
          <a:p>
            <a:pPr indent="-384047" lvl="1" marL="8412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Access to the Nodes alert</a:t>
            </a:r>
            <a:endParaRPr/>
          </a:p>
          <a:p>
            <a:pPr indent="-384047" lvl="1" marL="8412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Access to the Rewards alert</a:t>
            </a:r>
            <a:endParaRPr/>
          </a:p>
          <a:p>
            <a:pPr indent="-384047" lvl="1" marL="8412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Participate in the events and competitions offered </a:t>
            </a:r>
            <a:endParaRPr/>
          </a:p>
          <a:p>
            <a:pPr indent="-282447" lvl="1" marL="8412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273" name="Google Shape;2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2891" y="1898544"/>
            <a:ext cx="5359743" cy="198405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"/>
          <p:cNvSpPr/>
          <p:nvPr/>
        </p:nvSpPr>
        <p:spPr>
          <a:xfrm>
            <a:off x="6675851" y="2591002"/>
            <a:ext cx="209700" cy="1104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6942550" y="3351328"/>
            <a:ext cx="335700" cy="1218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76" name="Google Shape;276;p1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 Logo - Télécharger PNG et vecteur" id="277" name="Google Shape;277;p1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59737" y="4382149"/>
            <a:ext cx="463464" cy="48213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2"/>
          <p:cNvSpPr txBox="1"/>
          <p:nvPr/>
        </p:nvSpPr>
        <p:spPr>
          <a:xfrm>
            <a:off x="1769350" y="3686275"/>
            <a:ext cx="35772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Libre Franklin"/>
              <a:buNone/>
            </a:pPr>
            <a:r>
              <a:rPr b="1" lang="en-US" sz="15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</a:t>
            </a:r>
            <a:r>
              <a:rPr b="1" i="0" lang="en-US" sz="1500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ust have 100 confirmations before</a:t>
            </a:r>
            <a:endParaRPr b="1" i="0" sz="1500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 Logo - Télécharger PNG et vecteur" id="284" name="Google Shape;284;p1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4537" y="5867409"/>
            <a:ext cx="786928" cy="78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1959" y="5867404"/>
            <a:ext cx="1163456" cy="89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TIPS 1 - Subscription extension</a:t>
            </a:r>
            <a:endParaRPr/>
          </a:p>
        </p:txBody>
      </p:sp>
      <p:sp>
        <p:nvSpPr>
          <p:cNvPr id="291" name="Google Shape;291;p14"/>
          <p:cNvSpPr txBox="1"/>
          <p:nvPr>
            <p:ph idx="1" type="body"/>
          </p:nvPr>
        </p:nvSpPr>
        <p:spPr>
          <a:xfrm>
            <a:off x="1371600" y="2056673"/>
            <a:ext cx="9601200" cy="4440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number days left of your node</a:t>
            </a:r>
            <a:endParaRPr/>
          </a:p>
          <a:p>
            <a:pPr indent="-330200" lvl="0" marL="584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Choose your “Extension Plan”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1" lang="en-US" sz="1400" u="sng"/>
              <a:t>The payment system is the same as for the purchase of a node</a:t>
            </a:r>
            <a:endParaRPr b="1" sz="1400" u="sng"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 u="sng">
                <a:solidFill>
                  <a:srgbClr val="FF0000"/>
                </a:solidFill>
              </a:rPr>
              <a:t>If u click on number days left and nothing happen: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sz="1600">
                <a:solidFill>
                  <a:srgbClr val="FF0000"/>
                </a:solidFill>
              </a:rPr>
              <a:t>Zoom out to get this website layout</a:t>
            </a:r>
            <a:endParaRPr sz="1600">
              <a:solidFill>
                <a:srgbClr val="FF0000"/>
              </a:solidFill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92" name="Google Shape;2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1457" y="3129429"/>
            <a:ext cx="4759429" cy="1615855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3" name="Google Shape;2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6935" y="1504146"/>
            <a:ext cx="1171739" cy="110505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/>
          <p:nvPr/>
        </p:nvSpPr>
        <p:spPr>
          <a:xfrm>
            <a:off x="6946232" y="2056673"/>
            <a:ext cx="727097" cy="437483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5" name="Google Shape;295;p14"/>
          <p:cNvCxnSpPr>
            <a:stCxn id="294" idx="2"/>
          </p:cNvCxnSpPr>
          <p:nvPr/>
        </p:nvCxnSpPr>
        <p:spPr>
          <a:xfrm>
            <a:off x="7309780" y="2494156"/>
            <a:ext cx="465000" cy="615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6" name="Google Shape;296;p14"/>
          <p:cNvSpPr/>
          <p:nvPr/>
        </p:nvSpPr>
        <p:spPr>
          <a:xfrm>
            <a:off x="7334267" y="2609209"/>
            <a:ext cx="277200" cy="296700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4"/>
          <p:cNvCxnSpPr/>
          <p:nvPr/>
        </p:nvCxnSpPr>
        <p:spPr>
          <a:xfrm flipH="1" rot="10800000">
            <a:off x="6096000" y="2259662"/>
            <a:ext cx="885450" cy="3102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14"/>
          <p:cNvSpPr/>
          <p:nvPr/>
        </p:nvSpPr>
        <p:spPr>
          <a:xfrm>
            <a:off x="6353751" y="2111334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1313" y="4884658"/>
            <a:ext cx="436245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4"/>
          <p:cNvSpPr/>
          <p:nvPr/>
        </p:nvSpPr>
        <p:spPr>
          <a:xfrm>
            <a:off x="6630803" y="6073311"/>
            <a:ext cx="3916109" cy="320842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01" name="Google Shape;301;p14"/>
          <p:cNvCxnSpPr/>
          <p:nvPr/>
        </p:nvCxnSpPr>
        <p:spPr>
          <a:xfrm>
            <a:off x="4808700" y="5500775"/>
            <a:ext cx="1742700" cy="67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02" name="Google Shape;302;p1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TIPS 2 – Change alias of node</a:t>
            </a:r>
            <a:endParaRPr/>
          </a:p>
        </p:txBody>
      </p:sp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 b="21804" l="0" r="0" t="0"/>
          <a:stretch/>
        </p:blipFill>
        <p:spPr>
          <a:xfrm>
            <a:off x="6096000" y="2286000"/>
            <a:ext cx="5655954" cy="328462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5"/>
          <p:cNvSpPr/>
          <p:nvPr/>
        </p:nvSpPr>
        <p:spPr>
          <a:xfrm>
            <a:off x="6368716" y="5011372"/>
            <a:ext cx="296779" cy="346691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10" name="Google Shape;310;p15"/>
          <p:cNvCxnSpPr/>
          <p:nvPr/>
        </p:nvCxnSpPr>
        <p:spPr>
          <a:xfrm flipH="1" rot="10800000">
            <a:off x="6686278" y="3892216"/>
            <a:ext cx="869554" cy="130542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1" name="Google Shape;311;p15"/>
          <p:cNvSpPr/>
          <p:nvPr/>
        </p:nvSpPr>
        <p:spPr>
          <a:xfrm>
            <a:off x="6998187" y="4377612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7015603" y="2406316"/>
            <a:ext cx="4173765" cy="1371599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313" name="Google Shape;313;p15"/>
          <p:cNvCxnSpPr/>
          <p:nvPr/>
        </p:nvCxnSpPr>
        <p:spPr>
          <a:xfrm>
            <a:off x="5470425" y="2465675"/>
            <a:ext cx="927000" cy="248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4" name="Google Shape;314;p15"/>
          <p:cNvSpPr/>
          <p:nvPr/>
        </p:nvSpPr>
        <p:spPr>
          <a:xfrm>
            <a:off x="5656873" y="3280672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5"/>
          <p:cNvSpPr txBox="1"/>
          <p:nvPr>
            <p:ph idx="1" type="body"/>
          </p:nvPr>
        </p:nvSpPr>
        <p:spPr>
          <a:xfrm>
            <a:off x="128735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in « Edit » icon </a:t>
            </a:r>
            <a:r>
              <a:rPr i="1" lang="en-US" sz="1400"/>
              <a:t>(pop up will appear)</a:t>
            </a:r>
            <a:endParaRPr/>
          </a:p>
          <a:p>
            <a:pPr indent="-2540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Edit Alias and click on “Save”</a:t>
            </a:r>
            <a:endParaRPr/>
          </a:p>
          <a:p>
            <a:pPr indent="-3556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To modify the “Alias" again:</a:t>
            </a:r>
            <a:br>
              <a:rPr lang="en-US" sz="1600"/>
            </a:br>
            <a:r>
              <a:rPr lang="en-US" sz="1600"/>
              <a:t>Click on the name of your node</a:t>
            </a:r>
            <a:endParaRPr sz="1600"/>
          </a:p>
        </p:txBody>
      </p:sp>
      <p:pic>
        <p:nvPicPr>
          <p:cNvPr id="316" name="Google Shape;316;p1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TIPS 3 – Change KDA address</a:t>
            </a:r>
            <a:endParaRPr/>
          </a:p>
        </p:txBody>
      </p:sp>
      <p:sp>
        <p:nvSpPr>
          <p:cNvPr id="322" name="Google Shape;322;p16"/>
          <p:cNvSpPr txBox="1"/>
          <p:nvPr>
            <p:ph idx="1" type="body"/>
          </p:nvPr>
        </p:nvSpPr>
        <p:spPr>
          <a:xfrm>
            <a:off x="1371600" y="2171700"/>
            <a:ext cx="96012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Click the "Apps" section </a:t>
            </a:r>
            <a:r>
              <a:rPr i="1" lang="en-US" sz="1400"/>
              <a:t>(left side of the Zelcore wallet)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Click on "FluxNodes“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Click the down arrow next to your Nimbus/Stratus node name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Scroll down and click "FluxOS" button</a:t>
            </a:r>
            <a:endParaRPr/>
          </a:p>
          <a:p>
            <a:pPr indent="-355600" lvl="0" marL="45720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Click on "Please log in using ZelID" </a:t>
            </a:r>
            <a:r>
              <a:rPr i="1" lang="en-US" sz="1400"/>
              <a:t>(pop up will appear to open Zelcore)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Click on "Open Zelcore"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oto Sans Symbols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</a:pPr>
            <a:r>
              <a:rPr lang="en-US" sz="1600"/>
              <a:t>Enter your d2FA pin and click the "sign and Send" button</a:t>
            </a:r>
            <a:endParaRPr sz="1600"/>
          </a:p>
        </p:txBody>
      </p:sp>
      <p:pic>
        <p:nvPicPr>
          <p:cNvPr id="323" name="Google Shape;323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810126" y="918410"/>
            <a:ext cx="9601200" cy="3717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/>
              <a:t>Go back to your FluxOS screen and do the following: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"Flux Admin“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"Manage Flux“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KDA address (check/add/change)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Chain ID number (check/change)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"Update Kadana Account" </a:t>
            </a:r>
            <a:endParaRPr sz="1600"/>
          </a:p>
        </p:txBody>
      </p:sp>
      <p:pic>
        <p:nvPicPr>
          <p:cNvPr id="329" name="Google Shape;3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825" y="1466825"/>
            <a:ext cx="7288173" cy="383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1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0e7ee486_12_0"/>
          <p:cNvSpPr txBox="1"/>
          <p:nvPr>
            <p:ph idx="1" type="body"/>
          </p:nvPr>
        </p:nvSpPr>
        <p:spPr>
          <a:xfrm>
            <a:off x="651600" y="2120700"/>
            <a:ext cx="10888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FF0000"/>
                </a:solidFill>
              </a:rPr>
              <a:t>🚨All FLUX </a:t>
            </a:r>
            <a:r>
              <a:rPr b="1" lang="en-US" sz="2600" u="sng">
                <a:solidFill>
                  <a:srgbClr val="FF0000"/>
                </a:solidFill>
              </a:rPr>
              <a:t>Transaction / Payment</a:t>
            </a:r>
            <a:r>
              <a:rPr b="1" lang="en-US" sz="2600">
                <a:solidFill>
                  <a:srgbClr val="FF0000"/>
                </a:solidFill>
              </a:rPr>
              <a:t> must be made from </a:t>
            </a:r>
            <a:r>
              <a:rPr b="1" lang="en-US" sz="2600" u="sng">
                <a:solidFill>
                  <a:srgbClr val="FF0000"/>
                </a:solidFill>
              </a:rPr>
              <a:t>Zelcore</a:t>
            </a:r>
            <a:r>
              <a:rPr b="1" lang="en-US" sz="2600">
                <a:solidFill>
                  <a:srgbClr val="FF0000"/>
                </a:solidFill>
              </a:rPr>
              <a:t>🚨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FF0000"/>
                </a:solidFill>
              </a:rPr>
              <a:t>If you use an exchange wallet :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FF0000"/>
                </a:solidFill>
              </a:rPr>
              <a:t>⛔ Will cause a delay in the deployment of your node ⛔</a:t>
            </a:r>
            <a:endParaRPr b="1" sz="2600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600">
                <a:solidFill>
                  <a:srgbClr val="FF0000"/>
                </a:solidFill>
              </a:rPr>
              <a:t>⛔ Can lead to the loss of FLUX ⛔</a:t>
            </a:r>
            <a:endParaRPr b="1" sz="2200" u="sng">
              <a:solidFill>
                <a:srgbClr val="FF0000"/>
              </a:solidFill>
            </a:endParaRPr>
          </a:p>
        </p:txBody>
      </p:sp>
      <p:pic>
        <p:nvPicPr>
          <p:cNvPr id="105" name="Google Shape;105;g1270e7ee486_12_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242" y="2127070"/>
            <a:ext cx="2257740" cy="43821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>
            <p:ph type="title"/>
          </p:nvPr>
        </p:nvSpPr>
        <p:spPr>
          <a:xfrm>
            <a:off x="768473" y="779991"/>
            <a:ext cx="11340353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/>
              <a:t>TIPS 4 – Activate the “Watchdog” function</a:t>
            </a:r>
            <a:endParaRPr/>
          </a:p>
        </p:txBody>
      </p:sp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1148575" y="2234700"/>
            <a:ext cx="96012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Click on the parameter wheel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Go to “Advanced” section and enable “Developer Mode”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Go to “My Account” section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Click on “…” between your Discord name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Click on “Copy ID” </a:t>
            </a:r>
            <a:r>
              <a:rPr lang="en-US" sz="1600">
                <a:solidFill>
                  <a:srgbClr val="FF0000"/>
                </a:solidFill>
              </a:rPr>
              <a:t>(it’s a 18 digits code)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338" name="Google Shape;338;p31"/>
          <p:cNvSpPr txBox="1"/>
          <p:nvPr/>
        </p:nvSpPr>
        <p:spPr>
          <a:xfrm>
            <a:off x="1371600" y="1496688"/>
            <a:ext cx="5646822" cy="447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Retrieve your Discord ID (Desktop version)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716" y="4051181"/>
            <a:ext cx="4922848" cy="25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2322" y="2800473"/>
            <a:ext cx="4515041" cy="96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31"/>
          <p:cNvCxnSpPr/>
          <p:nvPr/>
        </p:nvCxnSpPr>
        <p:spPr>
          <a:xfrm flipH="1" rot="10800000">
            <a:off x="4867835" y="2346090"/>
            <a:ext cx="2650200" cy="92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31"/>
          <p:cNvSpPr/>
          <p:nvPr/>
        </p:nvSpPr>
        <p:spPr>
          <a:xfrm>
            <a:off x="6096000" y="2244004"/>
            <a:ext cx="277200" cy="296700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7556455" y="2220377"/>
            <a:ext cx="311425" cy="320841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p31"/>
          <p:cNvCxnSpPr/>
          <p:nvPr/>
        </p:nvCxnSpPr>
        <p:spPr>
          <a:xfrm>
            <a:off x="7867880" y="2457357"/>
            <a:ext cx="3030818" cy="79116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5" name="Google Shape;345;p31"/>
          <p:cNvSpPr/>
          <p:nvPr/>
        </p:nvSpPr>
        <p:spPr>
          <a:xfrm>
            <a:off x="9012790" y="2674977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31"/>
          <p:cNvCxnSpPr>
            <a:stCxn id="347" idx="2"/>
          </p:cNvCxnSpPr>
          <p:nvPr/>
        </p:nvCxnSpPr>
        <p:spPr>
          <a:xfrm flipH="1">
            <a:off x="9905905" y="3442950"/>
            <a:ext cx="1335600" cy="1326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8" name="Google Shape;348;p31"/>
          <p:cNvSpPr/>
          <p:nvPr/>
        </p:nvSpPr>
        <p:spPr>
          <a:xfrm>
            <a:off x="10472728" y="3959011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7447018" y="4769845"/>
            <a:ext cx="3302762" cy="599574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10972800" y="3122109"/>
            <a:ext cx="537410" cy="320841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3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2"/>
          <p:cNvPicPr preferRelativeResize="0"/>
          <p:nvPr/>
        </p:nvPicPr>
        <p:blipFill rotWithShape="1">
          <a:blip r:embed="rId3">
            <a:alphaModFix/>
          </a:blip>
          <a:srcRect b="0" l="0" r="0" t="92576"/>
          <a:stretch/>
        </p:blipFill>
        <p:spPr>
          <a:xfrm>
            <a:off x="5579345" y="1095025"/>
            <a:ext cx="3221257" cy="531396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2"/>
          <p:cNvSpPr txBox="1"/>
          <p:nvPr>
            <p:ph idx="1" type="body"/>
          </p:nvPr>
        </p:nvSpPr>
        <p:spPr>
          <a:xfrm>
            <a:off x="1179094" y="1056774"/>
            <a:ext cx="96012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Click on your profile picture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Click on “…” on top right of your screen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800"/>
          </a:p>
          <a:p>
            <a:pPr indent="-4572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/>
              <a:t>Click on “Copy ID” </a:t>
            </a:r>
            <a:r>
              <a:rPr lang="en-US" sz="1600">
                <a:solidFill>
                  <a:srgbClr val="FF0000"/>
                </a:solidFill>
              </a:rPr>
              <a:t>(it’s a 18 digits code) </a:t>
            </a:r>
            <a:r>
              <a:rPr lang="en-US" sz="1600">
                <a:solidFill>
                  <a:schemeClr val="dk1"/>
                </a:solidFill>
              </a:rPr>
              <a:t>on bottom of your screen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1179092" y="468999"/>
            <a:ext cx="5831308" cy="447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Retrieve your Discord ID (Android/IOS app version)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2"/>
          <p:cNvPicPr preferRelativeResize="0"/>
          <p:nvPr/>
        </p:nvPicPr>
        <p:blipFill rotWithShape="1">
          <a:blip r:embed="rId3">
            <a:alphaModFix/>
          </a:blip>
          <a:srcRect b="74386" l="0" r="0" t="4367"/>
          <a:stretch/>
        </p:blipFill>
        <p:spPr>
          <a:xfrm>
            <a:off x="8989042" y="1095025"/>
            <a:ext cx="2292448" cy="108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2"/>
          <p:cNvPicPr preferRelativeResize="0"/>
          <p:nvPr/>
        </p:nvPicPr>
        <p:blipFill rotWithShape="1">
          <a:blip r:embed="rId4">
            <a:alphaModFix/>
          </a:blip>
          <a:srcRect b="0" l="0" r="0" t="85719"/>
          <a:stretch/>
        </p:blipFill>
        <p:spPr>
          <a:xfrm>
            <a:off x="7975854" y="2361350"/>
            <a:ext cx="2159412" cy="6852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2"/>
          <p:cNvCxnSpPr/>
          <p:nvPr/>
        </p:nvCxnSpPr>
        <p:spPr>
          <a:xfrm>
            <a:off x="4486464" y="1231519"/>
            <a:ext cx="3803958" cy="54826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1" name="Google Shape;361;p32"/>
          <p:cNvSpPr/>
          <p:nvPr/>
        </p:nvSpPr>
        <p:spPr>
          <a:xfrm>
            <a:off x="6193016" y="1138017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8290422" y="1107894"/>
            <a:ext cx="380336" cy="372228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2"/>
          <p:cNvSpPr txBox="1"/>
          <p:nvPr/>
        </p:nvSpPr>
        <p:spPr>
          <a:xfrm>
            <a:off x="1179092" y="3429000"/>
            <a:ext cx="9601200" cy="265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Libre Franklin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back to your HostNodes dashboard and do the following: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5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Libre Franklin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	      in the line of your node </a:t>
            </a:r>
            <a:r>
              <a:rPr b="0" i="1" lang="en-U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 pop-up appears)</a:t>
            </a:r>
            <a:r>
              <a:rPr b="0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Enter your Discord 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“Save”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1463304" y="6256129"/>
            <a:ext cx="9736476" cy="601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Your “Watchdog” function is enable for your node, you can redo this for all your nodes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5" name="Google Shape;365;p32"/>
          <p:cNvPicPr preferRelativeResize="0"/>
          <p:nvPr/>
        </p:nvPicPr>
        <p:blipFill rotWithShape="1">
          <a:blip r:embed="rId5">
            <a:alphaModFix/>
          </a:blip>
          <a:srcRect b="15943" l="32520" r="53706" t="50310"/>
          <a:stretch/>
        </p:blipFill>
        <p:spPr>
          <a:xfrm>
            <a:off x="2715220" y="4103968"/>
            <a:ext cx="417095" cy="43714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32"/>
          <p:cNvSpPr/>
          <p:nvPr/>
        </p:nvSpPr>
        <p:spPr>
          <a:xfrm>
            <a:off x="10968734" y="1089625"/>
            <a:ext cx="312756" cy="283787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32"/>
          <p:cNvCxnSpPr>
            <a:stCxn id="355" idx="3"/>
            <a:endCxn id="366" idx="1"/>
          </p:cNvCxnSpPr>
          <p:nvPr/>
        </p:nvCxnSpPr>
        <p:spPr>
          <a:xfrm flipH="1" rot="10800000">
            <a:off x="8800602" y="1231423"/>
            <a:ext cx="2168100" cy="129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8" name="Google Shape;368;p32"/>
          <p:cNvSpPr/>
          <p:nvPr/>
        </p:nvSpPr>
        <p:spPr>
          <a:xfrm>
            <a:off x="9746142" y="1154892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2"/>
          <p:cNvSpPr/>
          <p:nvPr/>
        </p:nvSpPr>
        <p:spPr>
          <a:xfrm>
            <a:off x="7977666" y="2338855"/>
            <a:ext cx="2157600" cy="707781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32"/>
          <p:cNvCxnSpPr/>
          <p:nvPr/>
        </p:nvCxnSpPr>
        <p:spPr>
          <a:xfrm flipH="1">
            <a:off x="9553074" y="1360723"/>
            <a:ext cx="1557528" cy="100062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71" name="Google Shape;371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85538" y="4541116"/>
            <a:ext cx="6409767" cy="1493921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 txBox="1"/>
          <p:nvPr/>
        </p:nvSpPr>
        <p:spPr>
          <a:xfrm>
            <a:off x="4950429" y="5685503"/>
            <a:ext cx="6112044" cy="447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ibre Franklin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* If pop-up don’t appears, zoom out like for “TIPS 1 - Subscription extension”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0054786" y="1755786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2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2"/>
          <p:cNvSpPr txBox="1"/>
          <p:nvPr/>
        </p:nvSpPr>
        <p:spPr>
          <a:xfrm>
            <a:off x="1584925" y="3753350"/>
            <a:ext cx="4440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ibre Franklin"/>
              <a:buNone/>
            </a:pPr>
            <a:r>
              <a:rPr lang="en-US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Need to have “Hosters” role on HostNodes Discord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g12d22c04c80_5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 Logo - Télécharger PNG et vecteur" id="381" name="Google Shape;381;g12d22c04c80_5_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64537" y="5867409"/>
            <a:ext cx="786928" cy="786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12d22c04c80_5_0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1959" y="5867404"/>
            <a:ext cx="1163456" cy="890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ux node hosting service for quick and easy node deployment &#10;&#10;platform - https://hostnodes.online&#10;&#10;discord - https://discord.gg/PDMg9sn6" id="110" name="Google Shape;110;g1270e7ee486_4_5" title="FLUX Node hosting platform - Hostnodes.online v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50230" y="1892967"/>
            <a:ext cx="5245770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1 – Your reward address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2 – Sending the collateral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3 – Retrieving some information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4 – Node reservation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5 – Node configuration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6 – Add IP address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</a:pPr>
            <a:r>
              <a:rPr lang="en-US" sz="1600" u="sng">
                <a:solidFill>
                  <a:schemeClr val="dk1"/>
                </a:solid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STEP 7 – Start your rocket 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6172200" y="1892966"/>
            <a:ext cx="5245770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■"/>
            </a:pPr>
            <a:r>
              <a:rPr lang="en-US" sz="16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TIPS 1 – Subscription extension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TIPS 2 – Change alias of node</a:t>
            </a:r>
            <a:br>
              <a:rPr b="0" i="0" lang="en-US" sz="1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■"/>
            </a:pPr>
            <a:r>
              <a:rPr lang="en-US" sz="16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TIPS 3 – Change KDA address</a:t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45720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ibre Franklin"/>
              <a:buChar char="■"/>
            </a:pPr>
            <a:r>
              <a:rPr b="0" i="0" lang="en-US" sz="1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TIPS 4 – Activate the “Watchdog” function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930440" y="1022681"/>
            <a:ext cx="5085350" cy="409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 your MasterNode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015790" y="1022680"/>
            <a:ext cx="5085350" cy="409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ibre Franklin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Manage your MasterNode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>
            <a:hlinkClick r:id="rId14"/>
          </p:cNvPr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6653" y="1389287"/>
            <a:ext cx="5491153" cy="329701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1 – Your reward address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850230" y="1892967"/>
            <a:ext cx="5245770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On your wallet, go to Portfolio and select the wallet you want to use to receive your rewards.</a:t>
            </a:r>
            <a:endParaRPr/>
          </a:p>
          <a:p>
            <a:pPr indent="-241300" lvl="0" marL="44450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Once on the portfolio, click on </a:t>
            </a:r>
            <a:r>
              <a:rPr b="1" lang="en-US" sz="1600"/>
              <a:t>Manage Assets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</a:t>
            </a:r>
            <a:r>
              <a:rPr b="1" lang="en-US" sz="1600"/>
              <a:t>Add Assets 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Then select the </a:t>
            </a:r>
            <a:r>
              <a:rPr b="1" lang="en-US" sz="1600"/>
              <a:t>FLUX</a:t>
            </a:r>
            <a:r>
              <a:rPr lang="en-US" sz="1600"/>
              <a:t> and </a:t>
            </a:r>
            <a:r>
              <a:rPr b="1" lang="en-US" sz="1600"/>
              <a:t>KDA</a:t>
            </a:r>
            <a:r>
              <a:rPr lang="en-US" sz="1600"/>
              <a:t> tokens</a:t>
            </a:r>
            <a:br>
              <a:rPr lang="en-US" sz="1600"/>
            </a:br>
            <a:endParaRPr sz="1600"/>
          </a:p>
        </p:txBody>
      </p:sp>
      <p:sp>
        <p:nvSpPr>
          <p:cNvPr id="127" name="Google Shape;127;p3"/>
          <p:cNvSpPr/>
          <p:nvPr/>
        </p:nvSpPr>
        <p:spPr>
          <a:xfrm>
            <a:off x="6665170" y="3103896"/>
            <a:ext cx="1612556" cy="1431006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9619624" y="2006788"/>
            <a:ext cx="1006838" cy="224589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 flipH="1" rot="10800000">
            <a:off x="8297740" y="2231377"/>
            <a:ext cx="1321884" cy="1343754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3"/>
          <p:cNvSpPr/>
          <p:nvPr/>
        </p:nvSpPr>
        <p:spPr>
          <a:xfrm>
            <a:off x="8820156" y="2724023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8425" y="2449228"/>
            <a:ext cx="1022742" cy="15729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3"/>
          <p:cNvSpPr/>
          <p:nvPr/>
        </p:nvSpPr>
        <p:spPr>
          <a:xfrm>
            <a:off x="10518425" y="3103896"/>
            <a:ext cx="529603" cy="471235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33" name="Google Shape;133;p3"/>
          <p:cNvCxnSpPr>
            <a:stCxn id="128" idx="2"/>
          </p:cNvCxnSpPr>
          <p:nvPr/>
        </p:nvCxnSpPr>
        <p:spPr>
          <a:xfrm>
            <a:off x="10123043" y="2231377"/>
            <a:ext cx="39540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3"/>
          <p:cNvSpPr/>
          <p:nvPr/>
        </p:nvSpPr>
        <p:spPr>
          <a:xfrm>
            <a:off x="10123043" y="2427367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>
            <a:off x="5935579" y="2398794"/>
            <a:ext cx="906379" cy="705102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" name="Google Shape;136;p3"/>
          <p:cNvSpPr/>
          <p:nvPr/>
        </p:nvSpPr>
        <p:spPr>
          <a:xfrm>
            <a:off x="6190906" y="2575695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74367" y="4837203"/>
            <a:ext cx="3890045" cy="1562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"/>
          <p:cNvSpPr/>
          <p:nvPr/>
        </p:nvSpPr>
        <p:spPr>
          <a:xfrm>
            <a:off x="10400095" y="5903495"/>
            <a:ext cx="277052" cy="425116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11151891" y="5903495"/>
            <a:ext cx="277052" cy="425116"/>
          </a:xfrm>
          <a:prstGeom prst="rect">
            <a:avLst/>
          </a:prstGeom>
          <a:noFill/>
          <a:ln cap="flat" cmpd="sng" w="2857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0" name="Google Shape;140;p3"/>
          <p:cNvCxnSpPr>
            <a:endCxn id="138" idx="0"/>
          </p:cNvCxnSpPr>
          <p:nvPr/>
        </p:nvCxnSpPr>
        <p:spPr>
          <a:xfrm flipH="1">
            <a:off x="10538621" y="3612995"/>
            <a:ext cx="138600" cy="229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3"/>
          <p:cNvCxnSpPr>
            <a:endCxn id="139" idx="0"/>
          </p:cNvCxnSpPr>
          <p:nvPr/>
        </p:nvCxnSpPr>
        <p:spPr>
          <a:xfrm>
            <a:off x="10783117" y="3612995"/>
            <a:ext cx="507300" cy="229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3"/>
          <p:cNvSpPr/>
          <p:nvPr/>
        </p:nvSpPr>
        <p:spPr>
          <a:xfrm>
            <a:off x="10620248" y="3901743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2 – Sending the collateral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021150" y="2241000"/>
            <a:ext cx="107214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Libre Franklin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It is very important to only send the necessary collateral </a:t>
            </a:r>
            <a:br>
              <a:rPr b="1" i="0" lang="en-US" sz="2000" u="sng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i="0" lang="en-US" sz="2000" u="sng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 more / No less</a:t>
            </a:r>
            <a:br>
              <a:rPr b="1" i="0" lang="en-US" sz="1600" u="sng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1" i="1" sz="1600" u="sng" cap="none" strike="noStrike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</a:pPr>
            <a:r>
              <a:rPr b="0" i="1" lang="en-US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Example: you want an Nimbus MasterNode (12500 FLUX). It is therefore necessary to send </a:t>
            </a:r>
            <a:r>
              <a:rPr b="1" i="1" lang="en-US" sz="16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ONLY 12500 FLUX</a:t>
            </a:r>
            <a:br>
              <a:rPr b="0" i="0" lang="en-US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16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Otherwise, your transaction will not be recognized as the necessary collateral for your MasterNode and you will therefore have to redo the manipulation</a:t>
            </a:r>
            <a:endParaRPr b="0" i="0" sz="16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0" name="Google Shape;150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92392"/>
            <a:ext cx="5852665" cy="372897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2963779" y="240632"/>
            <a:ext cx="6264442" cy="882316"/>
          </a:xfrm>
          <a:prstGeom prst="rect">
            <a:avLst/>
          </a:prstGeom>
          <a:solidFill>
            <a:srgbClr val="D8D8D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6"/>
              <a:buFont typeface="Libre Franklin"/>
              <a:buNone/>
            </a:pPr>
            <a:r>
              <a:rPr b="1" i="0" lang="en-US" sz="16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Reminder on Flux collateral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8106"/>
              <a:buFont typeface="Libre Franklin"/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Cumulus = 1000 Flux / Nimbus = 12500 Flux / Stratus = 40000 Flux</a:t>
            </a:r>
            <a:br>
              <a:rPr b="0" i="0" lang="en-US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16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850230" y="1323475"/>
            <a:ext cx="5245770" cy="5293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Go to your main wallet then send the necessary collateral for your MasterNode</a:t>
            </a:r>
            <a:endParaRPr/>
          </a:p>
          <a:p>
            <a:pPr indent="-282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To send the collateral, click on the Flux token of your main wallet then click on “Send” </a:t>
            </a:r>
            <a:endParaRPr/>
          </a:p>
          <a:p>
            <a:pPr indent="-282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Fill in the exact amount of the collateral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Click on “Choose a contact”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Select the wallet where you want to send the collateral</a:t>
            </a:r>
            <a:endParaRPr/>
          </a:p>
          <a:p>
            <a:pPr indent="-241300" lvl="0" marL="44450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AutoNum type="arabicPeriod"/>
            </a:pPr>
            <a:r>
              <a:rPr lang="en-US" sz="1600"/>
              <a:t>Then click “Send”</a:t>
            </a:r>
            <a:endParaRPr sz="1600"/>
          </a:p>
        </p:txBody>
      </p:sp>
      <p:sp>
        <p:nvSpPr>
          <p:cNvPr id="158" name="Google Shape;158;p5"/>
          <p:cNvSpPr/>
          <p:nvPr/>
        </p:nvSpPr>
        <p:spPr>
          <a:xfrm>
            <a:off x="8286745" y="2847877"/>
            <a:ext cx="941475" cy="512346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10365865" y="2082480"/>
            <a:ext cx="1540042" cy="331857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0" name="Google Shape;160;p5"/>
          <p:cNvCxnSpPr>
            <a:endCxn id="158" idx="1"/>
          </p:cNvCxnSpPr>
          <p:nvPr/>
        </p:nvCxnSpPr>
        <p:spPr>
          <a:xfrm flipH="1" rot="10800000">
            <a:off x="5310745" y="3104050"/>
            <a:ext cx="2976000" cy="360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5"/>
          <p:cNvCxnSpPr>
            <a:stCxn id="158" idx="3"/>
            <a:endCxn id="159" idx="1"/>
          </p:cNvCxnSpPr>
          <p:nvPr/>
        </p:nvCxnSpPr>
        <p:spPr>
          <a:xfrm flipH="1" rot="10800000">
            <a:off x="9228220" y="2248450"/>
            <a:ext cx="1137600" cy="85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5"/>
          <p:cNvCxnSpPr>
            <a:stCxn id="159" idx="2"/>
            <a:endCxn id="163" idx="0"/>
          </p:cNvCxnSpPr>
          <p:nvPr/>
        </p:nvCxnSpPr>
        <p:spPr>
          <a:xfrm flipH="1">
            <a:off x="11068986" y="2414337"/>
            <a:ext cx="66900" cy="1055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5"/>
          <p:cNvSpPr/>
          <p:nvPr/>
        </p:nvSpPr>
        <p:spPr>
          <a:xfrm>
            <a:off x="8424103" y="5031722"/>
            <a:ext cx="1137645" cy="40957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6436367" y="3173419"/>
            <a:ext cx="277200" cy="296700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9627950" y="2527901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0963944" y="2752808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10299033" y="3470065"/>
            <a:ext cx="1540042" cy="973599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68" name="Google Shape;168;p5"/>
          <p:cNvCxnSpPr>
            <a:stCxn id="163" idx="2"/>
          </p:cNvCxnSpPr>
          <p:nvPr/>
        </p:nvCxnSpPr>
        <p:spPr>
          <a:xfrm flipH="1">
            <a:off x="9627854" y="4443664"/>
            <a:ext cx="1441200" cy="78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9" name="Google Shape;169;p5"/>
          <p:cNvSpPr/>
          <p:nvPr/>
        </p:nvSpPr>
        <p:spPr>
          <a:xfrm>
            <a:off x="10160507" y="4709474"/>
            <a:ext cx="277052" cy="296656"/>
          </a:xfrm>
          <a:prstGeom prst="ellipse">
            <a:avLst/>
          </a:prstGeom>
          <a:solidFill>
            <a:srgbClr val="FFC000"/>
          </a:solidFill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850200" y="2103387"/>
            <a:ext cx="5245800" cy="19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You can check the status of the transaction directly on the wallet, in the Transactions section</a:t>
            </a:r>
            <a:endParaRPr sz="1600"/>
          </a:p>
          <a:p>
            <a:pPr indent="0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You will be able to see the  ✅ as well as the number of confirmations.</a:t>
            </a:r>
            <a:endParaRPr/>
          </a:p>
          <a:p>
            <a:pPr indent="-2824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t/>
            </a:r>
            <a:endParaRPr sz="1600"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248275"/>
            <a:ext cx="5667375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6"/>
          <p:cNvSpPr txBox="1"/>
          <p:nvPr/>
        </p:nvSpPr>
        <p:spPr>
          <a:xfrm>
            <a:off x="850200" y="4608525"/>
            <a:ext cx="10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Libre Franklin"/>
              <a:buNone/>
            </a:pPr>
            <a:r>
              <a:rPr b="1" i="0" lang="en-US" sz="1500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Expect a waiting time of around 2 to 3.5 hours.</a:t>
            </a:r>
            <a:br>
              <a:rPr b="1" lang="en-US" sz="15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i="0" lang="en-US" sz="1500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transaction must have 100 confirmations before being validated</a:t>
            </a:r>
            <a:r>
              <a:rPr b="1" lang="en-US" sz="15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like a Node Collateral.</a:t>
            </a:r>
            <a:endParaRPr b="1" i="0" sz="1500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322225" y="2957800"/>
            <a:ext cx="1459500" cy="2046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1341770" y="2012156"/>
            <a:ext cx="366836" cy="3048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0" name="Google Shape;180;p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1244600" y="685800"/>
            <a:ext cx="10204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STEP 3 – Retrieving some information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850225" y="1892975"/>
            <a:ext cx="572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</a:pPr>
            <a:r>
              <a:rPr lang="en-US" sz="1600"/>
              <a:t>Go to  “Dapps”  then click on  “FluxNodes”</a:t>
            </a:r>
            <a:br>
              <a:rPr lang="en-US" sz="1600"/>
            </a:br>
            <a:br>
              <a:rPr lang="en-US" sz="1600"/>
            </a:br>
            <a:r>
              <a:rPr b="1" lang="en-US" sz="1600" u="sng"/>
              <a:t>The type of node will be automatically recognized</a:t>
            </a:r>
            <a:endParaRPr b="1" sz="1600" u="sng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4511" y="1410848"/>
            <a:ext cx="3243278" cy="30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/>
          <p:nvPr/>
        </p:nvSpPr>
        <p:spPr>
          <a:xfrm>
            <a:off x="7680300" y="3885349"/>
            <a:ext cx="2907600" cy="555300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7322262" y="1939250"/>
            <a:ext cx="277052" cy="247204"/>
          </a:xfrm>
          <a:prstGeom prst="rect">
            <a:avLst/>
          </a:prstGeom>
          <a:noFill/>
          <a:ln cap="flat" cmpd="sng" w="349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90" name="Google Shape;190;p7"/>
          <p:cNvCxnSpPr>
            <a:endCxn id="189" idx="1"/>
          </p:cNvCxnSpPr>
          <p:nvPr/>
        </p:nvCxnSpPr>
        <p:spPr>
          <a:xfrm flipH="1" rot="10800000">
            <a:off x="5310762" y="2062852"/>
            <a:ext cx="2011500" cy="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1" name="Google Shape;191;p7"/>
          <p:cNvCxnSpPr>
            <a:stCxn id="189" idx="3"/>
          </p:cNvCxnSpPr>
          <p:nvPr/>
        </p:nvCxnSpPr>
        <p:spPr>
          <a:xfrm>
            <a:off x="7599314" y="2062852"/>
            <a:ext cx="769200" cy="182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92" name="Google Shape;19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8479" y="2925685"/>
            <a:ext cx="5028888" cy="3206898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3" name="Google Shape;193;p7"/>
          <p:cNvCxnSpPr>
            <a:stCxn id="188" idx="1"/>
          </p:cNvCxnSpPr>
          <p:nvPr/>
        </p:nvCxnSpPr>
        <p:spPr>
          <a:xfrm rot="10800000">
            <a:off x="6137400" y="4162999"/>
            <a:ext cx="1542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4" name="Google Shape;194;p7"/>
          <p:cNvSpPr txBox="1"/>
          <p:nvPr/>
        </p:nvSpPr>
        <p:spPr>
          <a:xfrm>
            <a:off x="6326319" y="4667660"/>
            <a:ext cx="5245770" cy="210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Libre Franklin"/>
              <a:buNone/>
            </a:pPr>
            <a:r>
              <a:rPr b="1" i="0" lang="en-US" sz="2900" u="sng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Node not recognized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b="0" i="0" lang="en-US" sz="2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If nothing is displayed, two possibilities: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765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t/>
            </a:r>
            <a:endParaRPr b="0" i="0" sz="29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Char char="■"/>
            </a:pPr>
            <a:r>
              <a:rPr b="0" i="0" lang="en-US" sz="2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Either the transaction is not yet confirmed, and therefore you have to </a:t>
            </a:r>
            <a:r>
              <a:rPr b="1" i="0" lang="en-US" sz="29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Char char="■"/>
            </a:pPr>
            <a:r>
              <a:rPr b="0" i="0" lang="en-US" sz="29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Either you did not make the transaction correctly, in this case, you will have to </a:t>
            </a:r>
            <a:r>
              <a:rPr b="1" i="0" lang="en-US" sz="2900" u="sng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repeat STEP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816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t/>
            </a:r>
            <a:endParaRPr b="0" i="0" sz="16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95" name="Google Shape;195;p7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53800" y="133722"/>
            <a:ext cx="668026" cy="61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drage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2022-03-20T13:34:47Z</dcterms:created>
  <dc:creator>Owen OTILLON</dc:creator>
</cp:coreProperties>
</file>