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292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70015" autoAdjust="0"/>
  </p:normalViewPr>
  <p:slideViewPr>
    <p:cSldViewPr>
      <p:cViewPr varScale="1">
        <p:scale>
          <a:sx n="58" d="100"/>
          <a:sy n="58" d="100"/>
        </p:scale>
        <p:origin x="1608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437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FED2AE-FB2A-4EA4-91D8-0F97EAFD9B71}" type="doc">
      <dgm:prSet loTypeId="urn:microsoft.com/office/officeart/2005/8/layout/pyramid1" loCatId="pyramid" qsTypeId="urn:microsoft.com/office/officeart/2005/8/quickstyle/simple1" qsCatId="simple" csTypeId="urn:microsoft.com/office/officeart/2005/8/colors/accent3_4" csCatId="accent3" phldr="1"/>
      <dgm:spPr/>
    </dgm:pt>
    <dgm:pt modelId="{476BACB1-5725-4997-A71F-8E358BF6F262}">
      <dgm:prSet/>
      <dgm:spPr/>
      <dgm:t>
        <a:bodyPr/>
        <a:lstStyle/>
        <a:p>
          <a:endParaRPr lang="en-PH" dirty="0"/>
        </a:p>
      </dgm:t>
    </dgm:pt>
    <dgm:pt modelId="{93565C48-2642-4EFE-8BBB-BE034148F597}" type="parTrans" cxnId="{D06690B1-FDB7-4171-9C52-81FAF9ACD8A4}">
      <dgm:prSet/>
      <dgm:spPr/>
      <dgm:t>
        <a:bodyPr/>
        <a:lstStyle/>
        <a:p>
          <a:endParaRPr lang="en-PH"/>
        </a:p>
      </dgm:t>
    </dgm:pt>
    <dgm:pt modelId="{C4657C1D-9F5E-4F6E-B023-DB62695D7065}" type="sibTrans" cxnId="{D06690B1-FDB7-4171-9C52-81FAF9ACD8A4}">
      <dgm:prSet/>
      <dgm:spPr/>
      <dgm:t>
        <a:bodyPr/>
        <a:lstStyle/>
        <a:p>
          <a:endParaRPr lang="en-PH"/>
        </a:p>
      </dgm:t>
    </dgm:pt>
    <dgm:pt modelId="{48D12B1A-1856-4DE8-9BAC-618F4D7D4AEA}">
      <dgm:prSet/>
      <dgm:spPr/>
      <dgm:t>
        <a:bodyPr/>
        <a:lstStyle/>
        <a:p>
          <a:endParaRPr lang="en-PH" dirty="0"/>
        </a:p>
      </dgm:t>
    </dgm:pt>
    <dgm:pt modelId="{100EFDF7-B343-4529-BBA3-C90EB5F50C9B}" type="parTrans" cxnId="{E52744E5-53C1-4D57-9014-D44BBF9B4B54}">
      <dgm:prSet/>
      <dgm:spPr/>
      <dgm:t>
        <a:bodyPr/>
        <a:lstStyle/>
        <a:p>
          <a:endParaRPr lang="en-PH"/>
        </a:p>
      </dgm:t>
    </dgm:pt>
    <dgm:pt modelId="{DA2ABFB9-C542-4E61-AFB1-DD30F72BDA75}" type="sibTrans" cxnId="{E52744E5-53C1-4D57-9014-D44BBF9B4B54}">
      <dgm:prSet/>
      <dgm:spPr/>
      <dgm:t>
        <a:bodyPr/>
        <a:lstStyle/>
        <a:p>
          <a:endParaRPr lang="en-PH"/>
        </a:p>
      </dgm:t>
    </dgm:pt>
    <dgm:pt modelId="{40E06975-17F7-4FDA-83C7-0EFB3AB467A4}">
      <dgm:prSet phldrT="[Text]"/>
      <dgm:spPr/>
      <dgm:t>
        <a:bodyPr/>
        <a:lstStyle/>
        <a:p>
          <a:r>
            <a:rPr lang="en-PH" dirty="0"/>
            <a:t> </a:t>
          </a:r>
        </a:p>
      </dgm:t>
    </dgm:pt>
    <dgm:pt modelId="{C51803F0-5D9A-4CCB-839D-8524E526237A}" type="sibTrans" cxnId="{83DE6778-A86B-4DEA-9C50-C065BB0F23E2}">
      <dgm:prSet/>
      <dgm:spPr/>
      <dgm:t>
        <a:bodyPr/>
        <a:lstStyle/>
        <a:p>
          <a:endParaRPr lang="en-PH"/>
        </a:p>
      </dgm:t>
    </dgm:pt>
    <dgm:pt modelId="{22F9FC32-7DB0-4D9E-80CD-40A5696655F1}" type="parTrans" cxnId="{83DE6778-A86B-4DEA-9C50-C065BB0F23E2}">
      <dgm:prSet/>
      <dgm:spPr/>
      <dgm:t>
        <a:bodyPr/>
        <a:lstStyle/>
        <a:p>
          <a:endParaRPr lang="en-PH"/>
        </a:p>
      </dgm:t>
    </dgm:pt>
    <dgm:pt modelId="{C53FE631-9D22-44F1-86B4-4E2CE873E8E9}">
      <dgm:prSet/>
      <dgm:spPr/>
      <dgm:t>
        <a:bodyPr/>
        <a:lstStyle/>
        <a:p>
          <a:endParaRPr lang="en-PH"/>
        </a:p>
      </dgm:t>
    </dgm:pt>
    <dgm:pt modelId="{2FCCF6DC-B8A4-4D6C-872E-B34E5CDC81A3}" type="parTrans" cxnId="{01A711E0-91F9-4C5D-B7D3-F316716D69A8}">
      <dgm:prSet/>
      <dgm:spPr/>
      <dgm:t>
        <a:bodyPr/>
        <a:lstStyle/>
        <a:p>
          <a:endParaRPr lang="en-PH"/>
        </a:p>
      </dgm:t>
    </dgm:pt>
    <dgm:pt modelId="{A54489CA-DAE0-4F41-A46F-72F8B1E18C72}" type="sibTrans" cxnId="{01A711E0-91F9-4C5D-B7D3-F316716D69A8}">
      <dgm:prSet/>
      <dgm:spPr/>
      <dgm:t>
        <a:bodyPr/>
        <a:lstStyle/>
        <a:p>
          <a:endParaRPr lang="en-PH"/>
        </a:p>
      </dgm:t>
    </dgm:pt>
    <dgm:pt modelId="{0325D03E-013E-4D1C-8C92-B21003CECE7B}">
      <dgm:prSet/>
      <dgm:spPr/>
      <dgm:t>
        <a:bodyPr/>
        <a:lstStyle/>
        <a:p>
          <a:endParaRPr lang="en-PH"/>
        </a:p>
      </dgm:t>
    </dgm:pt>
    <dgm:pt modelId="{F39B6509-0CB9-4A30-AA1D-71B1C32E9B76}" type="parTrans" cxnId="{DD9ECAB3-6355-417B-A597-07E4E9FA5AD0}">
      <dgm:prSet/>
      <dgm:spPr/>
      <dgm:t>
        <a:bodyPr/>
        <a:lstStyle/>
        <a:p>
          <a:endParaRPr lang="en-PH"/>
        </a:p>
      </dgm:t>
    </dgm:pt>
    <dgm:pt modelId="{A5326688-A9BA-41AA-B53A-EF802E1EBE0E}" type="sibTrans" cxnId="{DD9ECAB3-6355-417B-A597-07E4E9FA5AD0}">
      <dgm:prSet/>
      <dgm:spPr/>
      <dgm:t>
        <a:bodyPr/>
        <a:lstStyle/>
        <a:p>
          <a:endParaRPr lang="en-PH"/>
        </a:p>
      </dgm:t>
    </dgm:pt>
    <dgm:pt modelId="{BC7B78FC-D238-43C6-B5F4-A9B0287CBC36}" type="pres">
      <dgm:prSet presAssocID="{C2FED2AE-FB2A-4EA4-91D8-0F97EAFD9B71}" presName="Name0" presStyleCnt="0">
        <dgm:presLayoutVars>
          <dgm:dir/>
          <dgm:animLvl val="lvl"/>
          <dgm:resizeHandles val="exact"/>
        </dgm:presLayoutVars>
      </dgm:prSet>
      <dgm:spPr/>
    </dgm:pt>
    <dgm:pt modelId="{3E33E817-C454-491C-B57B-6EB5842BC196}" type="pres">
      <dgm:prSet presAssocID="{40E06975-17F7-4FDA-83C7-0EFB3AB467A4}" presName="Name8" presStyleCnt="0"/>
      <dgm:spPr/>
    </dgm:pt>
    <dgm:pt modelId="{FC8C9E64-4991-498A-A0E3-A122808AFBE8}" type="pres">
      <dgm:prSet presAssocID="{40E06975-17F7-4FDA-83C7-0EFB3AB467A4}" presName="level" presStyleLbl="node1" presStyleIdx="0" presStyleCnt="5">
        <dgm:presLayoutVars>
          <dgm:chMax val="1"/>
          <dgm:bulletEnabled val="1"/>
        </dgm:presLayoutVars>
      </dgm:prSet>
      <dgm:spPr/>
    </dgm:pt>
    <dgm:pt modelId="{2E87F171-07B4-482B-AF27-408BBF0203DA}" type="pres">
      <dgm:prSet presAssocID="{40E06975-17F7-4FDA-83C7-0EFB3AB467A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9E4F5F8-A2FC-468C-921E-C5D7E2C2B4C5}" type="pres">
      <dgm:prSet presAssocID="{476BACB1-5725-4997-A71F-8E358BF6F262}" presName="Name8" presStyleCnt="0"/>
      <dgm:spPr/>
    </dgm:pt>
    <dgm:pt modelId="{DCFE49E7-1FBC-4610-8692-34DA8C5518D4}" type="pres">
      <dgm:prSet presAssocID="{476BACB1-5725-4997-A71F-8E358BF6F262}" presName="level" presStyleLbl="node1" presStyleIdx="1" presStyleCnt="5">
        <dgm:presLayoutVars>
          <dgm:chMax val="1"/>
          <dgm:bulletEnabled val="1"/>
        </dgm:presLayoutVars>
      </dgm:prSet>
      <dgm:spPr/>
    </dgm:pt>
    <dgm:pt modelId="{4ACD10D7-4ACF-46ED-BF6F-A6BF1272D523}" type="pres">
      <dgm:prSet presAssocID="{476BACB1-5725-4997-A71F-8E358BF6F26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3A1951A-7803-4641-BEB8-6BE1260C505B}" type="pres">
      <dgm:prSet presAssocID="{48D12B1A-1856-4DE8-9BAC-618F4D7D4AEA}" presName="Name8" presStyleCnt="0"/>
      <dgm:spPr/>
    </dgm:pt>
    <dgm:pt modelId="{DE199609-9943-4A1E-BE43-83407CE66AE6}" type="pres">
      <dgm:prSet presAssocID="{48D12B1A-1856-4DE8-9BAC-618F4D7D4AEA}" presName="level" presStyleLbl="node1" presStyleIdx="2" presStyleCnt="5">
        <dgm:presLayoutVars>
          <dgm:chMax val="1"/>
          <dgm:bulletEnabled val="1"/>
        </dgm:presLayoutVars>
      </dgm:prSet>
      <dgm:spPr/>
    </dgm:pt>
    <dgm:pt modelId="{0E9EB5D9-FE32-4FEC-8067-DFC0F11EE4A3}" type="pres">
      <dgm:prSet presAssocID="{48D12B1A-1856-4DE8-9BAC-618F4D7D4AE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1520853-A28D-494C-A85C-7D57612E75C2}" type="pres">
      <dgm:prSet presAssocID="{C53FE631-9D22-44F1-86B4-4E2CE873E8E9}" presName="Name8" presStyleCnt="0"/>
      <dgm:spPr/>
    </dgm:pt>
    <dgm:pt modelId="{2867C5BA-ECA1-483B-9E05-3875C2F9F45F}" type="pres">
      <dgm:prSet presAssocID="{C53FE631-9D22-44F1-86B4-4E2CE873E8E9}" presName="level" presStyleLbl="node1" presStyleIdx="3" presStyleCnt="5">
        <dgm:presLayoutVars>
          <dgm:chMax val="1"/>
          <dgm:bulletEnabled val="1"/>
        </dgm:presLayoutVars>
      </dgm:prSet>
      <dgm:spPr/>
    </dgm:pt>
    <dgm:pt modelId="{9B9C3D11-045F-408D-8DD1-AF437BB8BD30}" type="pres">
      <dgm:prSet presAssocID="{C53FE631-9D22-44F1-86B4-4E2CE873E8E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544E74F-6A18-467F-8929-FAA93DA5061B}" type="pres">
      <dgm:prSet presAssocID="{0325D03E-013E-4D1C-8C92-B21003CECE7B}" presName="Name8" presStyleCnt="0"/>
      <dgm:spPr/>
    </dgm:pt>
    <dgm:pt modelId="{949D9E8F-07BE-4BDB-BA38-7224999920F1}" type="pres">
      <dgm:prSet presAssocID="{0325D03E-013E-4D1C-8C92-B21003CECE7B}" presName="level" presStyleLbl="node1" presStyleIdx="4" presStyleCnt="5" custLinFactNeighborX="525" custLinFactNeighborY="-3552">
        <dgm:presLayoutVars>
          <dgm:chMax val="1"/>
          <dgm:bulletEnabled val="1"/>
        </dgm:presLayoutVars>
      </dgm:prSet>
      <dgm:spPr/>
    </dgm:pt>
    <dgm:pt modelId="{E78C7E67-B0DA-4901-8F4A-61C0A3CB2B1C}" type="pres">
      <dgm:prSet presAssocID="{0325D03E-013E-4D1C-8C92-B21003CECE7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16D470E-78A0-447B-BFAD-7D2BCAC6D51F}" type="presOf" srcId="{48D12B1A-1856-4DE8-9BAC-618F4D7D4AEA}" destId="{0E9EB5D9-FE32-4FEC-8067-DFC0F11EE4A3}" srcOrd="1" destOrd="0" presId="urn:microsoft.com/office/officeart/2005/8/layout/pyramid1"/>
    <dgm:cxn modelId="{A9193617-3C19-4E1A-8C1C-CD5687EB39FE}" type="presOf" srcId="{476BACB1-5725-4997-A71F-8E358BF6F262}" destId="{DCFE49E7-1FBC-4610-8692-34DA8C5518D4}" srcOrd="0" destOrd="0" presId="urn:microsoft.com/office/officeart/2005/8/layout/pyramid1"/>
    <dgm:cxn modelId="{43A1C535-1905-4B5B-8BE2-6C9306FD4317}" type="presOf" srcId="{0325D03E-013E-4D1C-8C92-B21003CECE7B}" destId="{E78C7E67-B0DA-4901-8F4A-61C0A3CB2B1C}" srcOrd="1" destOrd="0" presId="urn:microsoft.com/office/officeart/2005/8/layout/pyramid1"/>
    <dgm:cxn modelId="{D7392347-C6FA-49F4-BC40-61E7D2D3812D}" type="presOf" srcId="{0325D03E-013E-4D1C-8C92-B21003CECE7B}" destId="{949D9E8F-07BE-4BDB-BA38-7224999920F1}" srcOrd="0" destOrd="0" presId="urn:microsoft.com/office/officeart/2005/8/layout/pyramid1"/>
    <dgm:cxn modelId="{F54B716A-4BB1-442D-9D31-EF27BA473FBE}" type="presOf" srcId="{C53FE631-9D22-44F1-86B4-4E2CE873E8E9}" destId="{9B9C3D11-045F-408D-8DD1-AF437BB8BD30}" srcOrd="1" destOrd="0" presId="urn:microsoft.com/office/officeart/2005/8/layout/pyramid1"/>
    <dgm:cxn modelId="{83DE6778-A86B-4DEA-9C50-C065BB0F23E2}" srcId="{C2FED2AE-FB2A-4EA4-91D8-0F97EAFD9B71}" destId="{40E06975-17F7-4FDA-83C7-0EFB3AB467A4}" srcOrd="0" destOrd="0" parTransId="{22F9FC32-7DB0-4D9E-80CD-40A5696655F1}" sibTransId="{C51803F0-5D9A-4CCB-839D-8524E526237A}"/>
    <dgm:cxn modelId="{CFB16B7C-9F85-43B4-A43B-E1D1AFDCC486}" type="presOf" srcId="{40E06975-17F7-4FDA-83C7-0EFB3AB467A4}" destId="{FC8C9E64-4991-498A-A0E3-A122808AFBE8}" srcOrd="0" destOrd="0" presId="urn:microsoft.com/office/officeart/2005/8/layout/pyramid1"/>
    <dgm:cxn modelId="{FD799B9A-34F0-4587-98B3-3981300AA0BE}" type="presOf" srcId="{40E06975-17F7-4FDA-83C7-0EFB3AB467A4}" destId="{2E87F171-07B4-482B-AF27-408BBF0203DA}" srcOrd="1" destOrd="0" presId="urn:microsoft.com/office/officeart/2005/8/layout/pyramid1"/>
    <dgm:cxn modelId="{D5297AA9-D051-4F6B-91B2-D782CD39E921}" type="presOf" srcId="{476BACB1-5725-4997-A71F-8E358BF6F262}" destId="{4ACD10D7-4ACF-46ED-BF6F-A6BF1272D523}" srcOrd="1" destOrd="0" presId="urn:microsoft.com/office/officeart/2005/8/layout/pyramid1"/>
    <dgm:cxn modelId="{7AF687AD-860D-4D53-8A8E-4BE7D0280FD9}" type="presOf" srcId="{C53FE631-9D22-44F1-86B4-4E2CE873E8E9}" destId="{2867C5BA-ECA1-483B-9E05-3875C2F9F45F}" srcOrd="0" destOrd="0" presId="urn:microsoft.com/office/officeart/2005/8/layout/pyramid1"/>
    <dgm:cxn modelId="{D06690B1-FDB7-4171-9C52-81FAF9ACD8A4}" srcId="{C2FED2AE-FB2A-4EA4-91D8-0F97EAFD9B71}" destId="{476BACB1-5725-4997-A71F-8E358BF6F262}" srcOrd="1" destOrd="0" parTransId="{93565C48-2642-4EFE-8BBB-BE034148F597}" sibTransId="{C4657C1D-9F5E-4F6E-B023-DB62695D7065}"/>
    <dgm:cxn modelId="{DD9ECAB3-6355-417B-A597-07E4E9FA5AD0}" srcId="{C2FED2AE-FB2A-4EA4-91D8-0F97EAFD9B71}" destId="{0325D03E-013E-4D1C-8C92-B21003CECE7B}" srcOrd="4" destOrd="0" parTransId="{F39B6509-0CB9-4A30-AA1D-71B1C32E9B76}" sibTransId="{A5326688-A9BA-41AA-B53A-EF802E1EBE0E}"/>
    <dgm:cxn modelId="{9350E4BF-DF9C-4C49-9D50-3A87904418F4}" type="presOf" srcId="{C2FED2AE-FB2A-4EA4-91D8-0F97EAFD9B71}" destId="{BC7B78FC-D238-43C6-B5F4-A9B0287CBC36}" srcOrd="0" destOrd="0" presId="urn:microsoft.com/office/officeart/2005/8/layout/pyramid1"/>
    <dgm:cxn modelId="{B6DB05CC-9C41-4E54-BBAE-8B2552AE5933}" type="presOf" srcId="{48D12B1A-1856-4DE8-9BAC-618F4D7D4AEA}" destId="{DE199609-9943-4A1E-BE43-83407CE66AE6}" srcOrd="0" destOrd="0" presId="urn:microsoft.com/office/officeart/2005/8/layout/pyramid1"/>
    <dgm:cxn modelId="{01A711E0-91F9-4C5D-B7D3-F316716D69A8}" srcId="{C2FED2AE-FB2A-4EA4-91D8-0F97EAFD9B71}" destId="{C53FE631-9D22-44F1-86B4-4E2CE873E8E9}" srcOrd="3" destOrd="0" parTransId="{2FCCF6DC-B8A4-4D6C-872E-B34E5CDC81A3}" sibTransId="{A54489CA-DAE0-4F41-A46F-72F8B1E18C72}"/>
    <dgm:cxn modelId="{E52744E5-53C1-4D57-9014-D44BBF9B4B54}" srcId="{C2FED2AE-FB2A-4EA4-91D8-0F97EAFD9B71}" destId="{48D12B1A-1856-4DE8-9BAC-618F4D7D4AEA}" srcOrd="2" destOrd="0" parTransId="{100EFDF7-B343-4529-BBA3-C90EB5F50C9B}" sibTransId="{DA2ABFB9-C542-4E61-AFB1-DD30F72BDA75}"/>
    <dgm:cxn modelId="{57DD4146-38AB-4785-A1D2-DF92F51F1BA0}" type="presParOf" srcId="{BC7B78FC-D238-43C6-B5F4-A9B0287CBC36}" destId="{3E33E817-C454-491C-B57B-6EB5842BC196}" srcOrd="0" destOrd="0" presId="urn:microsoft.com/office/officeart/2005/8/layout/pyramid1"/>
    <dgm:cxn modelId="{CECBE266-86E4-45E6-A926-713C39B48847}" type="presParOf" srcId="{3E33E817-C454-491C-B57B-6EB5842BC196}" destId="{FC8C9E64-4991-498A-A0E3-A122808AFBE8}" srcOrd="0" destOrd="0" presId="urn:microsoft.com/office/officeart/2005/8/layout/pyramid1"/>
    <dgm:cxn modelId="{998E4C7A-44B4-4C65-A642-06443C6FD4B2}" type="presParOf" srcId="{3E33E817-C454-491C-B57B-6EB5842BC196}" destId="{2E87F171-07B4-482B-AF27-408BBF0203DA}" srcOrd="1" destOrd="0" presId="urn:microsoft.com/office/officeart/2005/8/layout/pyramid1"/>
    <dgm:cxn modelId="{51EC3A0F-7ADB-407E-B60E-914BBF057673}" type="presParOf" srcId="{BC7B78FC-D238-43C6-B5F4-A9B0287CBC36}" destId="{F9E4F5F8-A2FC-468C-921E-C5D7E2C2B4C5}" srcOrd="1" destOrd="0" presId="urn:microsoft.com/office/officeart/2005/8/layout/pyramid1"/>
    <dgm:cxn modelId="{BD2ECB82-C094-4568-AFA9-1962E2EA1EE1}" type="presParOf" srcId="{F9E4F5F8-A2FC-468C-921E-C5D7E2C2B4C5}" destId="{DCFE49E7-1FBC-4610-8692-34DA8C5518D4}" srcOrd="0" destOrd="0" presId="urn:microsoft.com/office/officeart/2005/8/layout/pyramid1"/>
    <dgm:cxn modelId="{208A599A-6E85-41A5-B67E-DD943EC38C57}" type="presParOf" srcId="{F9E4F5F8-A2FC-468C-921E-C5D7E2C2B4C5}" destId="{4ACD10D7-4ACF-46ED-BF6F-A6BF1272D523}" srcOrd="1" destOrd="0" presId="urn:microsoft.com/office/officeart/2005/8/layout/pyramid1"/>
    <dgm:cxn modelId="{C0C608EA-75FF-43FA-9F88-13C7583E32F9}" type="presParOf" srcId="{BC7B78FC-D238-43C6-B5F4-A9B0287CBC36}" destId="{63A1951A-7803-4641-BEB8-6BE1260C505B}" srcOrd="2" destOrd="0" presId="urn:microsoft.com/office/officeart/2005/8/layout/pyramid1"/>
    <dgm:cxn modelId="{81B650B2-629B-4301-BF40-9FCE1D5E0844}" type="presParOf" srcId="{63A1951A-7803-4641-BEB8-6BE1260C505B}" destId="{DE199609-9943-4A1E-BE43-83407CE66AE6}" srcOrd="0" destOrd="0" presId="urn:microsoft.com/office/officeart/2005/8/layout/pyramid1"/>
    <dgm:cxn modelId="{AAD2C9F4-9280-43C1-8700-98979D746562}" type="presParOf" srcId="{63A1951A-7803-4641-BEB8-6BE1260C505B}" destId="{0E9EB5D9-FE32-4FEC-8067-DFC0F11EE4A3}" srcOrd="1" destOrd="0" presId="urn:microsoft.com/office/officeart/2005/8/layout/pyramid1"/>
    <dgm:cxn modelId="{A7609F1C-85EC-4DF8-B192-58928C93E85D}" type="presParOf" srcId="{BC7B78FC-D238-43C6-B5F4-A9B0287CBC36}" destId="{61520853-A28D-494C-A85C-7D57612E75C2}" srcOrd="3" destOrd="0" presId="urn:microsoft.com/office/officeart/2005/8/layout/pyramid1"/>
    <dgm:cxn modelId="{B71B78A8-4F8A-4107-A769-5F604B810EF6}" type="presParOf" srcId="{61520853-A28D-494C-A85C-7D57612E75C2}" destId="{2867C5BA-ECA1-483B-9E05-3875C2F9F45F}" srcOrd="0" destOrd="0" presId="urn:microsoft.com/office/officeart/2005/8/layout/pyramid1"/>
    <dgm:cxn modelId="{07A9886A-270D-4F68-868E-99339702439A}" type="presParOf" srcId="{61520853-A28D-494C-A85C-7D57612E75C2}" destId="{9B9C3D11-045F-408D-8DD1-AF437BB8BD30}" srcOrd="1" destOrd="0" presId="urn:microsoft.com/office/officeart/2005/8/layout/pyramid1"/>
    <dgm:cxn modelId="{B9088400-06DD-4067-80AA-8653F155E356}" type="presParOf" srcId="{BC7B78FC-D238-43C6-B5F4-A9B0287CBC36}" destId="{A544E74F-6A18-467F-8929-FAA93DA5061B}" srcOrd="4" destOrd="0" presId="urn:microsoft.com/office/officeart/2005/8/layout/pyramid1"/>
    <dgm:cxn modelId="{26579280-72A7-4A51-A1BA-125434CF14BB}" type="presParOf" srcId="{A544E74F-6A18-467F-8929-FAA93DA5061B}" destId="{949D9E8F-07BE-4BDB-BA38-7224999920F1}" srcOrd="0" destOrd="0" presId="urn:microsoft.com/office/officeart/2005/8/layout/pyramid1"/>
    <dgm:cxn modelId="{FEF42BB0-22B9-4270-ACBC-A8652B83CE6A}" type="presParOf" srcId="{A544E74F-6A18-467F-8929-FAA93DA5061B}" destId="{E78C7E67-B0DA-4901-8F4A-61C0A3CB2B1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C9E64-4991-498A-A0E3-A122808AFBE8}">
      <dsp:nvSpPr>
        <dsp:cNvPr id="0" name=""/>
        <dsp:cNvSpPr/>
      </dsp:nvSpPr>
      <dsp:spPr>
        <a:xfrm>
          <a:off x="2621246" y="0"/>
          <a:ext cx="1310623" cy="922591"/>
        </a:xfrm>
        <a:prstGeom prst="trapezoid">
          <a:avLst>
            <a:gd name="adj" fmla="val 71029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5500" kern="1200" dirty="0"/>
            <a:t> </a:t>
          </a:r>
        </a:p>
      </dsp:txBody>
      <dsp:txXfrm>
        <a:off x="2621246" y="0"/>
        <a:ext cx="1310623" cy="922591"/>
      </dsp:txXfrm>
    </dsp:sp>
    <dsp:sp modelId="{DCFE49E7-1FBC-4610-8692-34DA8C5518D4}">
      <dsp:nvSpPr>
        <dsp:cNvPr id="0" name=""/>
        <dsp:cNvSpPr/>
      </dsp:nvSpPr>
      <dsp:spPr>
        <a:xfrm>
          <a:off x="1965935" y="922591"/>
          <a:ext cx="2621246" cy="922591"/>
        </a:xfrm>
        <a:prstGeom prst="trapezoid">
          <a:avLst>
            <a:gd name="adj" fmla="val 71029"/>
          </a:avLst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500" kern="1200" dirty="0"/>
        </a:p>
      </dsp:txBody>
      <dsp:txXfrm>
        <a:off x="2424653" y="922591"/>
        <a:ext cx="1703810" cy="922591"/>
      </dsp:txXfrm>
    </dsp:sp>
    <dsp:sp modelId="{DE199609-9943-4A1E-BE43-83407CE66AE6}">
      <dsp:nvSpPr>
        <dsp:cNvPr id="0" name=""/>
        <dsp:cNvSpPr/>
      </dsp:nvSpPr>
      <dsp:spPr>
        <a:xfrm>
          <a:off x="1310623" y="1845183"/>
          <a:ext cx="3931870" cy="922591"/>
        </a:xfrm>
        <a:prstGeom prst="trapezoid">
          <a:avLst>
            <a:gd name="adj" fmla="val 71029"/>
          </a:avLst>
        </a:prstGeom>
        <a:solidFill>
          <a:schemeClr val="accent3">
            <a:shade val="50000"/>
            <a:hueOff val="214045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500" kern="1200" dirty="0"/>
        </a:p>
      </dsp:txBody>
      <dsp:txXfrm>
        <a:off x="1998700" y="1845183"/>
        <a:ext cx="2555715" cy="922591"/>
      </dsp:txXfrm>
    </dsp:sp>
    <dsp:sp modelId="{2867C5BA-ECA1-483B-9E05-3875C2F9F45F}">
      <dsp:nvSpPr>
        <dsp:cNvPr id="0" name=""/>
        <dsp:cNvSpPr/>
      </dsp:nvSpPr>
      <dsp:spPr>
        <a:xfrm>
          <a:off x="655311" y="2767774"/>
          <a:ext cx="5242493" cy="922591"/>
        </a:xfrm>
        <a:prstGeom prst="trapezoid">
          <a:avLst>
            <a:gd name="adj" fmla="val 71029"/>
          </a:avLst>
        </a:prstGeom>
        <a:solidFill>
          <a:schemeClr val="accent3">
            <a:shade val="50000"/>
            <a:hueOff val="214045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500" kern="1200"/>
        </a:p>
      </dsp:txBody>
      <dsp:txXfrm>
        <a:off x="1572748" y="2767774"/>
        <a:ext cx="3407620" cy="922591"/>
      </dsp:txXfrm>
    </dsp:sp>
    <dsp:sp modelId="{949D9E8F-07BE-4BDB-BA38-7224999920F1}">
      <dsp:nvSpPr>
        <dsp:cNvPr id="0" name=""/>
        <dsp:cNvSpPr/>
      </dsp:nvSpPr>
      <dsp:spPr>
        <a:xfrm>
          <a:off x="0" y="3657595"/>
          <a:ext cx="6553117" cy="922591"/>
        </a:xfrm>
        <a:prstGeom prst="trapezoid">
          <a:avLst>
            <a:gd name="adj" fmla="val 71029"/>
          </a:avLst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500" kern="1200"/>
        </a:p>
      </dsp:txBody>
      <dsp:txXfrm>
        <a:off x="1146795" y="3657595"/>
        <a:ext cx="4259526" cy="922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88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dirty="0" err="1"/>
              <a:t>kees</a:t>
            </a:r>
            <a:endParaRPr lang="en-US" dirty="0"/>
          </a:p>
          <a:p>
            <a:pPr>
              <a:buNone/>
            </a:pPr>
            <a:r>
              <a:rPr lang="en-US" dirty="0"/>
              <a:t>The system feature matrix provides a detailed comparison of functionalities available to each user role.</a:t>
            </a:r>
          </a:p>
          <a:p>
            <a:pPr>
              <a:buNone/>
            </a:pPr>
            <a:r>
              <a:rPr lang="en-US" b="1" dirty="0"/>
              <a:t>Admin Functions</a:t>
            </a:r>
            <a:r>
              <a:rPr lang="en-US" dirty="0"/>
              <a:t>:</a:t>
            </a:r>
          </a:p>
          <a:p>
            <a:pPr marL="285750" indent="-285750" algn="l" rtl="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Admins oversee system operations and ensure efficient payment processing.</a:t>
            </a:r>
          </a:p>
          <a:p>
            <a:pPr marL="285750" indent="-285750" algn="l" rtl="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They manage user accounts, including adding and deactivating users.</a:t>
            </a:r>
          </a:p>
          <a:p>
            <a:pPr marL="285750" indent="-285750" algn="l" rtl="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Admins generate financial reports to assess performance.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They send notifications to keep users informed of updates.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Organization Representative Functions:</a:t>
            </a:r>
          </a:p>
          <a:p>
            <a:pPr marL="171450" lvl="2" indent="-171450" algn="l" rtl="0">
              <a:buFont typeface="Arial" panose="020B0604020202020204" pitchFamily="34" charset="0"/>
              <a:buChar char="•"/>
            </a:pPr>
            <a:r>
              <a:rPr lang="en-US" b="0" dirty="0"/>
              <a:t>Allows the organization representative to initiate a payment process by providing necessary details and supporting documents.</a:t>
            </a:r>
          </a:p>
          <a:p>
            <a:pPr marL="171450" lvl="2" indent="-171450" algn="l" rtl="0">
              <a:buFont typeface="Arial" panose="020B0604020202020204" pitchFamily="34" charset="0"/>
              <a:buChar char="•"/>
            </a:pPr>
            <a:r>
              <a:rPr lang="en-US" b="0" dirty="0"/>
              <a:t>To monitor the progress and outcome of their submitted requests.</a:t>
            </a:r>
          </a:p>
          <a:p>
            <a:pPr marL="171450" lvl="2" indent="-171450" algn="l" rtl="0">
              <a:buFont typeface="Arial" panose="020B0604020202020204" pitchFamily="34" charset="0"/>
              <a:buChar char="•"/>
            </a:pPr>
            <a:r>
              <a:rPr lang="en-US" b="0" dirty="0"/>
              <a:t>Access to a record of completed transactions, allowing them to track payments and maintain accurate financial documentation.</a:t>
            </a:r>
            <a:endParaRPr lang="en-US" b="0" i="0" dirty="0">
              <a:solidFill>
                <a:srgbClr val="000000"/>
              </a:solidFill>
              <a:effectLst/>
              <a:latin typeface="Figtree"/>
            </a:endParaRPr>
          </a:p>
          <a:p>
            <a:pPr>
              <a:buNone/>
            </a:pPr>
            <a:r>
              <a:rPr lang="en-US" b="1" dirty="0"/>
              <a:t>User Functions</a:t>
            </a:r>
            <a:r>
              <a:rPr lang="en-US" dirty="0"/>
              <a:t>:</a:t>
            </a:r>
          </a:p>
          <a:p>
            <a:pPr marL="342900" indent="-342900" algn="l" rtl="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Users can make personal payments through the app for convenience.</a:t>
            </a:r>
          </a:p>
          <a:p>
            <a:pPr marL="342900" indent="-342900" algn="l" rtl="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They receive confirmations to verify successful transactions.</a:t>
            </a:r>
          </a:p>
          <a:p>
            <a:pPr marL="342900" indent="-342900" algn="l" rtl="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Users can view payment announcements for financial updates.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Additionally, they can update their profile information.</a:t>
            </a:r>
          </a:p>
          <a:p>
            <a:r>
              <a:rPr lang="en-US" dirty="0"/>
              <a:t>Clearly delineating these functions will ensures a structured, efficient, and secure system where users perform specific roles without overlap or confusion.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9187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dirty="0"/>
              <a:t>Kenneth </a:t>
            </a:r>
          </a:p>
          <a:p>
            <a:pPr>
              <a:buNone/>
            </a:pPr>
            <a:r>
              <a:rPr lang="en-US" dirty="0"/>
              <a:t>We will utilize a </a:t>
            </a:r>
            <a:r>
              <a:rPr lang="en-US" b="1" dirty="0"/>
              <a:t>researcher-made questionnaire</a:t>
            </a:r>
            <a:r>
              <a:rPr lang="en-US" dirty="0"/>
              <a:t> guided by the </a:t>
            </a:r>
            <a:r>
              <a:rPr lang="en-US" b="1" dirty="0"/>
              <a:t>ISO/IEC 25010</a:t>
            </a:r>
            <a:r>
              <a:rPr lang="en-US" dirty="0"/>
              <a:t> international standards for software quality evaluation.</a:t>
            </a:r>
          </a:p>
          <a:p>
            <a:pPr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- International Organization for Standardization (ISO) and the International Electrotechnical Commission (IEC).</a:t>
            </a:r>
            <a:endParaRPr lang="en-US" dirty="0"/>
          </a:p>
          <a:p>
            <a:pPr>
              <a:buNone/>
            </a:pPr>
            <a:r>
              <a:rPr lang="en-US" dirty="0"/>
              <a:t>The ISO/IEC 25010 standards assess eight critical attributes: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Functionality,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Efficiency,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Usability,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Reliability,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Maintainability,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Portability,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Compatibility.</a:t>
            </a:r>
          </a:p>
          <a:p>
            <a:r>
              <a:rPr lang="en-US" dirty="0"/>
              <a:t>These standards provided a comprehensive framework for objectively measuring the acceptability and effectiveness of the </a:t>
            </a:r>
            <a:r>
              <a:rPr lang="en-US" dirty="0" err="1"/>
              <a:t>PayTrack</a:t>
            </a:r>
            <a:r>
              <a:rPr lang="en-US" dirty="0"/>
              <a:t> application.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156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dirty="0" err="1"/>
              <a:t>Saoit</a:t>
            </a:r>
            <a:r>
              <a:rPr lang="en-US" dirty="0"/>
              <a:t> – presentation </a:t>
            </a:r>
          </a:p>
          <a:p>
            <a:pPr>
              <a:buNone/>
            </a:pPr>
            <a:r>
              <a:rPr lang="en-US" dirty="0"/>
              <a:t>Real - notes</a:t>
            </a:r>
          </a:p>
          <a:p>
            <a:pPr>
              <a:buNone/>
            </a:pPr>
            <a:r>
              <a:rPr lang="en-US" dirty="0"/>
              <a:t>Our study will employ </a:t>
            </a:r>
            <a:r>
              <a:rPr lang="en-US" b="1" dirty="0"/>
              <a:t>random sampling</a:t>
            </a:r>
            <a:r>
              <a:rPr lang="en-US" dirty="0"/>
              <a:t> to select 50 student respondents, along with organization advisers and officers from MMSU-CIT.</a:t>
            </a:r>
          </a:p>
          <a:p>
            <a:r>
              <a:rPr lang="en-US" dirty="0"/>
              <a:t>The use of random sampling ensured that the feedback was representative and unbiased.</a:t>
            </a:r>
            <a:br>
              <a:rPr lang="en-US" dirty="0"/>
            </a:br>
            <a:r>
              <a:rPr lang="en-US" dirty="0"/>
              <a:t>Data collection was conducted through structured surveys and face-to-face interviews.</a:t>
            </a:r>
            <a:br>
              <a:rPr lang="en-US" dirty="0"/>
            </a:br>
            <a:r>
              <a:rPr lang="en-US" dirty="0"/>
              <a:t>This method enabled us to gather both quantitative data for statistical analysis and qualitative insights to refine our application further.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5392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dirty="0"/>
              <a:t>Kenneth da collection and analysis</a:t>
            </a:r>
          </a:p>
          <a:p>
            <a:pPr>
              <a:buNone/>
            </a:pPr>
            <a:r>
              <a:rPr lang="en-US" dirty="0" err="1"/>
              <a:t>Kees</a:t>
            </a:r>
            <a:r>
              <a:rPr lang="en-US" dirty="0"/>
              <a:t> ethical considerations</a:t>
            </a:r>
          </a:p>
          <a:p>
            <a:pPr>
              <a:buNone/>
            </a:pPr>
            <a:r>
              <a:rPr lang="en-US" dirty="0"/>
              <a:t>To analyze the collected data, we will employ </a:t>
            </a:r>
            <a:r>
              <a:rPr lang="en-US" b="1" dirty="0"/>
              <a:t>weighted mean computation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The weighted mean will allow us to determine the level of acceptability of the application based on participant feedback, interpreted using the following range: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4.50–5.00: Excellent,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3.50–4.49: Very Acceptable,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2.50–3.49: Moderately Acceptable,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1.50–2.49: Slightly Acceptable,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1.00–1.49: Not Acceptable.</a:t>
            </a:r>
          </a:p>
          <a:p>
            <a:r>
              <a:rPr lang="en-US" dirty="0"/>
              <a:t>We also strictly adhered to ethical standards by obtaining ethical clearance from the URERB, ensuring informed consent, maintaining participant confidentiality, and properly disposing of data after one year.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9498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Bye </a:t>
            </a:r>
            <a:r>
              <a:rPr lang="en-US" dirty="0" err="1"/>
              <a:t>bye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graduation cutie. </a:t>
            </a:r>
            <a:r>
              <a:rPr lang="en-PH"/>
              <a:t>🤞😀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0150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600" b="1" dirty="0"/>
              <a:t>Kenneth</a:t>
            </a:r>
            <a:br>
              <a:rPr lang="en-US" sz="1600" dirty="0"/>
            </a:br>
            <a:r>
              <a:rPr lang="en-US" sz="1800" dirty="0"/>
              <a:t>Good day to everyone.</a:t>
            </a:r>
            <a:br>
              <a:rPr lang="en-US" sz="1800" dirty="0"/>
            </a:br>
            <a:r>
              <a:rPr lang="en-US" sz="1800" dirty="0"/>
              <a:t>Today, we will present our research entitled ‘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PayTrack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A mobile application system for MMSU-CIT Organizations</a:t>
            </a:r>
            <a:r>
              <a:rPr lang="en-US" sz="1800" b="1" dirty="0"/>
              <a:t>.'</a:t>
            </a:r>
            <a:br>
              <a:rPr lang="en-US" sz="1800" dirty="0"/>
            </a:br>
            <a:r>
              <a:rPr lang="en-US" sz="1800" dirty="0"/>
              <a:t>This project was conceptualized and developed by our group: Jasmine P. Balino, John Paul T. Real, Mark Kenneth D. Reyes, Justin </a:t>
            </a:r>
            <a:r>
              <a:rPr lang="en-US" sz="1800" dirty="0" err="1"/>
              <a:t>Mhel</a:t>
            </a:r>
            <a:r>
              <a:rPr lang="en-US" sz="1800" dirty="0"/>
              <a:t> D. </a:t>
            </a:r>
            <a:r>
              <a:rPr lang="en-US" sz="1800" dirty="0" err="1"/>
              <a:t>Saoit</a:t>
            </a:r>
            <a:r>
              <a:rPr lang="en-US" sz="1800" dirty="0"/>
              <a:t>, and Kees Leigh Ann G. Valenzuela, from </a:t>
            </a:r>
            <a:r>
              <a:rPr lang="en-US" sz="1800" dirty="0" err="1"/>
              <a:t>BSinTech</a:t>
            </a:r>
            <a:r>
              <a:rPr lang="en-US" sz="1800" dirty="0"/>
              <a:t> CT-3B.</a:t>
            </a:r>
          </a:p>
          <a:p>
            <a:r>
              <a:rPr lang="en-US" sz="1800" dirty="0"/>
              <a:t>Recognizing the challenges faced by student organizations in managing payments manually, we will develop </a:t>
            </a:r>
            <a:r>
              <a:rPr lang="en-US" sz="1800" dirty="0" err="1"/>
              <a:t>PayTrack</a:t>
            </a:r>
            <a:r>
              <a:rPr lang="en-US" sz="1800" dirty="0"/>
              <a:t> — a mobile solution aimed at modernizing the financial operations of these organizations.</a:t>
            </a:r>
            <a:br>
              <a:rPr lang="en-US" sz="1800" dirty="0"/>
            </a:br>
            <a:r>
              <a:rPr lang="en-US" sz="1800" dirty="0"/>
              <a:t>Throughout this presentation, we will discuss our objectives, processes, design, and evaluation of the application we will build.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958DF-2FDE-4AB0-1090-77FFBAE94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95EDC36C-E5D4-B425-0446-6C7D38CA0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/>
              <a:t>Kenneth - presentation</a:t>
            </a:r>
          </a:p>
          <a:p>
            <a:pPr>
              <a:buNone/>
            </a:pPr>
            <a:r>
              <a:rPr lang="en-US" dirty="0"/>
              <a:t>Jasmine -  the primary</a:t>
            </a:r>
          </a:p>
          <a:p>
            <a:pPr>
              <a:buNone/>
            </a:pPr>
            <a:r>
              <a:rPr lang="en-US" dirty="0" err="1"/>
              <a:t>Kees</a:t>
            </a:r>
            <a:r>
              <a:rPr lang="en-US" dirty="0"/>
              <a:t> – pay track</a:t>
            </a:r>
          </a:p>
          <a:p>
            <a:pPr>
              <a:buNone/>
            </a:pPr>
            <a:r>
              <a:rPr lang="en-US" b="1" dirty="0"/>
              <a:t>The primary objective </a:t>
            </a:r>
            <a:r>
              <a:rPr lang="en-US" dirty="0"/>
              <a:t>of our study is to address inefficiencies in the manual payment processes utilized by student organizations at MMSU-CIT.</a:t>
            </a:r>
            <a:br>
              <a:rPr lang="en-US" dirty="0"/>
            </a:br>
            <a:r>
              <a:rPr lang="en-US" dirty="0"/>
              <a:t>Manual collection methods have resulted in delayed transactions, human errors, disorganized record-keeping, and a general lack of transparency.</a:t>
            </a:r>
          </a:p>
          <a:p>
            <a:pPr>
              <a:buNone/>
            </a:pPr>
            <a:r>
              <a:rPr lang="en-US" dirty="0"/>
              <a:t>Our study aims to overcome these challenges by designing and developing a mobile application that provides automated tracking of payments, real-time financial reporting, and secure transactions.</a:t>
            </a:r>
            <a:br>
              <a:rPr lang="en-US" dirty="0"/>
            </a:br>
            <a:r>
              <a:rPr lang="en-US" b="1" dirty="0" err="1"/>
              <a:t>PayTrack</a:t>
            </a:r>
            <a:r>
              <a:rPr lang="en-US" dirty="0"/>
              <a:t> serves not only as a platform for processing payments but also as a tool to promote financial accountability, ease the administrative burden on officers, and enhance the overall experience for students making contributions or paying dues.</a:t>
            </a:r>
          </a:p>
          <a:p>
            <a:r>
              <a:rPr lang="en-US" dirty="0"/>
              <a:t>Our goal is to create a platform that brings convenience, improves financial management efficiency, and instills a culture of responsible financial practices among student organizations.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81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REAL</a:t>
            </a:r>
          </a:p>
          <a:p>
            <a:r>
              <a:rPr lang="en-US" dirty="0"/>
              <a:t>Read all until next slide.</a:t>
            </a:r>
          </a:p>
        </p:txBody>
      </p:sp>
    </p:spTree>
    <p:extLst>
      <p:ext uri="{BB962C8B-B14F-4D97-AF65-F5344CB8AC3E}">
        <p14:creationId xmlns:p14="http://schemas.microsoft.com/office/powerpoint/2010/main" val="252419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b="1" dirty="0" err="1"/>
              <a:t>Saoit</a:t>
            </a:r>
            <a:r>
              <a:rPr lang="en-US" dirty="0"/>
              <a:t> – presentation</a:t>
            </a:r>
          </a:p>
          <a:p>
            <a:pPr>
              <a:buNone/>
            </a:pPr>
            <a:r>
              <a:rPr lang="en-US" b="1" dirty="0"/>
              <a:t>Kenneth</a:t>
            </a:r>
            <a:r>
              <a:rPr lang="en-US" dirty="0"/>
              <a:t> – notes </a:t>
            </a:r>
          </a:p>
          <a:p>
            <a:pPr>
              <a:buNone/>
            </a:pPr>
            <a:r>
              <a:rPr lang="en-US" dirty="0"/>
              <a:t>Our study began by identifying the key problems associated with the current payment methods in student organizations.</a:t>
            </a:r>
          </a:p>
          <a:p>
            <a:pPr>
              <a:buNone/>
            </a:pPr>
            <a:r>
              <a:rPr lang="en-US" dirty="0"/>
              <a:t>First, we examined the traditional processes used, which mostly involve manual collection and handwritten records.</a:t>
            </a:r>
            <a:br>
              <a:rPr lang="en-US" dirty="0"/>
            </a:br>
            <a:r>
              <a:rPr lang="en-US" dirty="0"/>
              <a:t>We found these methods to be highly inefficient, prone to inaccuracies, and vulnerable to data loss or misinterpretation.</a:t>
            </a:r>
          </a:p>
          <a:p>
            <a:pPr>
              <a:buNone/>
            </a:pPr>
            <a:r>
              <a:rPr lang="en-US" dirty="0"/>
              <a:t>Second, students reported difficulties in making timely payments, primarily because of the inconvenience of having to meet officers physically or wait for specific collection schedules.</a:t>
            </a:r>
          </a:p>
          <a:p>
            <a:pPr>
              <a:buNone/>
            </a:pPr>
            <a:r>
              <a:rPr lang="en-US" dirty="0"/>
              <a:t>Third, organizational officers themselves faced issues in tracking pending payments, reconciling financial records, and maintaining transparency.</a:t>
            </a:r>
          </a:p>
        </p:txBody>
      </p:sp>
    </p:spTree>
    <p:extLst>
      <p:ext uri="{BB962C8B-B14F-4D97-AF65-F5344CB8AC3E}">
        <p14:creationId xmlns:p14="http://schemas.microsoft.com/office/powerpoint/2010/main" val="55526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b="1" dirty="0"/>
              <a:t>Jasmine</a:t>
            </a:r>
            <a:r>
              <a:rPr lang="en-US" dirty="0"/>
              <a:t> presentation</a:t>
            </a:r>
          </a:p>
          <a:p>
            <a:pPr>
              <a:buNone/>
            </a:pPr>
            <a:r>
              <a:rPr lang="en-US" b="1" dirty="0" err="1"/>
              <a:t>Kees</a:t>
            </a:r>
            <a:r>
              <a:rPr lang="en-US" b="1" dirty="0"/>
              <a:t> notes</a:t>
            </a:r>
          </a:p>
          <a:p>
            <a:pPr>
              <a:buNone/>
            </a:pPr>
            <a:r>
              <a:rPr lang="en-US" dirty="0"/>
              <a:t>Our study focuses exclusively on the financial management needs of MMSU-CIT student organizations.</a:t>
            </a:r>
          </a:p>
          <a:p>
            <a:pPr>
              <a:buNone/>
            </a:pPr>
            <a:r>
              <a:rPr lang="en-US" b="1" dirty="0"/>
              <a:t>The scope includes: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Enabling students to pay their dues, event fees, and other financial obligations using the mobile app through integration with </a:t>
            </a:r>
            <a:r>
              <a:rPr lang="en-US" dirty="0" err="1"/>
              <a:t>PayMongo</a:t>
            </a:r>
            <a:r>
              <a:rPr lang="en-US" dirty="0"/>
              <a:t> as the third-party payment gateway.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Providing organization officers with a tool to manage collections, generate financial reports, and communicate financial updates to members.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user authentication to secure access to financial data.</a:t>
            </a:r>
          </a:p>
          <a:p>
            <a:pPr>
              <a:buNone/>
            </a:pPr>
            <a:r>
              <a:rPr lang="en-US" b="1" dirty="0"/>
              <a:t>The limitations are: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will be developed only for Android devices, limiting accessibility for iOS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active internet connection is required for real-time payment processing, tracking, and updates, meaning offline functionality is limited.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will be limited to </a:t>
            </a:r>
            <a:r>
              <a:rPr lang="en-US" dirty="0" err="1"/>
              <a:t>PayMongo</a:t>
            </a:r>
            <a:r>
              <a:rPr lang="en-US" dirty="0"/>
              <a:t> only; other external banks or third-party payment gateways beyond </a:t>
            </a:r>
            <a:r>
              <a:rPr lang="en-US" dirty="0" err="1"/>
              <a:t>PayMongo’s</a:t>
            </a:r>
            <a:r>
              <a:rPr lang="en-US" dirty="0"/>
              <a:t> supported methods are not included.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Students without access to supported online payment options will still have to process payments manually through organization officers.</a:t>
            </a:r>
          </a:p>
          <a:p>
            <a:r>
              <a:rPr lang="en-US"/>
              <a:t>Despite these limitations, the app aims to create a significant improvement over the existing manual methods.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3046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dirty="0"/>
              <a:t>John Paul Real presentation </a:t>
            </a:r>
            <a:r>
              <a:rPr lang="en-US" dirty="0" err="1"/>
              <a:t>umuna</a:t>
            </a:r>
            <a:r>
              <a:rPr lang="en-US" dirty="0"/>
              <a:t> </a:t>
            </a:r>
            <a:r>
              <a:rPr lang="en-US" dirty="0" err="1"/>
              <a:t>bago</a:t>
            </a:r>
            <a:r>
              <a:rPr lang="en-US" dirty="0"/>
              <a:t> notes.</a:t>
            </a:r>
          </a:p>
          <a:p>
            <a:pPr>
              <a:buNone/>
            </a:pPr>
            <a:r>
              <a:rPr lang="en-US" dirty="0"/>
              <a:t>Our study follows the </a:t>
            </a:r>
            <a:r>
              <a:rPr lang="en-US" b="1" dirty="0"/>
              <a:t>Input-Process-Output Model</a:t>
            </a:r>
            <a:r>
              <a:rPr lang="en-US" dirty="0"/>
              <a:t>, a simple yet powerful framework for system design.</a:t>
            </a:r>
          </a:p>
          <a:p>
            <a:pPr>
              <a:buNone/>
            </a:pPr>
            <a:r>
              <a:rPr lang="en-US" b="1" dirty="0"/>
              <a:t>Input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initial stage captures the current manual payment processes and the specific problems faced by users, such as transaction delays and record inaccuracies.</a:t>
            </a:r>
          </a:p>
          <a:p>
            <a:pPr>
              <a:buNone/>
            </a:pPr>
            <a:r>
              <a:rPr lang="en-US" b="1" dirty="0"/>
              <a:t>Process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Based on the output, we will design and developed a mobile application that streamlines financial transactions, offers real-time updates, and automates reporting.</a:t>
            </a:r>
          </a:p>
          <a:p>
            <a:pPr>
              <a:buNone/>
            </a:pPr>
            <a:r>
              <a:rPr lang="en-US" b="1" dirty="0"/>
              <a:t>Output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tangible result of this process is the </a:t>
            </a:r>
            <a:r>
              <a:rPr lang="en-US" dirty="0" err="1"/>
              <a:t>PayTrack</a:t>
            </a:r>
            <a:r>
              <a:rPr lang="en-US" dirty="0"/>
              <a:t> mobile application — a secure, efficient, and user-friendly financial management system tailored for MMSU-CIT organizations.</a:t>
            </a:r>
          </a:p>
          <a:p>
            <a:pPr>
              <a:buNone/>
            </a:pPr>
            <a:r>
              <a:rPr lang="en-US" dirty="0"/>
              <a:t>This model ensures that the final product directly responds to the identified needs and challenges.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67137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dirty="0" err="1"/>
              <a:t>Saoit</a:t>
            </a:r>
            <a:r>
              <a:rPr lang="en-US" dirty="0"/>
              <a:t> notes </a:t>
            </a:r>
            <a:r>
              <a:rPr lang="en-US" dirty="0" err="1"/>
              <a:t>dagus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basaemon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PayTrack</a:t>
            </a:r>
            <a:r>
              <a:rPr lang="en-US" dirty="0"/>
              <a:t> system architecture is designed around four major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Authentication</a:t>
            </a:r>
            <a:r>
              <a:rPr lang="en-US" dirty="0"/>
              <a:t>: Guarantees that only verified students and officers can access and manage financial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Secure Payment Gateway</a:t>
            </a:r>
            <a:r>
              <a:rPr lang="en-US" dirty="0"/>
              <a:t>: Ensures all transactions are encrypted and protected against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Financial Tracking</a:t>
            </a:r>
            <a:r>
              <a:rPr lang="en-US" dirty="0"/>
              <a:t>: Provides immediate visibility into payment status for both members and officers.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Reporting</a:t>
            </a:r>
            <a:r>
              <a:rPr lang="en-US" dirty="0"/>
              <a:t>: Enables officers to generate financial summaries and reports instantly.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components work in harmony to deliver a seamless, secure, and efficient financial system for student organizations.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2439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dirty="0" err="1"/>
              <a:t>Jasmien</a:t>
            </a:r>
            <a:endParaRPr lang="en-US" dirty="0"/>
          </a:p>
          <a:p>
            <a:pPr>
              <a:buNone/>
            </a:pPr>
            <a:r>
              <a:rPr lang="en-US" dirty="0"/>
              <a:t>Our Use Case Diagram details the interaction between different types of users and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Admin Role</a:t>
            </a:r>
            <a:r>
              <a:rPr lang="en-US" dirty="0"/>
              <a:t>: Admins have full control over the system operations. They manage user accounts, oversee payment processing, approve payment requests, generate financial reports, and send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Organization Representative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They are responsible for submitting payment requests for their organizations, tracking payment statuses, and ensuring that all organization dues are properly recorded and updated.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primary users are students who can make payments, receive payment confirmations, view announcements, and manage their profiles.</a:t>
            </a:r>
          </a:p>
          <a:p>
            <a:r>
              <a:rPr lang="en-US" dirty="0"/>
              <a:t>This division of responsibilities ensures that users interact only with the features relevant to their role, improving efficiency and user experience.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774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41" y="128224"/>
            <a:ext cx="4241165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D9D9D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9D9D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9D9D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9D9D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822441"/>
            <a:ext cx="12192000" cy="1035685"/>
          </a:xfrm>
          <a:custGeom>
            <a:avLst/>
            <a:gdLst/>
            <a:ahLst/>
            <a:cxnLst/>
            <a:rect l="l" t="t" r="r" b="b"/>
            <a:pathLst>
              <a:path w="12192000" h="1035684">
                <a:moveTo>
                  <a:pt x="0" y="1035558"/>
                </a:moveTo>
                <a:lnTo>
                  <a:pt x="12192000" y="1035558"/>
                </a:lnTo>
                <a:lnTo>
                  <a:pt x="12192000" y="0"/>
                </a:lnTo>
                <a:lnTo>
                  <a:pt x="0" y="0"/>
                </a:lnTo>
                <a:lnTo>
                  <a:pt x="0" y="1035558"/>
                </a:lnTo>
                <a:close/>
              </a:path>
            </a:pathLst>
          </a:custGeom>
          <a:solidFill>
            <a:srgbClr val="0B4A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677661"/>
            <a:ext cx="12192000" cy="144780"/>
          </a:xfrm>
          <a:custGeom>
            <a:avLst/>
            <a:gdLst/>
            <a:ahLst/>
            <a:cxnLst/>
            <a:rect l="l" t="t" r="r" b="b"/>
            <a:pathLst>
              <a:path w="12192000" h="144779">
                <a:moveTo>
                  <a:pt x="12192000" y="0"/>
                </a:moveTo>
                <a:lnTo>
                  <a:pt x="0" y="0"/>
                </a:lnTo>
                <a:lnTo>
                  <a:pt x="0" y="144779"/>
                </a:lnTo>
                <a:lnTo>
                  <a:pt x="12192000" y="1447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146050"/>
          </a:xfrm>
          <a:custGeom>
            <a:avLst/>
            <a:gdLst/>
            <a:ahLst/>
            <a:cxnLst/>
            <a:rect l="l" t="t" r="r" b="b"/>
            <a:pathLst>
              <a:path w="12192000" h="146050">
                <a:moveTo>
                  <a:pt x="12192000" y="0"/>
                </a:moveTo>
                <a:lnTo>
                  <a:pt x="0" y="0"/>
                </a:lnTo>
                <a:lnTo>
                  <a:pt x="0" y="145542"/>
                </a:lnTo>
                <a:lnTo>
                  <a:pt x="12192000" y="14554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72150"/>
            <a:ext cx="7205980" cy="696595"/>
          </a:xfrm>
          <a:custGeom>
            <a:avLst/>
            <a:gdLst/>
            <a:ahLst/>
            <a:cxnLst/>
            <a:rect l="l" t="t" r="r" b="b"/>
            <a:pathLst>
              <a:path w="7205980" h="696595">
                <a:moveTo>
                  <a:pt x="6622681" y="0"/>
                </a:moveTo>
                <a:lnTo>
                  <a:pt x="0" y="0"/>
                </a:lnTo>
                <a:lnTo>
                  <a:pt x="0" y="696468"/>
                </a:lnTo>
                <a:lnTo>
                  <a:pt x="6718033" y="696468"/>
                </a:lnTo>
                <a:lnTo>
                  <a:pt x="7205472" y="25996"/>
                </a:lnTo>
                <a:lnTo>
                  <a:pt x="6622681" y="25996"/>
                </a:lnTo>
                <a:lnTo>
                  <a:pt x="6622681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0405" y="5502402"/>
            <a:ext cx="1984247" cy="111632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84654" y="5768340"/>
            <a:ext cx="4435601" cy="5951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41" y="121008"/>
            <a:ext cx="4241165" cy="737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D9D9D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878" y="1317289"/>
            <a:ext cx="11522242" cy="3091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hyperlink" Target="http://www.mmsu.edu.ph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p@mmsu.edu.ph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4701">
              <a:alpha val="5882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100" y="1188719"/>
            <a:ext cx="12015470" cy="4883150"/>
            <a:chOff x="38100" y="1188719"/>
            <a:chExt cx="12015470" cy="4883150"/>
          </a:xfrm>
        </p:grpSpPr>
        <p:sp>
          <p:nvSpPr>
            <p:cNvPr id="5" name="object 5"/>
            <p:cNvSpPr/>
            <p:nvPr/>
          </p:nvSpPr>
          <p:spPr>
            <a:xfrm>
              <a:off x="146304" y="1335023"/>
              <a:ext cx="11887200" cy="4572000"/>
            </a:xfrm>
            <a:custGeom>
              <a:avLst/>
              <a:gdLst/>
              <a:ahLst/>
              <a:cxnLst/>
              <a:rect l="l" t="t" r="r" b="b"/>
              <a:pathLst>
                <a:path w="11887200" h="4572000">
                  <a:moveTo>
                    <a:pt x="0" y="4572000"/>
                  </a:moveTo>
                  <a:lnTo>
                    <a:pt x="11887200" y="4572000"/>
                  </a:lnTo>
                  <a:lnTo>
                    <a:pt x="118872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624" y="1499615"/>
              <a:ext cx="11221211" cy="25344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6304" y="1188719"/>
              <a:ext cx="11887200" cy="146685"/>
            </a:xfrm>
            <a:custGeom>
              <a:avLst/>
              <a:gdLst/>
              <a:ahLst/>
              <a:cxnLst/>
              <a:rect l="l" t="t" r="r" b="b"/>
              <a:pathLst>
                <a:path w="11887200" h="146684">
                  <a:moveTo>
                    <a:pt x="11887200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1887200" y="146303"/>
                  </a:lnTo>
                  <a:lnTo>
                    <a:pt x="11887200" y="0"/>
                  </a:lnTo>
                  <a:close/>
                </a:path>
              </a:pathLst>
            </a:custGeom>
            <a:solidFill>
              <a:srgbClr val="EB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065" y="5907023"/>
              <a:ext cx="11906250" cy="165100"/>
            </a:xfrm>
            <a:custGeom>
              <a:avLst/>
              <a:gdLst/>
              <a:ahLst/>
              <a:cxnLst/>
              <a:rect l="l" t="t" r="r" b="b"/>
              <a:pathLst>
                <a:path w="11906250" h="165100">
                  <a:moveTo>
                    <a:pt x="11906250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11906250" y="164592"/>
                  </a:lnTo>
                  <a:lnTo>
                    <a:pt x="11906250" y="0"/>
                  </a:lnTo>
                  <a:close/>
                </a:path>
              </a:pathLst>
            </a:custGeom>
            <a:solidFill>
              <a:srgbClr val="0747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" y="4023359"/>
              <a:ext cx="11995403" cy="16093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4BE119-ED43-48A8-9F0C-041B6ABEA03F}"/>
              </a:ext>
            </a:extLst>
          </p:cNvPr>
          <p:cNvSpPr/>
          <p:nvPr/>
        </p:nvSpPr>
        <p:spPr>
          <a:xfrm>
            <a:off x="4052297" y="1368951"/>
            <a:ext cx="3733800" cy="40005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7707D-57D0-6E45-29FB-43B08E41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1" y="121008"/>
            <a:ext cx="8531859" cy="43088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</a:rPr>
              <a:t>System Feature Matrix</a:t>
            </a:r>
            <a:endParaRPr lang="en-PH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60D564-6D3C-3068-FCFF-F56A8EFA23FE}"/>
              </a:ext>
            </a:extLst>
          </p:cNvPr>
          <p:cNvSpPr/>
          <p:nvPr/>
        </p:nvSpPr>
        <p:spPr>
          <a:xfrm>
            <a:off x="609600" y="1368951"/>
            <a:ext cx="3388640" cy="40005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40BDC-3AC4-11E3-C038-E0065B59174B}"/>
              </a:ext>
            </a:extLst>
          </p:cNvPr>
          <p:cNvSpPr/>
          <p:nvPr/>
        </p:nvSpPr>
        <p:spPr>
          <a:xfrm>
            <a:off x="7817874" y="1368951"/>
            <a:ext cx="3733800" cy="40005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0EC7F0-595B-3820-CA03-E434DB323165}"/>
              </a:ext>
            </a:extLst>
          </p:cNvPr>
          <p:cNvSpPr/>
          <p:nvPr/>
        </p:nvSpPr>
        <p:spPr>
          <a:xfrm>
            <a:off x="304800" y="793093"/>
            <a:ext cx="11277600" cy="5905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Organization</a:t>
            </a:r>
          </a:p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 Representative Functions</a:t>
            </a:r>
            <a:endParaRPr lang="en-PH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B43599-98E5-B164-413F-5F091B7C0A7A}"/>
              </a:ext>
            </a:extLst>
          </p:cNvPr>
          <p:cNvSpPr/>
          <p:nvPr/>
        </p:nvSpPr>
        <p:spPr>
          <a:xfrm>
            <a:off x="7427666" y="806948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81AEF-E19A-AF67-43BF-928A207F69E9}"/>
              </a:ext>
            </a:extLst>
          </p:cNvPr>
          <p:cNvSpPr txBox="1"/>
          <p:nvPr/>
        </p:nvSpPr>
        <p:spPr>
          <a:xfrm>
            <a:off x="1097797" y="96518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effectLst/>
              </a:rPr>
              <a:t>Admin Functions</a:t>
            </a:r>
            <a:endParaRPr lang="en-PH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F8076-88FC-11C8-E357-99940E7FDA9B}"/>
              </a:ext>
            </a:extLst>
          </p:cNvPr>
          <p:cNvSpPr txBox="1"/>
          <p:nvPr/>
        </p:nvSpPr>
        <p:spPr>
          <a:xfrm>
            <a:off x="8074294" y="1016956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Functions of the User Role</a:t>
            </a:r>
            <a:endParaRPr lang="en-PH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3F8091-0730-76A9-9A01-F07CCC219D24}"/>
              </a:ext>
            </a:extLst>
          </p:cNvPr>
          <p:cNvSpPr txBox="1"/>
          <p:nvPr/>
        </p:nvSpPr>
        <p:spPr>
          <a:xfrm>
            <a:off x="640326" y="1491713"/>
            <a:ext cx="35715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Admins oversee system operations and ensure efficient payment processing.</a:t>
            </a:r>
          </a:p>
          <a:p>
            <a:pPr marL="285750" indent="-285750" algn="l" rtl="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They manage user accounts, including adding and deactivating users.</a:t>
            </a:r>
          </a:p>
          <a:p>
            <a:pPr marL="285750" indent="-285750" algn="l" rtl="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Admins generate financial reports to assess performance.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They send notifications to keep users informed of updates.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095F07-B2B3-D795-8911-D4EB9E29E337}"/>
              </a:ext>
            </a:extLst>
          </p:cNvPr>
          <p:cNvSpPr txBox="1"/>
          <p:nvPr/>
        </p:nvSpPr>
        <p:spPr>
          <a:xfrm>
            <a:off x="7902999" y="1476375"/>
            <a:ext cx="358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Users can make personal payments through the app for convenience.</a:t>
            </a:r>
          </a:p>
          <a:p>
            <a:pPr marL="342900" indent="-342900" algn="l" rtl="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They receive confirmations to verify successful transactions.</a:t>
            </a:r>
          </a:p>
          <a:p>
            <a:pPr marL="342900" indent="-342900" algn="l" rtl="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Users can view payment announcements for financial updates.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Additionally, they can update their profile information.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70E26-54ED-DF90-F7DA-E477F2971AB0}"/>
              </a:ext>
            </a:extLst>
          </p:cNvPr>
          <p:cNvSpPr txBox="1"/>
          <p:nvPr/>
        </p:nvSpPr>
        <p:spPr>
          <a:xfrm>
            <a:off x="7498700" y="92859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effectLst/>
              </a:rPr>
              <a:t>VS</a:t>
            </a:r>
            <a:endParaRPr lang="en-PH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312C90-2F8A-4700-BD06-FA66C56F977F}"/>
              </a:ext>
            </a:extLst>
          </p:cNvPr>
          <p:cNvSpPr/>
          <p:nvPr/>
        </p:nvSpPr>
        <p:spPr>
          <a:xfrm>
            <a:off x="3675733" y="816259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794976-79F5-4E7D-B680-2430E7BB8FA6}"/>
              </a:ext>
            </a:extLst>
          </p:cNvPr>
          <p:cNvSpPr/>
          <p:nvPr/>
        </p:nvSpPr>
        <p:spPr>
          <a:xfrm>
            <a:off x="3756589" y="965182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>
                <a:effectLst/>
              </a:rPr>
              <a:t>VS</a:t>
            </a:r>
            <a:endParaRPr lang="en-P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01EEE-AD3C-468C-86C1-207244093E1A}"/>
              </a:ext>
            </a:extLst>
          </p:cNvPr>
          <p:cNvSpPr txBox="1"/>
          <p:nvPr/>
        </p:nvSpPr>
        <p:spPr>
          <a:xfrm>
            <a:off x="4265951" y="1473730"/>
            <a:ext cx="36553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2" indent="-171450" algn="l" rtl="0">
              <a:buFont typeface="Arial" panose="020B0604020202020204" pitchFamily="34" charset="0"/>
              <a:buChar char="•"/>
            </a:pPr>
            <a:r>
              <a:rPr lang="en-US" b="1" dirty="0"/>
              <a:t>Allows the organization representative to initiate a payment process by providing necessary details and supporting documents.</a:t>
            </a:r>
          </a:p>
          <a:p>
            <a:pPr marL="171450" lvl="2" indent="-171450" algn="l" rtl="0">
              <a:buFont typeface="Arial" panose="020B0604020202020204" pitchFamily="34" charset="0"/>
              <a:buChar char="•"/>
            </a:pPr>
            <a:r>
              <a:rPr lang="en-US" b="1" dirty="0"/>
              <a:t>To monitor the progress and outcome of their submitted requests.</a:t>
            </a:r>
          </a:p>
          <a:p>
            <a:pPr marL="171450" lvl="2" indent="-171450" algn="l" rtl="0">
              <a:buFont typeface="Arial" panose="020B0604020202020204" pitchFamily="34" charset="0"/>
              <a:buChar char="•"/>
            </a:pPr>
            <a:r>
              <a:rPr lang="en-US" b="1" dirty="0"/>
              <a:t>Access to a record of completed transactions, allowing them to track payments and maintain accurate financial documentation.</a:t>
            </a:r>
            <a:endParaRPr lang="en-US" b="1" i="0" dirty="0">
              <a:solidFill>
                <a:srgbClr val="000000"/>
              </a:solidFill>
              <a:effectLst/>
              <a:latin typeface="Figtree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Figtree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Figtree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Figtree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Figtree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Figtree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Figtree"/>
            </a:endParaRPr>
          </a:p>
        </p:txBody>
      </p:sp>
    </p:spTree>
    <p:extLst>
      <p:ext uri="{BB962C8B-B14F-4D97-AF65-F5344CB8AC3E}">
        <p14:creationId xmlns:p14="http://schemas.microsoft.com/office/powerpoint/2010/main" val="14149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0C3D-6D5E-EE7A-1458-582DBF74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1" y="121008"/>
            <a:ext cx="5560059" cy="492443"/>
          </a:xfrm>
        </p:spPr>
        <p:txBody>
          <a:bodyPr/>
          <a:lstStyle/>
          <a:p>
            <a:r>
              <a:rPr lang="en-PH" sz="3200" b="1" dirty="0">
                <a:solidFill>
                  <a:schemeClr val="tx1"/>
                </a:solidFill>
                <a:effectLst/>
              </a:rPr>
              <a:t>Research</a:t>
            </a:r>
            <a:r>
              <a:rPr lang="en-PH" sz="3200" b="1" dirty="0">
                <a:effectLst/>
              </a:rPr>
              <a:t> </a:t>
            </a:r>
            <a:r>
              <a:rPr lang="en-PH" sz="3200" b="1" dirty="0">
                <a:solidFill>
                  <a:schemeClr val="tx1"/>
                </a:solidFill>
                <a:effectLst/>
              </a:rPr>
              <a:t>Instruments</a:t>
            </a:r>
            <a:endParaRPr lang="en-PH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C068-379F-FE6C-397C-E7EBA6C56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838200"/>
            <a:ext cx="11239500" cy="5545108"/>
          </a:xfrm>
        </p:spPr>
        <p:txBody>
          <a:bodyPr/>
          <a:lstStyle/>
          <a:p>
            <a:r>
              <a:rPr lang="en-PH" dirty="0">
                <a:effectLst/>
              </a:rPr>
              <a:t>Researcher-Made Questionnaire</a:t>
            </a:r>
          </a:p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 questionnaire identifies issues in payment tracking.</a:t>
            </a:r>
          </a:p>
          <a:p>
            <a:pPr algn="l" rtl="0">
              <a:spcBef>
                <a:spcPts val="10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It serves as a foundational tool for data collection in the study.</a:t>
            </a:r>
          </a:p>
          <a:p>
            <a:pPr algn="l" rtl="0">
              <a:spcBef>
                <a:spcPts val="1000"/>
              </a:spcBef>
            </a:pPr>
            <a:r>
              <a:rPr lang="en-PH" dirty="0">
                <a:effectLst/>
              </a:rPr>
              <a:t>ISO/IEC 25010 Standards</a:t>
            </a:r>
            <a:endParaRPr lang="en-US" b="0" dirty="0">
              <a:solidFill>
                <a:srgbClr val="000000"/>
              </a:solidFill>
              <a:latin typeface="Figtree"/>
            </a:endParaRPr>
          </a:p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ISO/IEC 25010 standards evaluate the acceptability and quality attributes of the mobile application.</a:t>
            </a:r>
          </a:p>
          <a:p>
            <a:pPr algn="l" rtl="0">
              <a:spcBef>
                <a:spcPts val="91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They provide a framework for assessing software performance.</a:t>
            </a:r>
          </a:p>
          <a:p>
            <a:pPr algn="l" rtl="0">
              <a:spcBef>
                <a:spcPts val="1000"/>
              </a:spcBef>
            </a:pPr>
            <a:r>
              <a:rPr lang="en-US" dirty="0">
                <a:effectLst/>
              </a:rPr>
              <a:t>Random Sampling of 50 Participants</a:t>
            </a:r>
            <a:endParaRPr lang="en-US" b="0" dirty="0">
              <a:solidFill>
                <a:srgbClr val="000000"/>
              </a:solidFill>
              <a:latin typeface="Figtree"/>
            </a:endParaRPr>
          </a:p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 study uses random sampling of 50 participants, including students and organization advisers.</a:t>
            </a:r>
          </a:p>
          <a:p>
            <a:pPr algn="l" rtl="0">
              <a:spcBef>
                <a:spcPts val="91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This approach ensures diverse representation in the research.</a:t>
            </a:r>
          </a:p>
          <a:p>
            <a:pPr algn="l" rtl="0">
              <a:spcBef>
                <a:spcPts val="1000"/>
              </a:spcBef>
            </a:pPr>
            <a:endParaRPr lang="en-US" b="0" i="0" dirty="0">
              <a:solidFill>
                <a:srgbClr val="000000"/>
              </a:solidFill>
              <a:effectLst/>
              <a:latin typeface="Figtree"/>
            </a:endParaRPr>
          </a:p>
          <a:p>
            <a:endParaRPr lang="en-PH" dirty="0"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F26C98-95C3-4ACE-D301-126D03D6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" y="838200"/>
            <a:ext cx="492443" cy="49244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8F6680B-F87B-EF74-A2B7-97EAD738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" y="2209801"/>
            <a:ext cx="496205" cy="49244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E601ADC-D473-6ED8-A1C6-EA177F400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5" y="3893836"/>
            <a:ext cx="523839" cy="52383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7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09BB-E0A2-AC06-2C51-01D80239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1" y="121008"/>
            <a:ext cx="8379459" cy="492443"/>
          </a:xfrm>
        </p:spPr>
        <p:txBody>
          <a:bodyPr/>
          <a:lstStyle/>
          <a:p>
            <a:r>
              <a:rPr lang="en-PH" sz="3200" dirty="0">
                <a:solidFill>
                  <a:schemeClr val="tx1"/>
                </a:solidFill>
                <a:effectLst/>
              </a:rPr>
              <a:t>Population and Sampling Procedure</a:t>
            </a:r>
            <a:endParaRPr lang="en-PH" sz="32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A blue arrow on a white background&#10;&#10;AI-generated content may be incorrect.">
            <a:extLst>
              <a:ext uri="{FF2B5EF4-FFF2-40B4-BE49-F238E27FC236}">
                <a16:creationId xmlns:a16="http://schemas.microsoft.com/office/drawing/2014/main" id="{8E8D128D-8A87-09D3-5FB2-347B5C634E39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" t="9124" r="2161" b="-368"/>
          <a:stretch/>
        </p:blipFill>
        <p:spPr>
          <a:xfrm>
            <a:off x="228600" y="838200"/>
            <a:ext cx="3962400" cy="4572000"/>
          </a:xfrm>
        </p:spPr>
      </p:pic>
      <p:pic>
        <p:nvPicPr>
          <p:cNvPr id="7" name="Content Placeholder 5" descr="A blue arrow on a white background&#10;&#10;AI-generated content may be incorrect.">
            <a:extLst>
              <a:ext uri="{FF2B5EF4-FFF2-40B4-BE49-F238E27FC236}">
                <a16:creationId xmlns:a16="http://schemas.microsoft.com/office/drawing/2014/main" id="{295E61ED-D885-E31D-9B21-370ED0D26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" t="9124" r="2161" b="-368"/>
          <a:stretch/>
        </p:blipFill>
        <p:spPr>
          <a:xfrm>
            <a:off x="4191000" y="914400"/>
            <a:ext cx="3962400" cy="4572000"/>
          </a:xfrm>
          <a:prstGeom prst="rect">
            <a:avLst/>
          </a:prstGeom>
        </p:spPr>
      </p:pic>
      <p:pic>
        <p:nvPicPr>
          <p:cNvPr id="8" name="Content Placeholder 5" descr="A blue arrow on a white background&#10;&#10;AI-generated content may be incorrect.">
            <a:extLst>
              <a:ext uri="{FF2B5EF4-FFF2-40B4-BE49-F238E27FC236}">
                <a16:creationId xmlns:a16="http://schemas.microsoft.com/office/drawing/2014/main" id="{2BC63C14-1C5A-4C8C-C5A9-DEC6FFC73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" t="9124" r="2161" b="-368"/>
          <a:stretch/>
        </p:blipFill>
        <p:spPr>
          <a:xfrm>
            <a:off x="8077200" y="851703"/>
            <a:ext cx="3962400" cy="457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31BAB3-C5D6-A4FF-F1B4-7A2D80262645}"/>
              </a:ext>
            </a:extLst>
          </p:cNvPr>
          <p:cNvSpPr txBox="1"/>
          <p:nvPr/>
        </p:nvSpPr>
        <p:spPr>
          <a:xfrm>
            <a:off x="1066800" y="1154668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Sample Size</a:t>
            </a:r>
            <a:endParaRPr lang="en-PH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814A0B-0383-6BD2-C825-1FD723274F37}"/>
              </a:ext>
            </a:extLst>
          </p:cNvPr>
          <p:cNvSpPr txBox="1"/>
          <p:nvPr/>
        </p:nvSpPr>
        <p:spPr>
          <a:xfrm>
            <a:off x="5018590" y="1197992"/>
            <a:ext cx="2525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Sampling Method</a:t>
            </a:r>
            <a:endParaRPr lang="en-PH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14A9FB-D238-3AE0-0CEE-1E2FCA41C1ED}"/>
              </a:ext>
            </a:extLst>
          </p:cNvPr>
          <p:cNvSpPr txBox="1"/>
          <p:nvPr/>
        </p:nvSpPr>
        <p:spPr>
          <a:xfrm>
            <a:off x="8340524" y="1197992"/>
            <a:ext cx="336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effectLst/>
              </a:rPr>
              <a:t>Data Collection Methods</a:t>
            </a:r>
            <a:endParaRPr lang="en-PH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80B208-EF91-B1FA-82D8-9727B946B8EE}"/>
              </a:ext>
            </a:extLst>
          </p:cNvPr>
          <p:cNvSpPr txBox="1"/>
          <p:nvPr/>
        </p:nvSpPr>
        <p:spPr>
          <a:xfrm>
            <a:off x="899448" y="2537538"/>
            <a:ext cx="2681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effectLst/>
              </a:rPr>
              <a:t>The study will include 50 students along with all organization advisers and officers.</a:t>
            </a:r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6D60E2-9582-1B1B-1D50-2187748CE6C3}"/>
              </a:ext>
            </a:extLst>
          </p:cNvPr>
          <p:cNvSpPr txBox="1"/>
          <p:nvPr/>
        </p:nvSpPr>
        <p:spPr>
          <a:xfrm>
            <a:off x="5181600" y="2537538"/>
            <a:ext cx="206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A random sampling method will be employed.</a:t>
            </a:r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3A5D28-7582-5F16-E439-D949549CCC37}"/>
              </a:ext>
            </a:extLst>
          </p:cNvPr>
          <p:cNvSpPr txBox="1"/>
          <p:nvPr/>
        </p:nvSpPr>
        <p:spPr>
          <a:xfrm>
            <a:off x="9012338" y="2537538"/>
            <a:ext cx="2116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Data will be collected through surveys and face-to-face interviews.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2973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053E-D243-CAF2-3389-83498261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1" y="121008"/>
            <a:ext cx="5834379" cy="984885"/>
          </a:xfrm>
        </p:spPr>
        <p:txBody>
          <a:bodyPr/>
          <a:lstStyle/>
          <a:p>
            <a:r>
              <a:rPr lang="en-PH" sz="3200" b="1" dirty="0">
                <a:solidFill>
                  <a:schemeClr val="tx1"/>
                </a:solidFill>
              </a:rPr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74B6-278B-E98E-768A-DCC27F870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782121"/>
            <a:ext cx="27891741" cy="5293757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Data Collection &amp;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A researcher-made, panel-validated survey will be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Data will be analyzed using weighted mean to assess the project’s acceptability.</a:t>
            </a:r>
          </a:p>
          <a:p>
            <a:endParaRPr lang="en-US" sz="1600" b="0" dirty="0"/>
          </a:p>
          <a:p>
            <a:pPr>
              <a:buNone/>
            </a:pPr>
            <a:r>
              <a:rPr lang="en-US" sz="1600" dirty="0"/>
              <a:t>Weighted Mean Interpretation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4.50–5.00 – Excellent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3.50–4.49 – Very Acceptable (VA)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2.50–3.49 – Moderately Acceptable (MA)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1.50–2.49 – Slightly Acceptable (SA)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1.00–1.49 – Not Acceptable (NA)</a:t>
            </a:r>
          </a:p>
          <a:p>
            <a:endParaRPr lang="en-US" sz="1600" dirty="0"/>
          </a:p>
          <a:p>
            <a:pPr>
              <a:buNone/>
            </a:pPr>
            <a:r>
              <a:rPr lang="en-US" sz="1600" dirty="0"/>
              <a:t>Ethical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Ethical clearance will be secured from URERB.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Permission to conduct the study will be obtained from MMSU-CIT.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Informed consent will be provided; participation is voluntary.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Respondents will assess the mobile app based on 8 quality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Confidentiality and data privacy will be strictly maintained.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All sources will be properly cited.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Completed questionnaires will be destroyed after 1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A copy of the study will be available in the library.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57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B11E7-EF9A-DC02-F078-4C960F5B1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43200" y="2074783"/>
            <a:ext cx="6705600" cy="1354217"/>
          </a:xfrm>
        </p:spPr>
        <p:txBody>
          <a:bodyPr/>
          <a:lstStyle/>
          <a:p>
            <a:r>
              <a:rPr lang="en-US" sz="8800" dirty="0"/>
              <a:t>THANK YOU!</a:t>
            </a:r>
            <a:endParaRPr lang="en-PH" sz="8800" dirty="0"/>
          </a:p>
        </p:txBody>
      </p:sp>
    </p:spTree>
    <p:extLst>
      <p:ext uri="{BB962C8B-B14F-4D97-AF65-F5344CB8AC3E}">
        <p14:creationId xmlns:p14="http://schemas.microsoft.com/office/powerpoint/2010/main" val="128908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" y="0"/>
            <a:ext cx="12187555" cy="6858000"/>
          </a:xfrm>
          <a:custGeom>
            <a:avLst/>
            <a:gdLst/>
            <a:ahLst/>
            <a:cxnLst/>
            <a:rect l="l" t="t" r="r" b="b"/>
            <a:pathLst>
              <a:path w="12187555" h="6858000">
                <a:moveTo>
                  <a:pt x="12187428" y="0"/>
                </a:moveTo>
                <a:lnTo>
                  <a:pt x="0" y="0"/>
                </a:lnTo>
                <a:lnTo>
                  <a:pt x="0" y="6858000"/>
                </a:lnTo>
                <a:lnTo>
                  <a:pt x="12187428" y="6858000"/>
                </a:lnTo>
                <a:lnTo>
                  <a:pt x="12187428" y="0"/>
                </a:lnTo>
                <a:close/>
              </a:path>
            </a:pathLst>
          </a:custGeom>
          <a:solidFill>
            <a:srgbClr val="0B4A05">
              <a:alpha val="8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29450" y="5156456"/>
            <a:ext cx="340995" cy="586740"/>
            <a:chOff x="7029450" y="5156456"/>
            <a:chExt cx="340995" cy="5867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89" y="5156456"/>
              <a:ext cx="125983" cy="2349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9450" y="5402579"/>
              <a:ext cx="340613" cy="3406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61644" y="1235392"/>
            <a:ext cx="202818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solidFill>
                  <a:srgbClr val="FFC000"/>
                </a:solidFill>
                <a:latin typeface="Tahoma"/>
                <a:cs typeface="Tahoma"/>
              </a:rPr>
              <a:t>Get</a:t>
            </a:r>
            <a:r>
              <a:rPr sz="2800" spc="-13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C000"/>
                </a:solidFill>
                <a:latin typeface="Tahoma"/>
                <a:cs typeface="Tahoma"/>
              </a:rPr>
              <a:t>in</a:t>
            </a:r>
            <a:r>
              <a:rPr sz="2800" spc="-14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FFC000"/>
                </a:solidFill>
                <a:latin typeface="Tahoma"/>
                <a:cs typeface="Tahoma"/>
              </a:rPr>
              <a:t>Touch </a:t>
            </a:r>
            <a:r>
              <a:rPr sz="2800" spc="65" dirty="0">
                <a:solidFill>
                  <a:srgbClr val="FFC000"/>
                </a:solidFill>
                <a:latin typeface="Tahoma"/>
                <a:cs typeface="Tahoma"/>
              </a:rPr>
              <a:t>With</a:t>
            </a:r>
            <a:r>
              <a:rPr sz="2800" spc="-11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FFC000"/>
                </a:solidFill>
                <a:latin typeface="Tahoma"/>
                <a:cs typeface="Tahoma"/>
              </a:rPr>
              <a:t>Us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38900" y="1281683"/>
            <a:ext cx="0" cy="4574540"/>
          </a:xfrm>
          <a:custGeom>
            <a:avLst/>
            <a:gdLst/>
            <a:ahLst/>
            <a:cxnLst/>
            <a:rect l="l" t="t" r="r" b="b"/>
            <a:pathLst>
              <a:path h="4574540">
                <a:moveTo>
                  <a:pt x="0" y="0"/>
                </a:moveTo>
                <a:lnTo>
                  <a:pt x="0" y="4573968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2768" y="1255776"/>
            <a:ext cx="4256531" cy="424738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061416" y="2275664"/>
            <a:ext cx="3192145" cy="3415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128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Send</a:t>
            </a:r>
            <a:r>
              <a:rPr sz="2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message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visit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City</a:t>
            </a:r>
            <a:r>
              <a:rPr sz="18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Batac,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Ilocos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Norte,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Philippines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00" dirty="0">
                <a:solidFill>
                  <a:srgbClr val="FFB800"/>
                </a:solidFill>
                <a:latin typeface="Tahoma"/>
                <a:cs typeface="Tahoma"/>
              </a:rPr>
              <a:t>(63)</a:t>
            </a:r>
            <a:r>
              <a:rPr sz="1800" spc="235" dirty="0">
                <a:solidFill>
                  <a:srgbClr val="FFB8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B800"/>
                </a:solidFill>
                <a:latin typeface="Tahoma"/>
                <a:cs typeface="Tahoma"/>
              </a:rPr>
              <a:t>77-600-</a:t>
            </a:r>
            <a:r>
              <a:rPr sz="1800" spc="30" dirty="0">
                <a:solidFill>
                  <a:srgbClr val="FFB800"/>
                </a:solidFill>
                <a:latin typeface="Tahoma"/>
                <a:cs typeface="Tahoma"/>
              </a:rPr>
              <a:t>0459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B800"/>
                </a:solidFill>
                <a:latin typeface="Tahoma"/>
                <a:cs typeface="Tahoma"/>
                <a:hlinkClick r:id="rId6"/>
              </a:rPr>
              <a:t>op@mmsu.edu.ph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800">
              <a:latin typeface="Tahoma"/>
              <a:cs typeface="Tahoma"/>
            </a:endParaRPr>
          </a:p>
          <a:p>
            <a:pPr marL="1390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Follow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updates</a:t>
            </a:r>
            <a:endParaRPr sz="2000">
              <a:latin typeface="Tahoma"/>
              <a:cs typeface="Tahoma"/>
            </a:endParaRPr>
          </a:p>
          <a:p>
            <a:pPr marL="345440" marR="5080">
              <a:lnSpc>
                <a:spcPct val="100000"/>
              </a:lnSpc>
              <a:spcBef>
                <a:spcPts val="1639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facebook.com/MMSUofficial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  <a:hlinkClick r:id="rId7"/>
              </a:rPr>
              <a:t>www.mmsu.edu.ph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502402"/>
            <a:ext cx="12192000" cy="1355725"/>
            <a:chOff x="0" y="5502402"/>
            <a:chExt cx="12192000" cy="1355725"/>
          </a:xfrm>
        </p:grpSpPr>
        <p:sp>
          <p:nvSpPr>
            <p:cNvPr id="3" name="object 3"/>
            <p:cNvSpPr/>
            <p:nvPr/>
          </p:nvSpPr>
          <p:spPr>
            <a:xfrm>
              <a:off x="0" y="5822442"/>
              <a:ext cx="12192000" cy="1035685"/>
            </a:xfrm>
            <a:custGeom>
              <a:avLst/>
              <a:gdLst/>
              <a:ahLst/>
              <a:cxnLst/>
              <a:rect l="l" t="t" r="r" b="b"/>
              <a:pathLst>
                <a:path w="12192000" h="1035684">
                  <a:moveTo>
                    <a:pt x="0" y="1035558"/>
                  </a:moveTo>
                  <a:lnTo>
                    <a:pt x="12192000" y="1035558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35558"/>
                  </a:lnTo>
                  <a:close/>
                </a:path>
              </a:pathLst>
            </a:custGeom>
            <a:solidFill>
              <a:srgbClr val="0B4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677662"/>
              <a:ext cx="12192000" cy="791210"/>
            </a:xfrm>
            <a:custGeom>
              <a:avLst/>
              <a:gdLst/>
              <a:ahLst/>
              <a:cxnLst/>
              <a:rect l="l" t="t" r="r" b="b"/>
              <a:pathLst>
                <a:path w="12192000" h="791210">
                  <a:moveTo>
                    <a:pt x="12192000" y="0"/>
                  </a:moveTo>
                  <a:lnTo>
                    <a:pt x="0" y="0"/>
                  </a:lnTo>
                  <a:lnTo>
                    <a:pt x="0" y="94488"/>
                  </a:lnTo>
                  <a:lnTo>
                    <a:pt x="0" y="144780"/>
                  </a:lnTo>
                  <a:lnTo>
                    <a:pt x="0" y="790956"/>
                  </a:lnTo>
                  <a:lnTo>
                    <a:pt x="6718033" y="790956"/>
                  </a:lnTo>
                  <a:lnTo>
                    <a:pt x="7187806" y="144780"/>
                  </a:lnTo>
                  <a:lnTo>
                    <a:pt x="12192000" y="14478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405" y="5502402"/>
              <a:ext cx="1984247" cy="111632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0"/>
            <a:ext cx="12192000" cy="146050"/>
          </a:xfrm>
          <a:custGeom>
            <a:avLst/>
            <a:gdLst/>
            <a:ahLst/>
            <a:cxnLst/>
            <a:rect l="l" t="t" r="r" b="b"/>
            <a:pathLst>
              <a:path w="12192000" h="146050">
                <a:moveTo>
                  <a:pt x="12192000" y="0"/>
                </a:moveTo>
                <a:lnTo>
                  <a:pt x="0" y="0"/>
                </a:lnTo>
                <a:lnTo>
                  <a:pt x="0" y="145542"/>
                </a:lnTo>
                <a:lnTo>
                  <a:pt x="12192000" y="14554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4654" y="5768340"/>
            <a:ext cx="4435601" cy="59510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198" y="674729"/>
            <a:ext cx="120396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PH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PH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PayTrack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A mobile application system for MMSU-CIT Organizations</a:t>
            </a:r>
            <a:endParaRPr lang="en-PH" sz="4000" b="1" dirty="0">
              <a:solidFill>
                <a:schemeClr val="tx1"/>
              </a:solidFill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76F1EAA-3F2E-1D70-3AA0-DEFCC1CD6E47}"/>
              </a:ext>
            </a:extLst>
          </p:cNvPr>
          <p:cNvSpPr txBox="1">
            <a:spLocks/>
          </p:cNvSpPr>
          <p:nvPr/>
        </p:nvSpPr>
        <p:spPr>
          <a:xfrm>
            <a:off x="-152745" y="2693407"/>
            <a:ext cx="12497487" cy="2259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D9D9D9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algn="ctr">
              <a:buNone/>
            </a:pPr>
            <a:r>
              <a:rPr lang="en-PH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PH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PH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BALINO, JASMINE P.</a:t>
            </a:r>
          </a:p>
          <a:p>
            <a:pPr algn="ctr">
              <a:buNone/>
            </a:pPr>
            <a:r>
              <a:rPr lang="en-PH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REAL, JOHN PAUL T.</a:t>
            </a:r>
          </a:p>
          <a:p>
            <a:pPr algn="ctr">
              <a:buNone/>
            </a:pPr>
            <a:r>
              <a:rPr lang="en-PH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REYES, MARK KENNETH D.</a:t>
            </a:r>
          </a:p>
          <a:p>
            <a:pPr algn="ctr">
              <a:buNone/>
            </a:pPr>
            <a:r>
              <a:rPr lang="en-PH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SAOIT, JUSTIN MHEL D.</a:t>
            </a:r>
          </a:p>
          <a:p>
            <a:pPr algn="ctr"/>
            <a:r>
              <a:rPr lang="en-PH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VALENZUELA, KEES LEIGH ANN G</a:t>
            </a:r>
            <a:r>
              <a:rPr lang="en-PH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PH" sz="28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5C7C6-BA71-3E55-0442-8A1FF9CF08E3}"/>
              </a:ext>
            </a:extLst>
          </p:cNvPr>
          <p:cNvSpPr txBox="1"/>
          <p:nvPr/>
        </p:nvSpPr>
        <p:spPr>
          <a:xfrm>
            <a:off x="2895598" y="4833176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PH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BSinTech</a:t>
            </a:r>
            <a:r>
              <a:rPr lang="en-PH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CT-3B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6377F2-18A1-3DFB-00BF-28871D357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847194B-C002-0826-036B-5622B2C80B39}"/>
              </a:ext>
            </a:extLst>
          </p:cNvPr>
          <p:cNvGrpSpPr/>
          <p:nvPr/>
        </p:nvGrpSpPr>
        <p:grpSpPr>
          <a:xfrm>
            <a:off x="0" y="5502402"/>
            <a:ext cx="12192000" cy="1355725"/>
            <a:chOff x="0" y="5502402"/>
            <a:chExt cx="12192000" cy="135572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3B4A8AF8-4CE8-56D1-F62A-0313AA0CA57D}"/>
                </a:ext>
              </a:extLst>
            </p:cNvPr>
            <p:cNvSpPr/>
            <p:nvPr/>
          </p:nvSpPr>
          <p:spPr>
            <a:xfrm>
              <a:off x="0" y="5822442"/>
              <a:ext cx="12192000" cy="1035685"/>
            </a:xfrm>
            <a:custGeom>
              <a:avLst/>
              <a:gdLst/>
              <a:ahLst/>
              <a:cxnLst/>
              <a:rect l="l" t="t" r="r" b="b"/>
              <a:pathLst>
                <a:path w="12192000" h="1035684">
                  <a:moveTo>
                    <a:pt x="0" y="1035558"/>
                  </a:moveTo>
                  <a:lnTo>
                    <a:pt x="12192000" y="1035558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35558"/>
                  </a:lnTo>
                  <a:close/>
                </a:path>
              </a:pathLst>
            </a:custGeom>
            <a:solidFill>
              <a:srgbClr val="0B4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0E028BB-154F-B946-9D7B-544A27B296D1}"/>
                </a:ext>
              </a:extLst>
            </p:cNvPr>
            <p:cNvSpPr/>
            <p:nvPr/>
          </p:nvSpPr>
          <p:spPr>
            <a:xfrm>
              <a:off x="0" y="5677662"/>
              <a:ext cx="12192000" cy="791210"/>
            </a:xfrm>
            <a:custGeom>
              <a:avLst/>
              <a:gdLst/>
              <a:ahLst/>
              <a:cxnLst/>
              <a:rect l="l" t="t" r="r" b="b"/>
              <a:pathLst>
                <a:path w="12192000" h="791210">
                  <a:moveTo>
                    <a:pt x="12192000" y="0"/>
                  </a:moveTo>
                  <a:lnTo>
                    <a:pt x="0" y="0"/>
                  </a:lnTo>
                  <a:lnTo>
                    <a:pt x="0" y="94488"/>
                  </a:lnTo>
                  <a:lnTo>
                    <a:pt x="0" y="144780"/>
                  </a:lnTo>
                  <a:lnTo>
                    <a:pt x="0" y="790956"/>
                  </a:lnTo>
                  <a:lnTo>
                    <a:pt x="6718033" y="790956"/>
                  </a:lnTo>
                  <a:lnTo>
                    <a:pt x="7187806" y="144780"/>
                  </a:lnTo>
                  <a:lnTo>
                    <a:pt x="12192000" y="14478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ACB0EF92-25D1-1CA7-2E37-91E8A42D984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405" y="5502402"/>
              <a:ext cx="1984247" cy="1116329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497FAB3D-5E45-24EA-59B5-BE41FFC9F836}"/>
              </a:ext>
            </a:extLst>
          </p:cNvPr>
          <p:cNvSpPr/>
          <p:nvPr/>
        </p:nvSpPr>
        <p:spPr>
          <a:xfrm>
            <a:off x="0" y="0"/>
            <a:ext cx="12192000" cy="146050"/>
          </a:xfrm>
          <a:custGeom>
            <a:avLst/>
            <a:gdLst/>
            <a:ahLst/>
            <a:cxnLst/>
            <a:rect l="l" t="t" r="r" b="b"/>
            <a:pathLst>
              <a:path w="12192000" h="146050">
                <a:moveTo>
                  <a:pt x="12192000" y="0"/>
                </a:moveTo>
                <a:lnTo>
                  <a:pt x="0" y="0"/>
                </a:lnTo>
                <a:lnTo>
                  <a:pt x="0" y="145542"/>
                </a:lnTo>
                <a:lnTo>
                  <a:pt x="12192000" y="14554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12CDBB44-53E3-7917-465B-FCBB266B69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4654" y="5768340"/>
            <a:ext cx="4435601" cy="595109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E8EBEA6C-88F9-3B30-7DBA-C1D91B516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41" y="121008"/>
            <a:ext cx="12951459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Figtree"/>
              </a:rPr>
              <a:t>Purpose and Description of the study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Figtree"/>
              </a:rPr>
            </a:br>
            <a:br>
              <a:rPr lang="en-PH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PH" sz="4000" b="1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796721-29E9-E3B4-91DA-A962622C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484" y="1134407"/>
            <a:ext cx="3475122" cy="738664"/>
          </a:xfrm>
        </p:spPr>
        <p:txBody>
          <a:bodyPr/>
          <a:lstStyle/>
          <a:p>
            <a:r>
              <a:rPr lang="en-PH" dirty="0">
                <a:effectLst/>
              </a:rPr>
              <a:t>Mobile App</a:t>
            </a:r>
          </a:p>
          <a:p>
            <a:r>
              <a:rPr lang="en-PH" dirty="0">
                <a:effectLst/>
              </a:rPr>
              <a:t> Development</a:t>
            </a:r>
            <a:endParaRPr lang="en-PH" dirty="0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A05425AA-2A3F-0CC0-74DE-114AC52F1BA1}"/>
              </a:ext>
            </a:extLst>
          </p:cNvPr>
          <p:cNvSpPr txBox="1">
            <a:spLocks/>
          </p:cNvSpPr>
          <p:nvPr/>
        </p:nvSpPr>
        <p:spPr>
          <a:xfrm>
            <a:off x="4276956" y="2052982"/>
            <a:ext cx="33528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D9D9D9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algn="l" rtl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igtree"/>
              </a:rPr>
              <a:t>Eliminate inefficiencies in manual payment methods by automating the process.</a:t>
            </a:r>
          </a:p>
          <a:p>
            <a:pPr algn="l" rtl="0">
              <a:spcBef>
                <a:spcPts val="1200"/>
              </a:spcBef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igtree"/>
              </a:rPr>
              <a:t>This will simplify the payment experience for users.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904CAF43-5A14-3392-03C3-79776D6E7D0B}"/>
              </a:ext>
            </a:extLst>
          </p:cNvPr>
          <p:cNvSpPr txBox="1">
            <a:spLocks/>
          </p:cNvSpPr>
          <p:nvPr/>
        </p:nvSpPr>
        <p:spPr>
          <a:xfrm>
            <a:off x="8681444" y="1015170"/>
            <a:ext cx="399247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effectLst/>
              </a:rPr>
              <a:t>Improving Financial </a:t>
            </a:r>
          </a:p>
          <a:p>
            <a:r>
              <a:rPr lang="en-PH" dirty="0">
                <a:effectLst/>
              </a:rPr>
              <a:t>Oversight</a:t>
            </a:r>
            <a:endParaRPr lang="en-PH" dirty="0"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6EB78035-5740-B540-E040-C857E31BDAE7}"/>
              </a:ext>
            </a:extLst>
          </p:cNvPr>
          <p:cNvSpPr txBox="1">
            <a:spLocks/>
          </p:cNvSpPr>
          <p:nvPr/>
        </p:nvSpPr>
        <p:spPr>
          <a:xfrm>
            <a:off x="8174651" y="2076070"/>
            <a:ext cx="335280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D9D9D9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algn="l" rtl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igtree"/>
              </a:rPr>
              <a:t>Enhance financial management for students and organization leaders.</a:t>
            </a:r>
          </a:p>
          <a:p>
            <a:pPr algn="l" rtl="0">
              <a:spcBef>
                <a:spcPts val="1200"/>
              </a:spcBef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igtree"/>
              </a:rPr>
              <a:t>Provide tools for effective tracking and reporting of financial activities.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5C73F21-14FE-03A1-EBFF-C08726637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251" y="1067123"/>
            <a:ext cx="618193" cy="6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9A9D41D-5798-DADF-05A1-2E1FB209EFB1}"/>
              </a:ext>
            </a:extLst>
          </p:cNvPr>
          <p:cNvSpPr txBox="1">
            <a:spLocks/>
          </p:cNvSpPr>
          <p:nvPr/>
        </p:nvSpPr>
        <p:spPr>
          <a:xfrm>
            <a:off x="4699529" y="1067123"/>
            <a:ext cx="347512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PH" sz="2400" dirty="0">
                <a:effectLst/>
              </a:rPr>
              <a:t>Streamlining Payment Processes</a:t>
            </a:r>
            <a:endParaRPr lang="en-PH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527E89F-69A0-170F-8AFC-7D263A32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91" y="1179025"/>
            <a:ext cx="575341" cy="57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A36EEDF-C890-1678-3FE0-4C58E10B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47" y="1191870"/>
            <a:ext cx="542925" cy="52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bject 8">
            <a:extLst>
              <a:ext uri="{FF2B5EF4-FFF2-40B4-BE49-F238E27FC236}">
                <a16:creationId xmlns:a16="http://schemas.microsoft.com/office/drawing/2014/main" id="{75CD215C-BB0E-5517-F8C1-D04ECEA41820}"/>
              </a:ext>
            </a:extLst>
          </p:cNvPr>
          <p:cNvSpPr txBox="1">
            <a:spLocks/>
          </p:cNvSpPr>
          <p:nvPr/>
        </p:nvSpPr>
        <p:spPr>
          <a:xfrm>
            <a:off x="394009" y="2148181"/>
            <a:ext cx="335280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D9D9D9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algn="l" rtl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igtree"/>
              </a:rPr>
              <a:t>Create a mobile app to improve payment tracking efficiency.</a:t>
            </a:r>
          </a:p>
          <a:p>
            <a:pPr algn="l" rtl="0">
              <a:spcBef>
                <a:spcPts val="1200"/>
              </a:spcBef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igtree"/>
              </a:rPr>
              <a:t>The app aims to enhance accuracy and transparency in financial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91934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8F458E-6565-51BF-3DFA-5EEAB2F4C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1600"/>
            <a:ext cx="11506200" cy="345692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083405E-EF3A-DAAE-3016-D088F001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120650"/>
            <a:ext cx="10512425" cy="1107996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effectLst/>
              </a:rPr>
              <a:t>Statement of the Problem: Existing Payment Processes</a:t>
            </a:r>
            <a:endParaRPr lang="en-PH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9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7AE11-F13B-D9BB-3945-9FEDA1ED2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420E66B-8828-7C5A-F90A-FE02D066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39804"/>
            <a:ext cx="10512425" cy="1107996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effectLst/>
              </a:rPr>
              <a:t>Statement of the Problem: Existing Payment Processes</a:t>
            </a:r>
            <a:endParaRPr lang="en-PH" sz="3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82530-6AE3-7BA8-C284-A2581629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47800"/>
            <a:ext cx="10669489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6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">
            <a:extLst>
              <a:ext uri="{FF2B5EF4-FFF2-40B4-BE49-F238E27FC236}">
                <a16:creationId xmlns:a16="http://schemas.microsoft.com/office/drawing/2014/main" id="{A8707286-D2CE-8741-83F0-44A236327D69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8741" y="121008"/>
            <a:ext cx="8150859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PH" sz="3200" dirty="0">
                <a:solidFill>
                  <a:schemeClr val="tx1"/>
                </a:solidFill>
              </a:rPr>
              <a:t>Scope and Limitation of the study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758355-46D4-8D78-DBD7-60131D03A14E}"/>
              </a:ext>
            </a:extLst>
          </p:cNvPr>
          <p:cNvSpPr/>
          <p:nvPr/>
        </p:nvSpPr>
        <p:spPr>
          <a:xfrm>
            <a:off x="1059733" y="756337"/>
            <a:ext cx="4572000" cy="2402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793C9-F945-D0C3-27EE-0CB81F02EA60}"/>
              </a:ext>
            </a:extLst>
          </p:cNvPr>
          <p:cNvSpPr txBox="1"/>
          <p:nvPr/>
        </p:nvSpPr>
        <p:spPr>
          <a:xfrm>
            <a:off x="1687503" y="856486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effectLst/>
              </a:rPr>
              <a:t>App Development Process</a:t>
            </a:r>
            <a:endParaRPr lang="en-PH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DE02F-2214-D9C9-B8B6-4565FFF4EB3B}"/>
              </a:ext>
            </a:extLst>
          </p:cNvPr>
          <p:cNvSpPr txBox="1"/>
          <p:nvPr/>
        </p:nvSpPr>
        <p:spPr>
          <a:xfrm>
            <a:off x="1104900" y="1250880"/>
            <a:ext cx="39574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 app will undergo design, development, and implementation phases.</a:t>
            </a:r>
          </a:p>
          <a:p>
            <a:pPr marL="285750" indent="-285750" algn="l" rtl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 goal is to develop a mobile application that is intuitive and easy to use for financial management.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E2814-A1EB-555E-E716-2E27492E997A}"/>
              </a:ext>
            </a:extLst>
          </p:cNvPr>
          <p:cNvSpPr/>
          <p:nvPr/>
        </p:nvSpPr>
        <p:spPr>
          <a:xfrm>
            <a:off x="1057275" y="3260350"/>
            <a:ext cx="4572000" cy="2402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D885F6-8368-10A2-04E3-F197E966A7CE}"/>
              </a:ext>
            </a:extLst>
          </p:cNvPr>
          <p:cNvSpPr/>
          <p:nvPr/>
        </p:nvSpPr>
        <p:spPr>
          <a:xfrm>
            <a:off x="6781800" y="756337"/>
            <a:ext cx="4572000" cy="2402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48912E-D5E7-E900-3789-9086E171691C}"/>
              </a:ext>
            </a:extLst>
          </p:cNvPr>
          <p:cNvSpPr/>
          <p:nvPr/>
        </p:nvSpPr>
        <p:spPr>
          <a:xfrm>
            <a:off x="6781800" y="3260350"/>
            <a:ext cx="4572000" cy="2402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8020F6-B101-3343-15CF-CE0FB918E8F8}"/>
              </a:ext>
            </a:extLst>
          </p:cNvPr>
          <p:cNvSpPr txBox="1"/>
          <p:nvPr/>
        </p:nvSpPr>
        <p:spPr>
          <a:xfrm>
            <a:off x="1585452" y="3290759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Target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730403-A5DE-A4F2-367C-D88C8B566760}"/>
              </a:ext>
            </a:extLst>
          </p:cNvPr>
          <p:cNvSpPr txBox="1"/>
          <p:nvPr/>
        </p:nvSpPr>
        <p:spPr>
          <a:xfrm>
            <a:off x="7419892" y="81406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effectLst/>
              </a:rPr>
              <a:t>Core Features</a:t>
            </a:r>
            <a:endParaRPr lang="en-PH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D5FF6-741B-673F-5FF3-D5BEDE2ABDFE}"/>
              </a:ext>
            </a:extLst>
          </p:cNvPr>
          <p:cNvSpPr txBox="1"/>
          <p:nvPr/>
        </p:nvSpPr>
        <p:spPr>
          <a:xfrm>
            <a:off x="7419892" y="3317869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effectLst/>
              </a:rPr>
              <a:t>System Limitations</a:t>
            </a:r>
            <a:endParaRPr lang="en-PH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98CC7-67B9-E276-7EF4-EF788D7584E3}"/>
              </a:ext>
            </a:extLst>
          </p:cNvPr>
          <p:cNvSpPr txBox="1"/>
          <p:nvPr/>
        </p:nvSpPr>
        <p:spPr>
          <a:xfrm>
            <a:off x="6818671" y="1240913"/>
            <a:ext cx="39574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Key functionalities include digital payment processing and automated tracking.</a:t>
            </a:r>
          </a:p>
          <a:p>
            <a:pPr marL="285750" indent="-285750" algn="l" rtl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Additional features include user notifications, financial reporting, and secure access to protect user data.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EA0932-5CAB-8D44-7F1E-9C79BD8FBFF3}"/>
              </a:ext>
            </a:extLst>
          </p:cNvPr>
          <p:cNvSpPr txBox="1"/>
          <p:nvPr/>
        </p:nvSpPr>
        <p:spPr>
          <a:xfrm>
            <a:off x="1113503" y="3687201"/>
            <a:ext cx="42966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 application is designed exclusively for MMSU-CIT student organizations.</a:t>
            </a:r>
          </a:p>
          <a:p>
            <a:pPr marL="285750" indent="-285750" algn="l" rtl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 app is intended to improve financial management for students and organization officers at MMSU-CIT.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88C2A9-D1AE-AFEC-48FB-0F293DBD7E55}"/>
              </a:ext>
            </a:extLst>
          </p:cNvPr>
          <p:cNvSpPr txBox="1"/>
          <p:nvPr/>
        </p:nvSpPr>
        <p:spPr>
          <a:xfrm>
            <a:off x="6818671" y="3687201"/>
            <a:ext cx="3957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 app is currently developed for Android devices only.</a:t>
            </a:r>
          </a:p>
          <a:p>
            <a:pPr marL="285750" indent="-285750" algn="l" rtl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Figtree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 does not support integration with external banking systems, limiting its functionality.</a:t>
            </a:r>
          </a:p>
        </p:txBody>
      </p:sp>
      <p:pic>
        <p:nvPicPr>
          <p:cNvPr id="27" name="Picture 10">
            <a:extLst>
              <a:ext uri="{FF2B5EF4-FFF2-40B4-BE49-F238E27FC236}">
                <a16:creationId xmlns:a16="http://schemas.microsoft.com/office/drawing/2014/main" id="{D832DD76-B1EA-5D5C-A326-DE8ADAB9B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574" y="819635"/>
            <a:ext cx="447346" cy="43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186D50D-EE5C-0665-30AD-7511663A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71" y="705134"/>
            <a:ext cx="665438" cy="6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17FCECE-DA8E-3B64-3AE9-FFEC21DFB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97" y="300870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AF06416-97B3-49C8-7095-C25C0CAE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574" y="3282381"/>
            <a:ext cx="440307" cy="4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F8999A0-7E60-7D19-B15C-DD2F84EBA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44050" cy="2381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7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F538-2144-36F4-6746-70330E09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" y="228600"/>
            <a:ext cx="11884659" cy="492443"/>
          </a:xfrm>
        </p:spPr>
        <p:txBody>
          <a:bodyPr/>
          <a:lstStyle/>
          <a:p>
            <a:r>
              <a:rPr lang="en-PH" sz="3200" dirty="0">
                <a:solidFill>
                  <a:schemeClr val="tx1"/>
                </a:solidFill>
                <a:effectLst/>
              </a:rPr>
              <a:t>Conceptual Framework: Input-Process-Output Model</a:t>
            </a:r>
            <a:endParaRPr lang="en-PH" sz="3200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9BD5B03-0F2E-7E5F-7354-3CE5D4C8D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005329"/>
              </p:ext>
            </p:extLst>
          </p:nvPr>
        </p:nvGraphicFramePr>
        <p:xfrm>
          <a:off x="5604470" y="762000"/>
          <a:ext cx="6553117" cy="4612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3234FF-DA62-A976-4235-7A91FBF72751}"/>
              </a:ext>
            </a:extLst>
          </p:cNvPr>
          <p:cNvSpPr txBox="1"/>
          <p:nvPr/>
        </p:nvSpPr>
        <p:spPr>
          <a:xfrm>
            <a:off x="707923" y="832263"/>
            <a:ext cx="7086600" cy="98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Enhanced Efficiency and Transparency</a:t>
            </a:r>
          </a:p>
          <a:p>
            <a:pPr algn="r" rtl="0">
              <a:spcBef>
                <a:spcPts val="5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 goal is to enhance financial management efficiency and transparency</a:t>
            </a:r>
          </a:p>
          <a:p>
            <a:pPr algn="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113C-D90A-3060-8B44-9B2E87B8AC11}"/>
              </a:ext>
            </a:extLst>
          </p:cNvPr>
          <p:cNvSpPr txBox="1"/>
          <p:nvPr/>
        </p:nvSpPr>
        <p:spPr>
          <a:xfrm>
            <a:off x="685800" y="1641467"/>
            <a:ext cx="708660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Improved Financial Management</a:t>
            </a:r>
          </a:p>
          <a:p>
            <a:pPr algn="r" rtl="0">
              <a:spcBef>
                <a:spcPts val="5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 outcome is improved financial management for student organizations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9FD84-14BA-9983-6D6D-E701A5C602C4}"/>
              </a:ext>
            </a:extLst>
          </p:cNvPr>
          <p:cNvSpPr txBox="1"/>
          <p:nvPr/>
        </p:nvSpPr>
        <p:spPr>
          <a:xfrm>
            <a:off x="152400" y="2555695"/>
            <a:ext cx="7086600" cy="98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MMSU-CIT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Figtree"/>
              </a:rPr>
              <a:t>PayTrack</a:t>
            </a:r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 Application</a:t>
            </a:r>
          </a:p>
          <a:p>
            <a:pPr algn="r" rtl="0">
              <a:spcBef>
                <a:spcPts val="5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 output is the MMSU-CIT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igtree"/>
              </a:rPr>
              <a:t>PayTrack</a:t>
            </a: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 application.</a:t>
            </a:r>
          </a:p>
          <a:p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0DFC0-90B3-A0AA-6798-A8CB8734E238}"/>
              </a:ext>
            </a:extLst>
          </p:cNvPr>
          <p:cNvSpPr txBox="1"/>
          <p:nvPr/>
        </p:nvSpPr>
        <p:spPr>
          <a:xfrm>
            <a:off x="-609600" y="3508212"/>
            <a:ext cx="708660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Development of Mobile App</a:t>
            </a:r>
          </a:p>
          <a:p>
            <a:pPr algn="r" rtl="0">
              <a:spcBef>
                <a:spcPts val="5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 process involves developing the mobile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2CF5B-CD2A-7C4D-2C29-2E7B5FFC7557}"/>
              </a:ext>
            </a:extLst>
          </p:cNvPr>
          <p:cNvSpPr txBox="1"/>
          <p:nvPr/>
        </p:nvSpPr>
        <p:spPr>
          <a:xfrm>
            <a:off x="-228600" y="4294621"/>
            <a:ext cx="5927498" cy="12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Figtree"/>
              </a:rPr>
              <a:t>Existing Payment Processes</a:t>
            </a:r>
          </a:p>
          <a:p>
            <a:pPr algn="r" rtl="0">
              <a:spcBef>
                <a:spcPts val="5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 input includes existing payment processes and their problems.</a:t>
            </a:r>
          </a:p>
          <a:p>
            <a:endParaRPr lang="en-PH" dirty="0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D8613B8C-CB9A-1203-18A8-BAEA190E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806" y="1088986"/>
            <a:ext cx="474443" cy="47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75488C6B-5B6F-AEE5-7BAA-70869FFA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930" y="1824629"/>
            <a:ext cx="618193" cy="6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AE8757E-585E-5C0D-69B1-14D9F2E8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056" y="2758995"/>
            <a:ext cx="732818" cy="67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4A20F5-E95A-93C6-00AE-F700268A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82" y="3597581"/>
            <a:ext cx="804397" cy="80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1E9C8DDA-2231-EC24-1D23-6AEE3CFE1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806" y="4543464"/>
            <a:ext cx="698050" cy="6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71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A799-E849-F4E9-6197-DF907EC6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1" y="121008"/>
            <a:ext cx="7465059" cy="615553"/>
          </a:xfrm>
        </p:spPr>
        <p:txBody>
          <a:bodyPr/>
          <a:lstStyle/>
          <a:p>
            <a:r>
              <a:rPr lang="en-PH" sz="4000" b="1" dirty="0">
                <a:solidFill>
                  <a:schemeClr val="tx1"/>
                </a:solidFill>
              </a:rPr>
              <a:t>System 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102F04-BC6E-1DF3-56E9-DCCC9D009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7" r="21402" b="34673"/>
          <a:stretch/>
        </p:blipFill>
        <p:spPr>
          <a:xfrm>
            <a:off x="381000" y="1066800"/>
            <a:ext cx="9152511" cy="3677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1AFB95-3905-B0BB-0004-5BF9C2FF0C07}"/>
              </a:ext>
            </a:extLst>
          </p:cNvPr>
          <p:cNvSpPr txBox="1"/>
          <p:nvPr/>
        </p:nvSpPr>
        <p:spPr>
          <a:xfrm>
            <a:off x="4267200" y="123796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effectLst/>
              </a:rPr>
              <a:t>Secure Payment Gateway</a:t>
            </a:r>
            <a:endParaRPr lang="en-PH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CEF0D-CF4D-7659-F401-7AB6C9A331A4}"/>
              </a:ext>
            </a:extLst>
          </p:cNvPr>
          <p:cNvSpPr txBox="1"/>
          <p:nvPr/>
        </p:nvSpPr>
        <p:spPr>
          <a:xfrm>
            <a:off x="9220200" y="155626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effectLst/>
              </a:rPr>
              <a:t>Automated Reporting</a:t>
            </a:r>
            <a:endParaRPr lang="en-PH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066AEE-95FC-5FEE-F0C5-7325167269DB}"/>
              </a:ext>
            </a:extLst>
          </p:cNvPr>
          <p:cNvSpPr txBox="1"/>
          <p:nvPr/>
        </p:nvSpPr>
        <p:spPr>
          <a:xfrm>
            <a:off x="6858000" y="3581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effectLst/>
              </a:rPr>
              <a:t>Real-time Financial Tracking</a:t>
            </a:r>
            <a:endParaRPr lang="en-PH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0281B-19B5-D795-C8D1-CBC853DB540C}"/>
              </a:ext>
            </a:extLst>
          </p:cNvPr>
          <p:cNvSpPr txBox="1"/>
          <p:nvPr/>
        </p:nvSpPr>
        <p:spPr>
          <a:xfrm>
            <a:off x="1975413" y="3581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effectLst/>
              </a:rPr>
              <a:t>User Authentication</a:t>
            </a:r>
            <a:endParaRPr lang="en-PH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198CA-DC1E-14A5-5377-1F6035BC6328}"/>
              </a:ext>
            </a:extLst>
          </p:cNvPr>
          <p:cNvSpPr txBox="1"/>
          <p:nvPr/>
        </p:nvSpPr>
        <p:spPr>
          <a:xfrm>
            <a:off x="9220200" y="1905342"/>
            <a:ext cx="3039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Automated reporting generates financial summaries for organization officers.</a:t>
            </a:r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4CBEC-BF01-5281-7FA7-C3762E5B1C58}"/>
              </a:ext>
            </a:extLst>
          </p:cNvPr>
          <p:cNvSpPr txBox="1"/>
          <p:nvPr/>
        </p:nvSpPr>
        <p:spPr>
          <a:xfrm>
            <a:off x="6858000" y="4033189"/>
            <a:ext cx="3039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Real-time tracking provides immediate updates on payment statuses.</a:t>
            </a:r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BC7640-FCC2-B8DE-EBFD-104556230B2D}"/>
              </a:ext>
            </a:extLst>
          </p:cNvPr>
          <p:cNvSpPr txBox="1"/>
          <p:nvPr/>
        </p:nvSpPr>
        <p:spPr>
          <a:xfrm>
            <a:off x="4286491" y="1619912"/>
            <a:ext cx="3039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secure payment gateway ensures safe transactions for users.</a:t>
            </a:r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451793-DF5C-B0B9-4B84-185F452A39A2}"/>
              </a:ext>
            </a:extLst>
          </p:cNvPr>
          <p:cNvSpPr txBox="1"/>
          <p:nvPr/>
        </p:nvSpPr>
        <p:spPr>
          <a:xfrm>
            <a:off x="1952490" y="4033188"/>
            <a:ext cx="3039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User authentication restricts access to authorized individuals, protecting sensitive financial data.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6396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DDE3-6E1C-927C-EF54-141A9D5C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7457954" cy="1107996"/>
          </a:xfrm>
        </p:spPr>
        <p:txBody>
          <a:bodyPr/>
          <a:lstStyle/>
          <a:p>
            <a:r>
              <a:rPr lang="en-PH" sz="3600" dirty="0">
                <a:solidFill>
                  <a:schemeClr val="tx1"/>
                </a:solidFill>
                <a:effectLst/>
              </a:rPr>
              <a:t>Use Case Diagram</a:t>
            </a:r>
            <a:endParaRPr lang="en-PH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A190C-672B-87A4-BD16-C9E250FDBE60}"/>
              </a:ext>
            </a:extLst>
          </p:cNvPr>
          <p:cNvSpPr txBox="1"/>
          <p:nvPr/>
        </p:nvSpPr>
        <p:spPr>
          <a:xfrm>
            <a:off x="510250" y="926068"/>
            <a:ext cx="351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Functions of the Admin Role</a:t>
            </a:r>
            <a:endParaRPr lang="en-P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247E-1CC3-111B-517E-F61E72893927}"/>
              </a:ext>
            </a:extLst>
          </p:cNvPr>
          <p:cNvSpPr txBox="1"/>
          <p:nvPr/>
        </p:nvSpPr>
        <p:spPr>
          <a:xfrm>
            <a:off x="4688713" y="839148"/>
            <a:ext cx="351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Responsibilities of the Organization Representative</a:t>
            </a:r>
            <a:endParaRPr lang="en-PH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F56E1-C5FD-2AEC-0CBA-595E29666AAF}"/>
              </a:ext>
            </a:extLst>
          </p:cNvPr>
          <p:cNvSpPr txBox="1"/>
          <p:nvPr/>
        </p:nvSpPr>
        <p:spPr>
          <a:xfrm>
            <a:off x="8769752" y="97764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effectLst/>
              </a:rPr>
              <a:t>User Payment Capabilities</a:t>
            </a:r>
            <a:endParaRPr lang="en-PH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696F-7831-3EB2-A5EB-113DBD1F7733}"/>
              </a:ext>
            </a:extLst>
          </p:cNvPr>
          <p:cNvSpPr txBox="1"/>
          <p:nvPr/>
        </p:nvSpPr>
        <p:spPr>
          <a:xfrm>
            <a:off x="304800" y="1447800"/>
            <a:ext cx="3511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Effectively manages payments and user accounts.</a:t>
            </a:r>
          </a:p>
          <a:p>
            <a:pPr marL="285750" indent="-285750" algn="l" rtl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Sends notifications to keep users informed about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83972-A6E8-A075-9EA7-9A329307E941}"/>
              </a:ext>
            </a:extLst>
          </p:cNvPr>
          <p:cNvSpPr txBox="1"/>
          <p:nvPr/>
        </p:nvSpPr>
        <p:spPr>
          <a:xfrm>
            <a:off x="4495800" y="1583561"/>
            <a:ext cx="3200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Submits payment requests and tracks their status.</a:t>
            </a:r>
          </a:p>
          <a:p>
            <a:pPr marL="285750" indent="-285750" algn="l" rtl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Ensures prompt and accurate processing of all transactions.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0FB894-4D2E-FEA6-719A-F2ACDAD0B05D}"/>
              </a:ext>
            </a:extLst>
          </p:cNvPr>
          <p:cNvSpPr txBox="1"/>
          <p:nvPr/>
        </p:nvSpPr>
        <p:spPr>
          <a:xfrm>
            <a:off x="8534400" y="1454552"/>
            <a:ext cx="34357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Makes payments for dues and fees through the app.</a:t>
            </a:r>
          </a:p>
          <a:p>
            <a:pPr marL="285750" indent="-285750" algn="l" rtl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Receives confirmations and can update their profile information.</a:t>
            </a:r>
          </a:p>
        </p:txBody>
      </p:sp>
      <p:pic>
        <p:nvPicPr>
          <p:cNvPr id="14" name="Picture 13" descr="A diagram of a system&#10;&#10;AI-generated content may be incorrect.">
            <a:extLst>
              <a:ext uri="{FF2B5EF4-FFF2-40B4-BE49-F238E27FC236}">
                <a16:creationId xmlns:a16="http://schemas.microsoft.com/office/drawing/2014/main" id="{E89F4984-838E-43A3-22E1-C4ED0BC71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5" y="2895600"/>
            <a:ext cx="2491272" cy="2667000"/>
          </a:xfrm>
          <a:prstGeom prst="rect">
            <a:avLst/>
          </a:prstGeom>
        </p:spPr>
      </p:pic>
      <p:pic>
        <p:nvPicPr>
          <p:cNvPr id="15" name="Picture 14" descr="A diagram of a presentation&#10;&#10;AI-generated content may be incorrect.">
            <a:extLst>
              <a:ext uri="{FF2B5EF4-FFF2-40B4-BE49-F238E27FC236}">
                <a16:creationId xmlns:a16="http://schemas.microsoft.com/office/drawing/2014/main" id="{3E24422A-4A98-D28E-4B6D-10E259232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10" y="3429000"/>
            <a:ext cx="3726180" cy="1638935"/>
          </a:xfrm>
          <a:prstGeom prst="rect">
            <a:avLst/>
          </a:prstGeom>
        </p:spPr>
      </p:pic>
      <p:pic>
        <p:nvPicPr>
          <p:cNvPr id="16" name="Picture 15" descr="A diagram of a payment process&#10;&#10;AI-generated content may be incorrect.">
            <a:extLst>
              <a:ext uri="{FF2B5EF4-FFF2-40B4-BE49-F238E27FC236}">
                <a16:creationId xmlns:a16="http://schemas.microsoft.com/office/drawing/2014/main" id="{83F1F799-7BAC-CCEB-90D5-CFBF6C7A5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66" y="3193340"/>
            <a:ext cx="3055620" cy="2196465"/>
          </a:xfrm>
          <a:prstGeom prst="rect">
            <a:avLst/>
          </a:prstGeom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03DD2639-F1D8-25CD-1DBC-3234D077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0" y="882491"/>
            <a:ext cx="479170" cy="47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AB12B536-3B94-16C2-16DD-0B28F1947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827" y="882490"/>
            <a:ext cx="542925" cy="52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D56C5B8-4E2C-A46D-DAE0-FE2027B0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232909" y="884383"/>
            <a:ext cx="422041" cy="56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01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2294</Words>
  <Application>Microsoft Office PowerPoint</Application>
  <PresentationFormat>Widescreen</PresentationFormat>
  <Paragraphs>230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Figtree</vt:lpstr>
      <vt:lpstr>Tahoma</vt:lpstr>
      <vt:lpstr>Times New Roman</vt:lpstr>
      <vt:lpstr>Office Theme</vt:lpstr>
      <vt:lpstr>PowerPoint Presentation</vt:lpstr>
      <vt:lpstr>  PayTrack: A mobile application system for MMSU-CIT Organizations</vt:lpstr>
      <vt:lpstr>Purpose and Description of the study  </vt:lpstr>
      <vt:lpstr>Statement of the Problem: Existing Payment Processes</vt:lpstr>
      <vt:lpstr>Statement of the Problem: Existing Payment Processes</vt:lpstr>
      <vt:lpstr>Scope and Limitation of the study</vt:lpstr>
      <vt:lpstr>Conceptual Framework: Input-Process-Output Model</vt:lpstr>
      <vt:lpstr>System Architecture</vt:lpstr>
      <vt:lpstr>Use Case Diagram</vt:lpstr>
      <vt:lpstr>System Feature Matrix</vt:lpstr>
      <vt:lpstr>Research Instruments</vt:lpstr>
      <vt:lpstr>Population and Sampling Procedure</vt:lpstr>
      <vt:lpstr>Statistical Analysis</vt:lpstr>
      <vt:lpstr>PowerPoint Presentation</vt:lpstr>
      <vt:lpstr>Get in Touch With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kai river</cp:lastModifiedBy>
  <cp:revision>20</cp:revision>
  <dcterms:created xsi:type="dcterms:W3CDTF">2025-04-15T11:05:46Z</dcterms:created>
  <dcterms:modified xsi:type="dcterms:W3CDTF">2025-04-29T01:19:34Z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2024-03-01T00:00:00Z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2025-04-15T00:00:00Z</vt:filetime>
  </property>
  <property fmtid="{D5CDD505-2E9C-101B-9397-08002B2CF9AE}" pid="5" name="Producer">
    <vt:lpwstr>Adobe PDF Library 20.13.106</vt:lpwstr>
  </property>
</Properties>
</file>