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7" Type="http://schemas.openxmlformats.org/officeDocument/2006/relationships/slideLayout" Target="../slideLayouts/slideLayout1.xml"/><Relationship Id="rId8"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1609368"/>
            <a:ext cx="7477601" cy="2705695"/>
          </a:xfrm>
          <a:prstGeom prst="rect">
            <a:avLst/>
          </a:prstGeom>
          <a:noFill/>
          <a:ln/>
        </p:spPr>
        <p:txBody>
          <a:bodyPr wrap="square" rtlCol="0" anchor="t"/>
          <a:lstStyle/>
          <a:p>
            <a:pPr indent="0" marL="0">
              <a:lnSpc>
                <a:spcPts val="7101"/>
              </a:lnSpc>
              <a:buNone/>
            </a:pPr>
            <a:r>
              <a:rPr lang="en-US" sz="5681" dirty="0">
                <a:solidFill>
                  <a:srgbClr val="6EB9FC"/>
                </a:solidFill>
                <a:latin typeface="Lora" pitchFamily="34" charset="0"/>
                <a:ea typeface="Lora" pitchFamily="34" charset="-122"/>
                <a:cs typeface="Lora" pitchFamily="34" charset="-120"/>
              </a:rPr>
              <a:t>Introduction to Accident Sensor Gadgets</a:t>
            </a:r>
            <a:endParaRPr lang="en-US" sz="5681" dirty="0"/>
          </a:p>
        </p:txBody>
      </p:sp>
      <p:sp>
        <p:nvSpPr>
          <p:cNvPr id="6" name="Text 3"/>
          <p:cNvSpPr/>
          <p:nvPr/>
        </p:nvSpPr>
        <p:spPr>
          <a:xfrm>
            <a:off x="833199" y="4648319"/>
            <a:ext cx="7477601" cy="1333024"/>
          </a:xfrm>
          <a:prstGeom prst="rect">
            <a:avLst/>
          </a:prstGeom>
          <a:noFill/>
          <a:ln/>
        </p:spPr>
        <p:txBody>
          <a:bodyPr wrap="square" rtlCol="0" anchor="t"/>
          <a:lstStyle/>
          <a:p>
            <a:pPr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 Accident sensor gadgets are innovative devices designed to detect and respond to various types of accidents or emergencies. These smart tools use advanced technologies to monitor critical situations and alert users or emergency services, helping to save lives and minimize property damage.</a:t>
            </a:r>
            <a:endParaRPr lang="en-US" sz="1750" dirty="0"/>
          </a:p>
        </p:txBody>
      </p:sp>
      <p:sp>
        <p:nvSpPr>
          <p:cNvPr id="7" name="Shape 4"/>
          <p:cNvSpPr/>
          <p:nvPr/>
        </p:nvSpPr>
        <p:spPr>
          <a:xfrm>
            <a:off x="833199" y="6247924"/>
            <a:ext cx="355402" cy="355402"/>
          </a:xfrm>
          <a:prstGeom prst="roundRect">
            <a:avLst>
              <a:gd name="adj" fmla="val 25726039"/>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840819" y="6255544"/>
            <a:ext cx="340162" cy="340162"/>
          </a:xfrm>
          <a:prstGeom prst="rect">
            <a:avLst/>
          </a:prstGeom>
        </p:spPr>
      </p:pic>
      <p:sp>
        <p:nvSpPr>
          <p:cNvPr id="9" name="Text 5"/>
          <p:cNvSpPr/>
          <p:nvPr/>
        </p:nvSpPr>
        <p:spPr>
          <a:xfrm>
            <a:off x="1299686" y="6231255"/>
            <a:ext cx="2135505" cy="388858"/>
          </a:xfrm>
          <a:prstGeom prst="rect">
            <a:avLst/>
          </a:prstGeom>
          <a:noFill/>
          <a:ln/>
        </p:spPr>
        <p:txBody>
          <a:bodyPr wrap="none" rtlCol="0" anchor="t"/>
          <a:lstStyle/>
          <a:p>
            <a:pPr algn="l" indent="0" marL="0">
              <a:lnSpc>
                <a:spcPts val="3062"/>
              </a:lnSpc>
              <a:buNone/>
            </a:pPr>
            <a:r>
              <a:rPr lang="en-US" sz="2187" b="1" dirty="0">
                <a:solidFill>
                  <a:srgbClr val="D6E5EF"/>
                </a:solidFill>
                <a:latin typeface="Source Sans Pro" pitchFamily="34" charset="0"/>
                <a:ea typeface="Source Sans Pro" pitchFamily="34" charset="-122"/>
                <a:cs typeface="Source Sans Pro" pitchFamily="34" charset="-120"/>
              </a:rPr>
              <a:t>by Seema Kumari</a:t>
            </a:r>
            <a:endParaRPr lang="en-US" sz="2187"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7620" y="0"/>
            <a:ext cx="3657600" cy="8229600"/>
          </a:xfrm>
          <a:prstGeom prst="rect">
            <a:avLst/>
          </a:prstGeom>
        </p:spPr>
      </p:pic>
      <p:sp>
        <p:nvSpPr>
          <p:cNvPr id="5" name="Text 2"/>
          <p:cNvSpPr/>
          <p:nvPr/>
        </p:nvSpPr>
        <p:spPr>
          <a:xfrm>
            <a:off x="4490799" y="1634014"/>
            <a:ext cx="8266152" cy="653415"/>
          </a:xfrm>
          <a:prstGeom prst="rect">
            <a:avLst/>
          </a:prstGeom>
          <a:noFill/>
          <a:ln/>
        </p:spPr>
        <p:txBody>
          <a:bodyPr wrap="none" rtlCol="0" anchor="t"/>
          <a:lstStyle/>
          <a:p>
            <a:pPr indent="0" marL="0">
              <a:lnSpc>
                <a:spcPts val="5146"/>
              </a:lnSpc>
              <a:buNone/>
            </a:pPr>
            <a:r>
              <a:rPr lang="en-US" sz="4117" dirty="0">
                <a:solidFill>
                  <a:srgbClr val="6EB9FC"/>
                </a:solidFill>
                <a:latin typeface="Lora" pitchFamily="34" charset="0"/>
                <a:ea typeface="Lora" pitchFamily="34" charset="-122"/>
                <a:cs typeface="Lora" pitchFamily="34" charset="-120"/>
              </a:rPr>
              <a:t>Importance of Accident Detection</a:t>
            </a:r>
            <a:endParaRPr lang="en-US" sz="4117" dirty="0"/>
          </a:p>
        </p:txBody>
      </p:sp>
      <p:sp>
        <p:nvSpPr>
          <p:cNvPr id="6" name="Shape 3"/>
          <p:cNvSpPr/>
          <p:nvPr/>
        </p:nvSpPr>
        <p:spPr>
          <a:xfrm>
            <a:off x="4490799" y="2870597"/>
            <a:ext cx="499943" cy="499943"/>
          </a:xfrm>
          <a:prstGeom prst="roundRect">
            <a:avLst>
              <a:gd name="adj" fmla="val 13333"/>
            </a:avLst>
          </a:prstGeom>
          <a:solidFill>
            <a:srgbClr val="363A4A"/>
          </a:solidFill>
          <a:ln/>
        </p:spPr>
      </p:sp>
      <p:sp>
        <p:nvSpPr>
          <p:cNvPr id="7" name="Text 4"/>
          <p:cNvSpPr/>
          <p:nvPr/>
        </p:nvSpPr>
        <p:spPr>
          <a:xfrm>
            <a:off x="4683681" y="2924532"/>
            <a:ext cx="114181" cy="392073"/>
          </a:xfrm>
          <a:prstGeom prst="rect">
            <a:avLst/>
          </a:prstGeom>
          <a:noFill/>
          <a:ln/>
        </p:spPr>
        <p:txBody>
          <a:bodyPr wrap="none" rtlCol="0" anchor="t"/>
          <a:lstStyle/>
          <a:p>
            <a:pPr algn="ctr" indent="0" marL="0">
              <a:lnSpc>
                <a:spcPts val="3088"/>
              </a:lnSpc>
              <a:buNone/>
            </a:pPr>
            <a:r>
              <a:rPr lang="en-US" sz="2470" dirty="0">
                <a:solidFill>
                  <a:srgbClr val="6EB9FC"/>
                </a:solidFill>
                <a:latin typeface="Lora" pitchFamily="34" charset="0"/>
                <a:ea typeface="Lora" pitchFamily="34" charset="-122"/>
                <a:cs typeface="Lora" pitchFamily="34" charset="-120"/>
              </a:rPr>
              <a:t>1</a:t>
            </a:r>
            <a:endParaRPr lang="en-US" sz="2470" dirty="0"/>
          </a:p>
        </p:txBody>
      </p:sp>
      <p:sp>
        <p:nvSpPr>
          <p:cNvPr id="8" name="Text 5"/>
          <p:cNvSpPr/>
          <p:nvPr/>
        </p:nvSpPr>
        <p:spPr>
          <a:xfrm>
            <a:off x="5212913" y="2870597"/>
            <a:ext cx="2614017" cy="326827"/>
          </a:xfrm>
          <a:prstGeom prst="rect">
            <a:avLst/>
          </a:prstGeom>
          <a:noFill/>
          <a:ln/>
        </p:spPr>
        <p:txBody>
          <a:bodyPr wrap="none" rtlCol="0" anchor="t"/>
          <a:lstStyle/>
          <a:p>
            <a:pPr indent="0" marL="0">
              <a:lnSpc>
                <a:spcPts val="2573"/>
              </a:lnSpc>
              <a:buNone/>
            </a:pPr>
            <a:r>
              <a:rPr lang="en-US" sz="2058" dirty="0">
                <a:solidFill>
                  <a:srgbClr val="6EB9FC"/>
                </a:solidFill>
                <a:latin typeface="Lora" pitchFamily="34" charset="0"/>
                <a:ea typeface="Lora" pitchFamily="34" charset="-122"/>
                <a:cs typeface="Lora" pitchFamily="34" charset="-120"/>
              </a:rPr>
              <a:t>Rapid Response</a:t>
            </a:r>
            <a:endParaRPr lang="en-US" sz="2058" dirty="0"/>
          </a:p>
        </p:txBody>
      </p:sp>
      <p:sp>
        <p:nvSpPr>
          <p:cNvPr id="9" name="Text 6"/>
          <p:cNvSpPr/>
          <p:nvPr/>
        </p:nvSpPr>
        <p:spPr>
          <a:xfrm>
            <a:off x="5212913" y="3330654"/>
            <a:ext cx="3820001" cy="1666280"/>
          </a:xfrm>
          <a:prstGeom prst="rect">
            <a:avLst/>
          </a:prstGeom>
          <a:noFill/>
          <a:ln/>
        </p:spPr>
        <p:txBody>
          <a:bodyPr wrap="square" rtlCol="0" anchor="t"/>
          <a:lstStyle/>
          <a:p>
            <a:pPr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Accident sensor gadgets can quickly detect incidents and notify authorities, enabling fast emergency response and potentially reducing the severity of injuries or damages.</a:t>
            </a:r>
            <a:endParaRPr lang="en-US" sz="1750" dirty="0"/>
          </a:p>
        </p:txBody>
      </p:sp>
      <p:sp>
        <p:nvSpPr>
          <p:cNvPr id="10" name="Shape 7"/>
          <p:cNvSpPr/>
          <p:nvPr/>
        </p:nvSpPr>
        <p:spPr>
          <a:xfrm>
            <a:off x="9255085" y="2870597"/>
            <a:ext cx="499943" cy="499943"/>
          </a:xfrm>
          <a:prstGeom prst="roundRect">
            <a:avLst>
              <a:gd name="adj" fmla="val 13333"/>
            </a:avLst>
          </a:prstGeom>
          <a:solidFill>
            <a:srgbClr val="363A4A"/>
          </a:solidFill>
          <a:ln/>
        </p:spPr>
      </p:sp>
      <p:sp>
        <p:nvSpPr>
          <p:cNvPr id="11" name="Text 8"/>
          <p:cNvSpPr/>
          <p:nvPr/>
        </p:nvSpPr>
        <p:spPr>
          <a:xfrm>
            <a:off x="9420820" y="2924532"/>
            <a:ext cx="168473" cy="392073"/>
          </a:xfrm>
          <a:prstGeom prst="rect">
            <a:avLst/>
          </a:prstGeom>
          <a:noFill/>
          <a:ln/>
        </p:spPr>
        <p:txBody>
          <a:bodyPr wrap="none" rtlCol="0" anchor="t"/>
          <a:lstStyle/>
          <a:p>
            <a:pPr algn="ctr" indent="0" marL="0">
              <a:lnSpc>
                <a:spcPts val="3088"/>
              </a:lnSpc>
              <a:buNone/>
            </a:pPr>
            <a:r>
              <a:rPr lang="en-US" sz="2470" dirty="0">
                <a:solidFill>
                  <a:srgbClr val="6EB9FC"/>
                </a:solidFill>
                <a:latin typeface="Lora" pitchFamily="34" charset="0"/>
                <a:ea typeface="Lora" pitchFamily="34" charset="-122"/>
                <a:cs typeface="Lora" pitchFamily="34" charset="-120"/>
              </a:rPr>
              <a:t>2</a:t>
            </a:r>
            <a:endParaRPr lang="en-US" sz="2470" dirty="0"/>
          </a:p>
        </p:txBody>
      </p:sp>
      <p:sp>
        <p:nvSpPr>
          <p:cNvPr id="12" name="Text 9"/>
          <p:cNvSpPr/>
          <p:nvPr/>
        </p:nvSpPr>
        <p:spPr>
          <a:xfrm>
            <a:off x="9977199" y="2870597"/>
            <a:ext cx="2614017" cy="326827"/>
          </a:xfrm>
          <a:prstGeom prst="rect">
            <a:avLst/>
          </a:prstGeom>
          <a:noFill/>
          <a:ln/>
        </p:spPr>
        <p:txBody>
          <a:bodyPr wrap="none" rtlCol="0" anchor="t"/>
          <a:lstStyle/>
          <a:p>
            <a:pPr indent="0" marL="0">
              <a:lnSpc>
                <a:spcPts val="2573"/>
              </a:lnSpc>
              <a:buNone/>
            </a:pPr>
            <a:r>
              <a:rPr lang="en-US" sz="2058" dirty="0">
                <a:solidFill>
                  <a:srgbClr val="6EB9FC"/>
                </a:solidFill>
                <a:latin typeface="Lora" pitchFamily="34" charset="0"/>
                <a:ea typeface="Lora" pitchFamily="34" charset="-122"/>
                <a:cs typeface="Lora" pitchFamily="34" charset="-120"/>
              </a:rPr>
              <a:t>Improved Safety</a:t>
            </a:r>
            <a:endParaRPr lang="en-US" sz="2058" dirty="0"/>
          </a:p>
        </p:txBody>
      </p:sp>
      <p:sp>
        <p:nvSpPr>
          <p:cNvPr id="13" name="Text 10"/>
          <p:cNvSpPr/>
          <p:nvPr/>
        </p:nvSpPr>
        <p:spPr>
          <a:xfrm>
            <a:off x="9977199" y="3330654"/>
            <a:ext cx="3820001" cy="1333024"/>
          </a:xfrm>
          <a:prstGeom prst="rect">
            <a:avLst/>
          </a:prstGeom>
          <a:noFill/>
          <a:ln/>
        </p:spPr>
        <p:txBody>
          <a:bodyPr wrap="square" rtlCol="0" anchor="t"/>
          <a:lstStyle/>
          <a:p>
            <a:pPr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These devices provide an extra layer of protection, giving users peace of mind and helping to prevent or mitigate the consequences of accidents.</a:t>
            </a:r>
            <a:endParaRPr lang="en-US" sz="1750" dirty="0"/>
          </a:p>
        </p:txBody>
      </p:sp>
      <p:sp>
        <p:nvSpPr>
          <p:cNvPr id="14" name="Shape 11"/>
          <p:cNvSpPr/>
          <p:nvPr/>
        </p:nvSpPr>
        <p:spPr>
          <a:xfrm>
            <a:off x="4490799" y="5469017"/>
            <a:ext cx="499943" cy="499943"/>
          </a:xfrm>
          <a:prstGeom prst="roundRect">
            <a:avLst>
              <a:gd name="adj" fmla="val 13333"/>
            </a:avLst>
          </a:prstGeom>
          <a:solidFill>
            <a:srgbClr val="363A4A"/>
          </a:solidFill>
          <a:ln/>
        </p:spPr>
      </p:sp>
      <p:sp>
        <p:nvSpPr>
          <p:cNvPr id="15" name="Text 12"/>
          <p:cNvSpPr/>
          <p:nvPr/>
        </p:nvSpPr>
        <p:spPr>
          <a:xfrm>
            <a:off x="4653320" y="5522952"/>
            <a:ext cx="174784" cy="392073"/>
          </a:xfrm>
          <a:prstGeom prst="rect">
            <a:avLst/>
          </a:prstGeom>
          <a:noFill/>
          <a:ln/>
        </p:spPr>
        <p:txBody>
          <a:bodyPr wrap="none" rtlCol="0" anchor="t"/>
          <a:lstStyle/>
          <a:p>
            <a:pPr algn="ctr" indent="0" marL="0">
              <a:lnSpc>
                <a:spcPts val="3088"/>
              </a:lnSpc>
              <a:buNone/>
            </a:pPr>
            <a:r>
              <a:rPr lang="en-US" sz="2470" dirty="0">
                <a:solidFill>
                  <a:srgbClr val="6EB9FC"/>
                </a:solidFill>
                <a:latin typeface="Lora" pitchFamily="34" charset="0"/>
                <a:ea typeface="Lora" pitchFamily="34" charset="-122"/>
                <a:cs typeface="Lora" pitchFamily="34" charset="-120"/>
              </a:rPr>
              <a:t>3</a:t>
            </a:r>
            <a:endParaRPr lang="en-US" sz="2470" dirty="0"/>
          </a:p>
        </p:txBody>
      </p:sp>
      <p:sp>
        <p:nvSpPr>
          <p:cNvPr id="16" name="Text 13"/>
          <p:cNvSpPr/>
          <p:nvPr/>
        </p:nvSpPr>
        <p:spPr>
          <a:xfrm>
            <a:off x="5212913" y="5469017"/>
            <a:ext cx="2614017" cy="326827"/>
          </a:xfrm>
          <a:prstGeom prst="rect">
            <a:avLst/>
          </a:prstGeom>
          <a:noFill/>
          <a:ln/>
        </p:spPr>
        <p:txBody>
          <a:bodyPr wrap="none" rtlCol="0" anchor="t"/>
          <a:lstStyle/>
          <a:p>
            <a:pPr indent="0" marL="0">
              <a:lnSpc>
                <a:spcPts val="2573"/>
              </a:lnSpc>
              <a:buNone/>
            </a:pPr>
            <a:r>
              <a:rPr lang="en-US" sz="2058" dirty="0">
                <a:solidFill>
                  <a:srgbClr val="6EB9FC"/>
                </a:solidFill>
                <a:latin typeface="Lora" pitchFamily="34" charset="0"/>
                <a:ea typeface="Lora" pitchFamily="34" charset="-122"/>
                <a:cs typeface="Lora" pitchFamily="34" charset="-120"/>
              </a:rPr>
              <a:t>Data Tracking</a:t>
            </a:r>
            <a:endParaRPr lang="en-US" sz="2058" dirty="0"/>
          </a:p>
        </p:txBody>
      </p:sp>
      <p:sp>
        <p:nvSpPr>
          <p:cNvPr id="17" name="Text 14"/>
          <p:cNvSpPr/>
          <p:nvPr/>
        </p:nvSpPr>
        <p:spPr>
          <a:xfrm>
            <a:off x="5212913" y="5929074"/>
            <a:ext cx="8584287" cy="666512"/>
          </a:xfrm>
          <a:prstGeom prst="rect">
            <a:avLst/>
          </a:prstGeom>
          <a:noFill/>
          <a:ln/>
        </p:spPr>
        <p:txBody>
          <a:bodyPr wrap="square" rtlCol="0" anchor="t"/>
          <a:lstStyle/>
          <a:p>
            <a:pPr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Accident sensor gadgets can collect valuable data about incident patterns and trends, informing safety improvements and preventive measures.</a:t>
            </a:r>
            <a:endParaRPr lang="en-US" sz="1750"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2469356"/>
            <a:ext cx="8279130" cy="653415"/>
          </a:xfrm>
          <a:prstGeom prst="rect">
            <a:avLst/>
          </a:prstGeom>
          <a:noFill/>
          <a:ln/>
        </p:spPr>
        <p:txBody>
          <a:bodyPr wrap="none" rtlCol="0" anchor="t"/>
          <a:lstStyle/>
          <a:p>
            <a:pPr indent="0" marL="0">
              <a:lnSpc>
                <a:spcPts val="5146"/>
              </a:lnSpc>
              <a:buNone/>
            </a:pPr>
            <a:r>
              <a:rPr lang="en-US" sz="4117" dirty="0">
                <a:solidFill>
                  <a:srgbClr val="6EB9FC"/>
                </a:solidFill>
                <a:latin typeface="Lora" pitchFamily="34" charset="0"/>
                <a:ea typeface="Lora" pitchFamily="34" charset="-122"/>
                <a:cs typeface="Lora" pitchFamily="34" charset="-120"/>
              </a:rPr>
              <a:t>Types of Accident Sensor Gadgets</a:t>
            </a:r>
            <a:endParaRPr lang="en-US" sz="4117" dirty="0"/>
          </a:p>
        </p:txBody>
      </p:sp>
      <p:sp>
        <p:nvSpPr>
          <p:cNvPr id="5" name="Text 3"/>
          <p:cNvSpPr/>
          <p:nvPr/>
        </p:nvSpPr>
        <p:spPr>
          <a:xfrm>
            <a:off x="2348389" y="3678198"/>
            <a:ext cx="2614017" cy="326827"/>
          </a:xfrm>
          <a:prstGeom prst="rect">
            <a:avLst/>
          </a:prstGeom>
          <a:noFill/>
          <a:ln/>
        </p:spPr>
        <p:txBody>
          <a:bodyPr wrap="none" rtlCol="0" anchor="t"/>
          <a:lstStyle/>
          <a:p>
            <a:pPr indent="0" marL="0">
              <a:lnSpc>
                <a:spcPts val="2573"/>
              </a:lnSpc>
              <a:buNone/>
            </a:pPr>
            <a:r>
              <a:rPr lang="en-US" sz="2058" dirty="0">
                <a:solidFill>
                  <a:srgbClr val="6EB9FC"/>
                </a:solidFill>
                <a:latin typeface="Lora" pitchFamily="34" charset="0"/>
                <a:ea typeface="Lora" pitchFamily="34" charset="-122"/>
                <a:cs typeface="Lora" pitchFamily="34" charset="-120"/>
              </a:rPr>
              <a:t>Vehicle Sensors</a:t>
            </a:r>
            <a:endParaRPr lang="en-US" sz="2058" dirty="0"/>
          </a:p>
        </p:txBody>
      </p:sp>
      <p:sp>
        <p:nvSpPr>
          <p:cNvPr id="6" name="Text 4"/>
          <p:cNvSpPr/>
          <p:nvPr/>
        </p:nvSpPr>
        <p:spPr>
          <a:xfrm>
            <a:off x="2348389" y="4227195"/>
            <a:ext cx="2949416" cy="1333024"/>
          </a:xfrm>
          <a:prstGeom prst="rect">
            <a:avLst/>
          </a:prstGeom>
          <a:noFill/>
          <a:ln/>
        </p:spPr>
        <p:txBody>
          <a:bodyPr wrap="square" rtlCol="0" anchor="t"/>
          <a:lstStyle/>
          <a:p>
            <a:pPr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Gadgets that detect collisions, rollovers, or sudden deceleration in vehicles, triggering emergency alerts.</a:t>
            </a:r>
            <a:endParaRPr lang="en-US" sz="1750" dirty="0"/>
          </a:p>
        </p:txBody>
      </p:sp>
      <p:sp>
        <p:nvSpPr>
          <p:cNvPr id="7" name="Text 5"/>
          <p:cNvSpPr/>
          <p:nvPr/>
        </p:nvSpPr>
        <p:spPr>
          <a:xfrm>
            <a:off x="5847398" y="3678198"/>
            <a:ext cx="2614017" cy="326827"/>
          </a:xfrm>
          <a:prstGeom prst="rect">
            <a:avLst/>
          </a:prstGeom>
          <a:noFill/>
          <a:ln/>
        </p:spPr>
        <p:txBody>
          <a:bodyPr wrap="none" rtlCol="0" anchor="t"/>
          <a:lstStyle/>
          <a:p>
            <a:pPr indent="0" marL="0">
              <a:lnSpc>
                <a:spcPts val="2573"/>
              </a:lnSpc>
              <a:buNone/>
            </a:pPr>
            <a:r>
              <a:rPr lang="en-US" sz="2058" dirty="0">
                <a:solidFill>
                  <a:srgbClr val="6EB9FC"/>
                </a:solidFill>
                <a:latin typeface="Lora" pitchFamily="34" charset="0"/>
                <a:ea typeface="Lora" pitchFamily="34" charset="-122"/>
                <a:cs typeface="Lora" pitchFamily="34" charset="-120"/>
              </a:rPr>
              <a:t>Personal Devices</a:t>
            </a:r>
            <a:endParaRPr lang="en-US" sz="2058" dirty="0"/>
          </a:p>
        </p:txBody>
      </p:sp>
      <p:sp>
        <p:nvSpPr>
          <p:cNvPr id="8" name="Text 6"/>
          <p:cNvSpPr/>
          <p:nvPr/>
        </p:nvSpPr>
        <p:spPr>
          <a:xfrm>
            <a:off x="5847398" y="4227195"/>
            <a:ext cx="2949416" cy="1333024"/>
          </a:xfrm>
          <a:prstGeom prst="rect">
            <a:avLst/>
          </a:prstGeom>
          <a:noFill/>
          <a:ln/>
        </p:spPr>
        <p:txBody>
          <a:bodyPr wrap="square" rtlCol="0" anchor="t"/>
          <a:lstStyle/>
          <a:p>
            <a:pPr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Wearable sensors that monitor user activity and can detect falls or other accidents, notifying emergency contacts.</a:t>
            </a:r>
            <a:endParaRPr lang="en-US" sz="1750" dirty="0"/>
          </a:p>
        </p:txBody>
      </p:sp>
      <p:sp>
        <p:nvSpPr>
          <p:cNvPr id="9" name="Text 7"/>
          <p:cNvSpPr/>
          <p:nvPr/>
        </p:nvSpPr>
        <p:spPr>
          <a:xfrm>
            <a:off x="9346406" y="3678198"/>
            <a:ext cx="2614017" cy="326827"/>
          </a:xfrm>
          <a:prstGeom prst="rect">
            <a:avLst/>
          </a:prstGeom>
          <a:noFill/>
          <a:ln/>
        </p:spPr>
        <p:txBody>
          <a:bodyPr wrap="none" rtlCol="0" anchor="t"/>
          <a:lstStyle/>
          <a:p>
            <a:pPr indent="0" marL="0">
              <a:lnSpc>
                <a:spcPts val="2573"/>
              </a:lnSpc>
              <a:buNone/>
            </a:pPr>
            <a:r>
              <a:rPr lang="en-US" sz="2058" dirty="0">
                <a:solidFill>
                  <a:srgbClr val="6EB9FC"/>
                </a:solidFill>
                <a:latin typeface="Lora" pitchFamily="34" charset="0"/>
                <a:ea typeface="Lora" pitchFamily="34" charset="-122"/>
                <a:cs typeface="Lora" pitchFamily="34" charset="-120"/>
              </a:rPr>
              <a:t>Home Monitoring</a:t>
            </a:r>
            <a:endParaRPr lang="en-US" sz="2058" dirty="0"/>
          </a:p>
        </p:txBody>
      </p:sp>
      <p:sp>
        <p:nvSpPr>
          <p:cNvPr id="10" name="Text 8"/>
          <p:cNvSpPr/>
          <p:nvPr/>
        </p:nvSpPr>
        <p:spPr>
          <a:xfrm>
            <a:off x="9346406" y="4227195"/>
            <a:ext cx="2949416" cy="1333024"/>
          </a:xfrm>
          <a:prstGeom prst="rect">
            <a:avLst/>
          </a:prstGeom>
          <a:noFill/>
          <a:ln/>
        </p:spPr>
        <p:txBody>
          <a:bodyPr wrap="square" rtlCol="0" anchor="t"/>
          <a:lstStyle/>
          <a:p>
            <a:pPr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Sensors placed in homes to detect fires, gas leaks, or other hazardous events, providing early warning and response.</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10980420" y="0"/>
            <a:ext cx="3657600" cy="8229600"/>
          </a:xfrm>
          <a:prstGeom prst="rect">
            <a:avLst/>
          </a:prstGeom>
        </p:spPr>
      </p:pic>
      <p:sp>
        <p:nvSpPr>
          <p:cNvPr id="5" name="Text 2"/>
          <p:cNvSpPr/>
          <p:nvPr/>
        </p:nvSpPr>
        <p:spPr>
          <a:xfrm>
            <a:off x="833199" y="876300"/>
            <a:ext cx="8777407" cy="653415"/>
          </a:xfrm>
          <a:prstGeom prst="rect">
            <a:avLst/>
          </a:prstGeom>
          <a:noFill/>
          <a:ln/>
        </p:spPr>
        <p:txBody>
          <a:bodyPr wrap="none" rtlCol="0" anchor="t"/>
          <a:lstStyle/>
          <a:p>
            <a:pPr indent="0" marL="0">
              <a:lnSpc>
                <a:spcPts val="5146"/>
              </a:lnSpc>
              <a:buNone/>
            </a:pPr>
            <a:r>
              <a:rPr lang="en-US" sz="4117" dirty="0">
                <a:solidFill>
                  <a:srgbClr val="6EB9FC"/>
                </a:solidFill>
                <a:latin typeface="Lora" pitchFamily="34" charset="0"/>
                <a:ea typeface="Lora" pitchFamily="34" charset="-122"/>
                <a:cs typeface="Lora" pitchFamily="34" charset="-120"/>
              </a:rPr>
              <a:t>How Accident Sensor Gadgets Work</a:t>
            </a:r>
            <a:endParaRPr lang="en-US" sz="4117" dirty="0"/>
          </a:p>
        </p:txBody>
      </p:sp>
      <p:sp>
        <p:nvSpPr>
          <p:cNvPr id="6" name="Shape 3"/>
          <p:cNvSpPr/>
          <p:nvPr/>
        </p:nvSpPr>
        <p:spPr>
          <a:xfrm>
            <a:off x="1152644" y="1862971"/>
            <a:ext cx="27742" cy="5490329"/>
          </a:xfrm>
          <a:prstGeom prst="rect">
            <a:avLst/>
          </a:prstGeom>
          <a:solidFill>
            <a:srgbClr val="6EB9FC"/>
          </a:solidFill>
          <a:ln/>
        </p:spPr>
      </p:sp>
      <p:sp>
        <p:nvSpPr>
          <p:cNvPr id="7" name="Shape 4"/>
          <p:cNvSpPr/>
          <p:nvPr/>
        </p:nvSpPr>
        <p:spPr>
          <a:xfrm>
            <a:off x="1416427" y="2348925"/>
            <a:ext cx="777597" cy="27742"/>
          </a:xfrm>
          <a:prstGeom prst="rect">
            <a:avLst/>
          </a:prstGeom>
          <a:solidFill>
            <a:srgbClr val="6EB9FC"/>
          </a:solidFill>
          <a:ln/>
        </p:spPr>
      </p:sp>
      <p:sp>
        <p:nvSpPr>
          <p:cNvPr id="8" name="Shape 5"/>
          <p:cNvSpPr/>
          <p:nvPr/>
        </p:nvSpPr>
        <p:spPr>
          <a:xfrm>
            <a:off x="916484" y="2112883"/>
            <a:ext cx="499943" cy="499943"/>
          </a:xfrm>
          <a:prstGeom prst="roundRect">
            <a:avLst>
              <a:gd name="adj" fmla="val 13333"/>
            </a:avLst>
          </a:prstGeom>
          <a:solidFill>
            <a:srgbClr val="363A4A"/>
          </a:solidFill>
          <a:ln/>
        </p:spPr>
      </p:sp>
      <p:sp>
        <p:nvSpPr>
          <p:cNvPr id="9" name="Text 6"/>
          <p:cNvSpPr/>
          <p:nvPr/>
        </p:nvSpPr>
        <p:spPr>
          <a:xfrm>
            <a:off x="1109365" y="2166818"/>
            <a:ext cx="114181" cy="392073"/>
          </a:xfrm>
          <a:prstGeom prst="rect">
            <a:avLst/>
          </a:prstGeom>
          <a:noFill/>
          <a:ln/>
        </p:spPr>
        <p:txBody>
          <a:bodyPr wrap="none" rtlCol="0" anchor="t"/>
          <a:lstStyle/>
          <a:p>
            <a:pPr algn="ctr" indent="0" marL="0">
              <a:lnSpc>
                <a:spcPts val="3088"/>
              </a:lnSpc>
              <a:buNone/>
            </a:pPr>
            <a:r>
              <a:rPr lang="en-US" sz="2470" dirty="0">
                <a:solidFill>
                  <a:srgbClr val="6EB9FC"/>
                </a:solidFill>
                <a:latin typeface="Lora" pitchFamily="34" charset="0"/>
                <a:ea typeface="Lora" pitchFamily="34" charset="-122"/>
                <a:cs typeface="Lora" pitchFamily="34" charset="-120"/>
              </a:rPr>
              <a:t>1</a:t>
            </a:r>
            <a:endParaRPr lang="en-US" sz="2470" dirty="0"/>
          </a:p>
        </p:txBody>
      </p:sp>
      <p:sp>
        <p:nvSpPr>
          <p:cNvPr id="10" name="Text 7"/>
          <p:cNvSpPr/>
          <p:nvPr/>
        </p:nvSpPr>
        <p:spPr>
          <a:xfrm>
            <a:off x="2388513" y="2085142"/>
            <a:ext cx="2614017" cy="326827"/>
          </a:xfrm>
          <a:prstGeom prst="rect">
            <a:avLst/>
          </a:prstGeom>
          <a:noFill/>
          <a:ln/>
        </p:spPr>
        <p:txBody>
          <a:bodyPr wrap="none" rtlCol="0" anchor="t"/>
          <a:lstStyle/>
          <a:p>
            <a:pPr algn="l" indent="0" marL="0">
              <a:lnSpc>
                <a:spcPts val="2573"/>
              </a:lnSpc>
              <a:buNone/>
            </a:pPr>
            <a:r>
              <a:rPr lang="en-US" sz="2058" dirty="0">
                <a:solidFill>
                  <a:srgbClr val="6EB9FC"/>
                </a:solidFill>
                <a:latin typeface="Lora" pitchFamily="34" charset="0"/>
                <a:ea typeface="Lora" pitchFamily="34" charset="-122"/>
                <a:cs typeface="Lora" pitchFamily="34" charset="-120"/>
              </a:rPr>
              <a:t>Sensor Activation</a:t>
            </a:r>
            <a:endParaRPr lang="en-US" sz="2058" dirty="0"/>
          </a:p>
        </p:txBody>
      </p:sp>
      <p:sp>
        <p:nvSpPr>
          <p:cNvPr id="11" name="Text 8"/>
          <p:cNvSpPr/>
          <p:nvPr/>
        </p:nvSpPr>
        <p:spPr>
          <a:xfrm>
            <a:off x="2388513" y="2545199"/>
            <a:ext cx="7751088" cy="999768"/>
          </a:xfrm>
          <a:prstGeom prst="rect">
            <a:avLst/>
          </a:prstGeom>
          <a:noFill/>
          <a:ln/>
        </p:spPr>
        <p:txBody>
          <a:bodyPr wrap="square" rtlCol="0" anchor="t"/>
          <a:lstStyle/>
          <a:p>
            <a:pPr algn="l"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Accident sensor gadgets use a variety of technologies, such as accelerometers, pressure sensors, or thermal detectors, to monitor for specific accident-related events.</a:t>
            </a:r>
            <a:endParaRPr lang="en-US" sz="1750" dirty="0"/>
          </a:p>
        </p:txBody>
      </p:sp>
      <p:sp>
        <p:nvSpPr>
          <p:cNvPr id="12" name="Shape 9"/>
          <p:cNvSpPr/>
          <p:nvPr/>
        </p:nvSpPr>
        <p:spPr>
          <a:xfrm>
            <a:off x="1416427" y="4475262"/>
            <a:ext cx="777597" cy="27742"/>
          </a:xfrm>
          <a:prstGeom prst="rect">
            <a:avLst/>
          </a:prstGeom>
          <a:solidFill>
            <a:srgbClr val="6EB9FC"/>
          </a:solidFill>
          <a:ln/>
        </p:spPr>
      </p:sp>
      <p:sp>
        <p:nvSpPr>
          <p:cNvPr id="13" name="Shape 10"/>
          <p:cNvSpPr/>
          <p:nvPr/>
        </p:nvSpPr>
        <p:spPr>
          <a:xfrm>
            <a:off x="916484" y="4239220"/>
            <a:ext cx="499943" cy="499943"/>
          </a:xfrm>
          <a:prstGeom prst="roundRect">
            <a:avLst>
              <a:gd name="adj" fmla="val 13333"/>
            </a:avLst>
          </a:prstGeom>
          <a:solidFill>
            <a:srgbClr val="363A4A"/>
          </a:solidFill>
          <a:ln/>
        </p:spPr>
      </p:sp>
      <p:sp>
        <p:nvSpPr>
          <p:cNvPr id="14" name="Text 11"/>
          <p:cNvSpPr/>
          <p:nvPr/>
        </p:nvSpPr>
        <p:spPr>
          <a:xfrm>
            <a:off x="1082219" y="4293156"/>
            <a:ext cx="168473" cy="392073"/>
          </a:xfrm>
          <a:prstGeom prst="rect">
            <a:avLst/>
          </a:prstGeom>
          <a:noFill/>
          <a:ln/>
        </p:spPr>
        <p:txBody>
          <a:bodyPr wrap="none" rtlCol="0" anchor="t"/>
          <a:lstStyle/>
          <a:p>
            <a:pPr algn="ctr" indent="0" marL="0">
              <a:lnSpc>
                <a:spcPts val="3088"/>
              </a:lnSpc>
              <a:buNone/>
            </a:pPr>
            <a:r>
              <a:rPr lang="en-US" sz="2470" dirty="0">
                <a:solidFill>
                  <a:srgbClr val="6EB9FC"/>
                </a:solidFill>
                <a:latin typeface="Lora" pitchFamily="34" charset="0"/>
                <a:ea typeface="Lora" pitchFamily="34" charset="-122"/>
                <a:cs typeface="Lora" pitchFamily="34" charset="-120"/>
              </a:rPr>
              <a:t>2</a:t>
            </a:r>
            <a:endParaRPr lang="en-US" sz="2470" dirty="0"/>
          </a:p>
        </p:txBody>
      </p:sp>
      <p:sp>
        <p:nvSpPr>
          <p:cNvPr id="15" name="Text 12"/>
          <p:cNvSpPr/>
          <p:nvPr/>
        </p:nvSpPr>
        <p:spPr>
          <a:xfrm>
            <a:off x="2388513" y="4211479"/>
            <a:ext cx="2614017" cy="326827"/>
          </a:xfrm>
          <a:prstGeom prst="rect">
            <a:avLst/>
          </a:prstGeom>
          <a:noFill/>
          <a:ln/>
        </p:spPr>
        <p:txBody>
          <a:bodyPr wrap="none" rtlCol="0" anchor="t"/>
          <a:lstStyle/>
          <a:p>
            <a:pPr algn="l" indent="0" marL="0">
              <a:lnSpc>
                <a:spcPts val="2573"/>
              </a:lnSpc>
              <a:buNone/>
            </a:pPr>
            <a:r>
              <a:rPr lang="en-US" sz="2058" dirty="0">
                <a:solidFill>
                  <a:srgbClr val="6EB9FC"/>
                </a:solidFill>
                <a:latin typeface="Lora" pitchFamily="34" charset="0"/>
                <a:ea typeface="Lora" pitchFamily="34" charset="-122"/>
                <a:cs typeface="Lora" pitchFamily="34" charset="-120"/>
              </a:rPr>
              <a:t>Data Analysis</a:t>
            </a:r>
            <a:endParaRPr lang="en-US" sz="2058" dirty="0"/>
          </a:p>
        </p:txBody>
      </p:sp>
      <p:sp>
        <p:nvSpPr>
          <p:cNvPr id="16" name="Text 13"/>
          <p:cNvSpPr/>
          <p:nvPr/>
        </p:nvSpPr>
        <p:spPr>
          <a:xfrm>
            <a:off x="2388513" y="4671536"/>
            <a:ext cx="7751088" cy="666512"/>
          </a:xfrm>
          <a:prstGeom prst="rect">
            <a:avLst/>
          </a:prstGeom>
          <a:noFill/>
          <a:ln/>
        </p:spPr>
        <p:txBody>
          <a:bodyPr wrap="square" rtlCol="0" anchor="t"/>
          <a:lstStyle/>
          <a:p>
            <a:pPr algn="l"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The gadgets analyze the sensor data in real-time, applying algorithms to distinguish between normal and emergency situations.</a:t>
            </a:r>
            <a:endParaRPr lang="en-US" sz="1750" dirty="0"/>
          </a:p>
        </p:txBody>
      </p:sp>
      <p:sp>
        <p:nvSpPr>
          <p:cNvPr id="17" name="Shape 14"/>
          <p:cNvSpPr/>
          <p:nvPr/>
        </p:nvSpPr>
        <p:spPr>
          <a:xfrm>
            <a:off x="1416427" y="6268343"/>
            <a:ext cx="777597" cy="27742"/>
          </a:xfrm>
          <a:prstGeom prst="rect">
            <a:avLst/>
          </a:prstGeom>
          <a:solidFill>
            <a:srgbClr val="6EB9FC"/>
          </a:solidFill>
          <a:ln/>
        </p:spPr>
      </p:sp>
      <p:sp>
        <p:nvSpPr>
          <p:cNvPr id="18" name="Shape 15"/>
          <p:cNvSpPr/>
          <p:nvPr/>
        </p:nvSpPr>
        <p:spPr>
          <a:xfrm>
            <a:off x="916484" y="6032302"/>
            <a:ext cx="499943" cy="499943"/>
          </a:xfrm>
          <a:prstGeom prst="roundRect">
            <a:avLst>
              <a:gd name="adj" fmla="val 13333"/>
            </a:avLst>
          </a:prstGeom>
          <a:solidFill>
            <a:srgbClr val="363A4A"/>
          </a:solidFill>
          <a:ln/>
        </p:spPr>
      </p:sp>
      <p:sp>
        <p:nvSpPr>
          <p:cNvPr id="19" name="Text 16"/>
          <p:cNvSpPr/>
          <p:nvPr/>
        </p:nvSpPr>
        <p:spPr>
          <a:xfrm>
            <a:off x="1079004" y="6086237"/>
            <a:ext cx="174784" cy="392073"/>
          </a:xfrm>
          <a:prstGeom prst="rect">
            <a:avLst/>
          </a:prstGeom>
          <a:noFill/>
          <a:ln/>
        </p:spPr>
        <p:txBody>
          <a:bodyPr wrap="none" rtlCol="0" anchor="t"/>
          <a:lstStyle/>
          <a:p>
            <a:pPr algn="ctr" indent="0" marL="0">
              <a:lnSpc>
                <a:spcPts val="3088"/>
              </a:lnSpc>
              <a:buNone/>
            </a:pPr>
            <a:r>
              <a:rPr lang="en-US" sz="2470" dirty="0">
                <a:solidFill>
                  <a:srgbClr val="6EB9FC"/>
                </a:solidFill>
                <a:latin typeface="Lora" pitchFamily="34" charset="0"/>
                <a:ea typeface="Lora" pitchFamily="34" charset="-122"/>
                <a:cs typeface="Lora" pitchFamily="34" charset="-120"/>
              </a:rPr>
              <a:t>3</a:t>
            </a:r>
            <a:endParaRPr lang="en-US" sz="2470" dirty="0"/>
          </a:p>
        </p:txBody>
      </p:sp>
      <p:sp>
        <p:nvSpPr>
          <p:cNvPr id="20" name="Text 17"/>
          <p:cNvSpPr/>
          <p:nvPr/>
        </p:nvSpPr>
        <p:spPr>
          <a:xfrm>
            <a:off x="2388513" y="6004560"/>
            <a:ext cx="2614017" cy="326827"/>
          </a:xfrm>
          <a:prstGeom prst="rect">
            <a:avLst/>
          </a:prstGeom>
          <a:noFill/>
          <a:ln/>
        </p:spPr>
        <p:txBody>
          <a:bodyPr wrap="none" rtlCol="0" anchor="t"/>
          <a:lstStyle/>
          <a:p>
            <a:pPr algn="l" indent="0" marL="0">
              <a:lnSpc>
                <a:spcPts val="2573"/>
              </a:lnSpc>
              <a:buNone/>
            </a:pPr>
            <a:r>
              <a:rPr lang="en-US" sz="2058" dirty="0">
                <a:solidFill>
                  <a:srgbClr val="6EB9FC"/>
                </a:solidFill>
                <a:latin typeface="Lora" pitchFamily="34" charset="0"/>
                <a:ea typeface="Lora" pitchFamily="34" charset="-122"/>
                <a:cs typeface="Lora" pitchFamily="34" charset="-120"/>
              </a:rPr>
              <a:t>Alert Notification</a:t>
            </a:r>
            <a:endParaRPr lang="en-US" sz="2058" dirty="0"/>
          </a:p>
        </p:txBody>
      </p:sp>
      <p:sp>
        <p:nvSpPr>
          <p:cNvPr id="21" name="Text 18"/>
          <p:cNvSpPr/>
          <p:nvPr/>
        </p:nvSpPr>
        <p:spPr>
          <a:xfrm>
            <a:off x="2388513" y="6464618"/>
            <a:ext cx="7751088" cy="666512"/>
          </a:xfrm>
          <a:prstGeom prst="rect">
            <a:avLst/>
          </a:prstGeom>
          <a:noFill/>
          <a:ln/>
        </p:spPr>
        <p:txBody>
          <a:bodyPr wrap="square" rtlCol="0" anchor="t"/>
          <a:lstStyle/>
          <a:p>
            <a:pPr algn="l"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When an accident is detected, the gadget immediately triggers an alert, sending notifications to the user, emergency contacts, or authorities.</a:t>
            </a:r>
            <a:endParaRPr lang="en-US" sz="1750"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890707"/>
            <a:ext cx="9933503" cy="1306830"/>
          </a:xfrm>
          <a:prstGeom prst="rect">
            <a:avLst/>
          </a:prstGeom>
          <a:noFill/>
          <a:ln/>
        </p:spPr>
        <p:txBody>
          <a:bodyPr wrap="square" rtlCol="0" anchor="t"/>
          <a:lstStyle/>
          <a:p>
            <a:pPr indent="0" marL="0">
              <a:lnSpc>
                <a:spcPts val="5146"/>
              </a:lnSpc>
              <a:buNone/>
            </a:pPr>
            <a:r>
              <a:rPr lang="en-US" sz="4117" dirty="0">
                <a:solidFill>
                  <a:srgbClr val="6EB9FC"/>
                </a:solidFill>
                <a:latin typeface="Lora" pitchFamily="34" charset="0"/>
                <a:ea typeface="Lora" pitchFamily="34" charset="-122"/>
                <a:cs typeface="Lora" pitchFamily="34" charset="-120"/>
              </a:rPr>
              <a:t>Key Features of Accident Sensor Gadgets</a:t>
            </a:r>
            <a:endParaRPr lang="en-US" sz="4117" dirty="0"/>
          </a:p>
        </p:txBody>
      </p:sp>
      <p:sp>
        <p:nvSpPr>
          <p:cNvPr id="5" name="Shape 3"/>
          <p:cNvSpPr/>
          <p:nvPr/>
        </p:nvSpPr>
        <p:spPr>
          <a:xfrm>
            <a:off x="2348389" y="2641878"/>
            <a:ext cx="4855726" cy="2237423"/>
          </a:xfrm>
          <a:prstGeom prst="roundRect">
            <a:avLst>
              <a:gd name="adj" fmla="val 2979"/>
            </a:avLst>
          </a:prstGeom>
          <a:solidFill>
            <a:srgbClr val="363A4A"/>
          </a:solidFill>
          <a:ln/>
        </p:spPr>
      </p:sp>
      <p:sp>
        <p:nvSpPr>
          <p:cNvPr id="6" name="Text 4"/>
          <p:cNvSpPr/>
          <p:nvPr/>
        </p:nvSpPr>
        <p:spPr>
          <a:xfrm>
            <a:off x="2570559" y="2864048"/>
            <a:ext cx="2614017" cy="326827"/>
          </a:xfrm>
          <a:prstGeom prst="rect">
            <a:avLst/>
          </a:prstGeom>
          <a:noFill/>
          <a:ln/>
        </p:spPr>
        <p:txBody>
          <a:bodyPr wrap="none" rtlCol="0" anchor="t"/>
          <a:lstStyle/>
          <a:p>
            <a:pPr indent="0" marL="0">
              <a:lnSpc>
                <a:spcPts val="2573"/>
              </a:lnSpc>
              <a:buNone/>
            </a:pPr>
            <a:r>
              <a:rPr lang="en-US" sz="2058" dirty="0">
                <a:solidFill>
                  <a:srgbClr val="6EB9FC"/>
                </a:solidFill>
                <a:latin typeface="Lora" pitchFamily="34" charset="0"/>
                <a:ea typeface="Lora" pitchFamily="34" charset="-122"/>
                <a:cs typeface="Lora" pitchFamily="34" charset="-120"/>
              </a:rPr>
              <a:t>Connectivity</a:t>
            </a:r>
            <a:endParaRPr lang="en-US" sz="2058" dirty="0"/>
          </a:p>
        </p:txBody>
      </p:sp>
      <p:sp>
        <p:nvSpPr>
          <p:cNvPr id="7" name="Text 5"/>
          <p:cNvSpPr/>
          <p:nvPr/>
        </p:nvSpPr>
        <p:spPr>
          <a:xfrm>
            <a:off x="2570559" y="3324106"/>
            <a:ext cx="4411385" cy="1333024"/>
          </a:xfrm>
          <a:prstGeom prst="rect">
            <a:avLst/>
          </a:prstGeom>
          <a:noFill/>
          <a:ln/>
        </p:spPr>
        <p:txBody>
          <a:bodyPr wrap="square" rtlCol="0" anchor="t"/>
          <a:lstStyle/>
          <a:p>
            <a:pPr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Advanced connectivity options, such as Wi-Fi, Bluetooth, or cellular, enable remote monitoring and instant emergency notifications.</a:t>
            </a:r>
            <a:endParaRPr lang="en-US" sz="1750" dirty="0"/>
          </a:p>
        </p:txBody>
      </p:sp>
      <p:sp>
        <p:nvSpPr>
          <p:cNvPr id="8" name="Shape 6"/>
          <p:cNvSpPr/>
          <p:nvPr/>
        </p:nvSpPr>
        <p:spPr>
          <a:xfrm>
            <a:off x="7426285" y="2641878"/>
            <a:ext cx="4855726" cy="2237423"/>
          </a:xfrm>
          <a:prstGeom prst="roundRect">
            <a:avLst>
              <a:gd name="adj" fmla="val 2979"/>
            </a:avLst>
          </a:prstGeom>
          <a:solidFill>
            <a:srgbClr val="363A4A"/>
          </a:solidFill>
          <a:ln/>
        </p:spPr>
      </p:sp>
      <p:sp>
        <p:nvSpPr>
          <p:cNvPr id="9" name="Text 7"/>
          <p:cNvSpPr/>
          <p:nvPr/>
        </p:nvSpPr>
        <p:spPr>
          <a:xfrm>
            <a:off x="7648456" y="2864048"/>
            <a:ext cx="2614017" cy="326827"/>
          </a:xfrm>
          <a:prstGeom prst="rect">
            <a:avLst/>
          </a:prstGeom>
          <a:noFill/>
          <a:ln/>
        </p:spPr>
        <p:txBody>
          <a:bodyPr wrap="none" rtlCol="0" anchor="t"/>
          <a:lstStyle/>
          <a:p>
            <a:pPr indent="0" marL="0">
              <a:lnSpc>
                <a:spcPts val="2573"/>
              </a:lnSpc>
              <a:buNone/>
            </a:pPr>
            <a:r>
              <a:rPr lang="en-US" sz="2058" dirty="0">
                <a:solidFill>
                  <a:srgbClr val="6EB9FC"/>
                </a:solidFill>
                <a:latin typeface="Lora" pitchFamily="34" charset="0"/>
                <a:ea typeface="Lora" pitchFamily="34" charset="-122"/>
                <a:cs typeface="Lora" pitchFamily="34" charset="-120"/>
              </a:rPr>
              <a:t>Customization</a:t>
            </a:r>
            <a:endParaRPr lang="en-US" sz="2058" dirty="0"/>
          </a:p>
        </p:txBody>
      </p:sp>
      <p:sp>
        <p:nvSpPr>
          <p:cNvPr id="10" name="Text 8"/>
          <p:cNvSpPr/>
          <p:nvPr/>
        </p:nvSpPr>
        <p:spPr>
          <a:xfrm>
            <a:off x="7648456" y="3324106"/>
            <a:ext cx="4411385" cy="1333024"/>
          </a:xfrm>
          <a:prstGeom prst="rect">
            <a:avLst/>
          </a:prstGeom>
          <a:noFill/>
          <a:ln/>
        </p:spPr>
        <p:txBody>
          <a:bodyPr wrap="square" rtlCol="0" anchor="t"/>
          <a:lstStyle/>
          <a:p>
            <a:pPr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Many accident sensor gadgets offer customizable settings, allowing users to tailor the device to their specific needs and preferences.</a:t>
            </a:r>
            <a:endParaRPr lang="en-US" sz="1750" dirty="0"/>
          </a:p>
        </p:txBody>
      </p:sp>
      <p:sp>
        <p:nvSpPr>
          <p:cNvPr id="11" name="Shape 9"/>
          <p:cNvSpPr/>
          <p:nvPr/>
        </p:nvSpPr>
        <p:spPr>
          <a:xfrm>
            <a:off x="2348389" y="5101471"/>
            <a:ext cx="4855726" cy="2237423"/>
          </a:xfrm>
          <a:prstGeom prst="roundRect">
            <a:avLst>
              <a:gd name="adj" fmla="val 2979"/>
            </a:avLst>
          </a:prstGeom>
          <a:solidFill>
            <a:srgbClr val="363A4A"/>
          </a:solidFill>
          <a:ln/>
        </p:spPr>
      </p:sp>
      <p:sp>
        <p:nvSpPr>
          <p:cNvPr id="12" name="Text 10"/>
          <p:cNvSpPr/>
          <p:nvPr/>
        </p:nvSpPr>
        <p:spPr>
          <a:xfrm>
            <a:off x="2570559" y="5323642"/>
            <a:ext cx="2614017" cy="326827"/>
          </a:xfrm>
          <a:prstGeom prst="rect">
            <a:avLst/>
          </a:prstGeom>
          <a:noFill/>
          <a:ln/>
        </p:spPr>
        <p:txBody>
          <a:bodyPr wrap="none" rtlCol="0" anchor="t"/>
          <a:lstStyle/>
          <a:p>
            <a:pPr indent="0" marL="0">
              <a:lnSpc>
                <a:spcPts val="2573"/>
              </a:lnSpc>
              <a:buNone/>
            </a:pPr>
            <a:r>
              <a:rPr lang="en-US" sz="2058" dirty="0">
                <a:solidFill>
                  <a:srgbClr val="6EB9FC"/>
                </a:solidFill>
                <a:latin typeface="Lora" pitchFamily="34" charset="0"/>
                <a:ea typeface="Lora" pitchFamily="34" charset="-122"/>
                <a:cs typeface="Lora" pitchFamily="34" charset="-120"/>
              </a:rPr>
              <a:t>Durability</a:t>
            </a:r>
            <a:endParaRPr lang="en-US" sz="2058" dirty="0"/>
          </a:p>
        </p:txBody>
      </p:sp>
      <p:sp>
        <p:nvSpPr>
          <p:cNvPr id="13" name="Text 11"/>
          <p:cNvSpPr/>
          <p:nvPr/>
        </p:nvSpPr>
        <p:spPr>
          <a:xfrm>
            <a:off x="2570559" y="5783699"/>
            <a:ext cx="4411385" cy="1333024"/>
          </a:xfrm>
          <a:prstGeom prst="rect">
            <a:avLst/>
          </a:prstGeom>
          <a:noFill/>
          <a:ln/>
        </p:spPr>
        <p:txBody>
          <a:bodyPr wrap="square" rtlCol="0" anchor="t"/>
          <a:lstStyle/>
          <a:p>
            <a:pPr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Rugged, water-resistant, and shock-proof designs ensure accident sensor gadgets can withstand harsh environments and unexpected incidents.</a:t>
            </a:r>
            <a:endParaRPr lang="en-US" sz="1750" dirty="0"/>
          </a:p>
        </p:txBody>
      </p:sp>
      <p:sp>
        <p:nvSpPr>
          <p:cNvPr id="14" name="Shape 12"/>
          <p:cNvSpPr/>
          <p:nvPr/>
        </p:nvSpPr>
        <p:spPr>
          <a:xfrm>
            <a:off x="7426285" y="5101471"/>
            <a:ext cx="4855726" cy="2237423"/>
          </a:xfrm>
          <a:prstGeom prst="roundRect">
            <a:avLst>
              <a:gd name="adj" fmla="val 2979"/>
            </a:avLst>
          </a:prstGeom>
          <a:solidFill>
            <a:srgbClr val="363A4A"/>
          </a:solidFill>
          <a:ln/>
        </p:spPr>
      </p:sp>
      <p:sp>
        <p:nvSpPr>
          <p:cNvPr id="15" name="Text 13"/>
          <p:cNvSpPr/>
          <p:nvPr/>
        </p:nvSpPr>
        <p:spPr>
          <a:xfrm>
            <a:off x="7648456" y="5323642"/>
            <a:ext cx="2614017" cy="326827"/>
          </a:xfrm>
          <a:prstGeom prst="rect">
            <a:avLst/>
          </a:prstGeom>
          <a:noFill/>
          <a:ln/>
        </p:spPr>
        <p:txBody>
          <a:bodyPr wrap="none" rtlCol="0" anchor="t"/>
          <a:lstStyle/>
          <a:p>
            <a:pPr indent="0" marL="0">
              <a:lnSpc>
                <a:spcPts val="2573"/>
              </a:lnSpc>
              <a:buNone/>
            </a:pPr>
            <a:r>
              <a:rPr lang="en-US" sz="2058" dirty="0">
                <a:solidFill>
                  <a:srgbClr val="6EB9FC"/>
                </a:solidFill>
                <a:latin typeface="Lora" pitchFamily="34" charset="0"/>
                <a:ea typeface="Lora" pitchFamily="34" charset="-122"/>
                <a:cs typeface="Lora" pitchFamily="34" charset="-120"/>
              </a:rPr>
              <a:t>Battery Life</a:t>
            </a:r>
            <a:endParaRPr lang="en-US" sz="2058" dirty="0"/>
          </a:p>
        </p:txBody>
      </p:sp>
      <p:sp>
        <p:nvSpPr>
          <p:cNvPr id="16" name="Text 14"/>
          <p:cNvSpPr/>
          <p:nvPr/>
        </p:nvSpPr>
        <p:spPr>
          <a:xfrm>
            <a:off x="7648456" y="5783699"/>
            <a:ext cx="4411385" cy="1333024"/>
          </a:xfrm>
          <a:prstGeom prst="rect">
            <a:avLst/>
          </a:prstGeom>
          <a:noFill/>
          <a:ln/>
        </p:spPr>
        <p:txBody>
          <a:bodyPr wrap="square" rtlCol="0" anchor="t"/>
          <a:lstStyle/>
          <a:p>
            <a:pPr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Long-lasting battery life ensures accident sensor gadgets can operate reliably, even during extended periods without a power source.</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1620560"/>
            <a:ext cx="9933503" cy="1306830"/>
          </a:xfrm>
          <a:prstGeom prst="rect">
            <a:avLst/>
          </a:prstGeom>
          <a:noFill/>
          <a:ln/>
        </p:spPr>
        <p:txBody>
          <a:bodyPr wrap="square" rtlCol="0" anchor="t"/>
          <a:lstStyle/>
          <a:p>
            <a:pPr indent="0" marL="0">
              <a:lnSpc>
                <a:spcPts val="5146"/>
              </a:lnSpc>
              <a:buNone/>
            </a:pPr>
            <a:r>
              <a:rPr lang="en-US" sz="4117" dirty="0">
                <a:solidFill>
                  <a:srgbClr val="6EB9FC"/>
                </a:solidFill>
                <a:latin typeface="Lora" pitchFamily="34" charset="0"/>
                <a:ea typeface="Lora" pitchFamily="34" charset="-122"/>
                <a:cs typeface="Lora" pitchFamily="34" charset="-120"/>
              </a:rPr>
              <a:t>Benefits of Using Accident Sensor Gadgets</a:t>
            </a:r>
            <a:endParaRPr lang="en-US" sz="4117" dirty="0"/>
          </a:p>
        </p:txBody>
      </p:sp>
      <p:pic>
        <p:nvPicPr>
          <p:cNvPr id="5" name="Image 0" descr="preencoded.png">    </p:cNvPr>
          <p:cNvPicPr>
            <a:picLocks noChangeAspect="1"/>
          </p:cNvPicPr>
          <p:nvPr/>
        </p:nvPicPr>
        <p:blipFill>
          <a:blip r:embed="rId1"/>
          <a:stretch>
            <a:fillRect/>
          </a:stretch>
        </p:blipFill>
        <p:spPr>
          <a:xfrm>
            <a:off x="2348389" y="3371731"/>
            <a:ext cx="555427" cy="555427"/>
          </a:xfrm>
          <a:prstGeom prst="rect">
            <a:avLst/>
          </a:prstGeom>
        </p:spPr>
      </p:pic>
      <p:sp>
        <p:nvSpPr>
          <p:cNvPr id="6" name="Text 3"/>
          <p:cNvSpPr/>
          <p:nvPr/>
        </p:nvSpPr>
        <p:spPr>
          <a:xfrm>
            <a:off x="2348389" y="4149328"/>
            <a:ext cx="2233374" cy="326827"/>
          </a:xfrm>
          <a:prstGeom prst="rect">
            <a:avLst/>
          </a:prstGeom>
          <a:noFill/>
          <a:ln/>
        </p:spPr>
        <p:txBody>
          <a:bodyPr wrap="none" rtlCol="0" anchor="t"/>
          <a:lstStyle/>
          <a:p>
            <a:pPr algn="l" indent="0" marL="0">
              <a:lnSpc>
                <a:spcPts val="2573"/>
              </a:lnSpc>
              <a:buNone/>
            </a:pPr>
            <a:r>
              <a:rPr lang="en-US" sz="2058" dirty="0">
                <a:solidFill>
                  <a:srgbClr val="6EB9FC"/>
                </a:solidFill>
                <a:latin typeface="Lora" pitchFamily="34" charset="0"/>
                <a:ea typeface="Lora" pitchFamily="34" charset="-122"/>
                <a:cs typeface="Lora" pitchFamily="34" charset="-120"/>
              </a:rPr>
              <a:t>Life-Saving</a:t>
            </a:r>
            <a:endParaRPr lang="en-US" sz="2058" dirty="0"/>
          </a:p>
        </p:txBody>
      </p:sp>
      <p:sp>
        <p:nvSpPr>
          <p:cNvPr id="7" name="Text 4"/>
          <p:cNvSpPr/>
          <p:nvPr/>
        </p:nvSpPr>
        <p:spPr>
          <a:xfrm>
            <a:off x="2348389" y="4609386"/>
            <a:ext cx="2233374" cy="1999536"/>
          </a:xfrm>
          <a:prstGeom prst="rect">
            <a:avLst/>
          </a:prstGeom>
          <a:noFill/>
          <a:ln/>
        </p:spPr>
        <p:txBody>
          <a:bodyPr wrap="square" rtlCol="0" anchor="t"/>
          <a:lstStyle/>
          <a:p>
            <a:pPr algn="l"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Accident sensor gadgets can quickly alert emergency services, potentially saving lives in critical situations.</a:t>
            </a:r>
            <a:endParaRPr lang="en-US" sz="1750" dirty="0"/>
          </a:p>
        </p:txBody>
      </p:sp>
      <p:pic>
        <p:nvPicPr>
          <p:cNvPr id="8" name="Image 1" descr="preencoded.png">    </p:cNvPr>
          <p:cNvPicPr>
            <a:picLocks noChangeAspect="1"/>
          </p:cNvPicPr>
          <p:nvPr/>
        </p:nvPicPr>
        <p:blipFill>
          <a:blip r:embed="rId2"/>
          <a:stretch>
            <a:fillRect/>
          </a:stretch>
        </p:blipFill>
        <p:spPr>
          <a:xfrm>
            <a:off x="4915019" y="3371731"/>
            <a:ext cx="555427" cy="555427"/>
          </a:xfrm>
          <a:prstGeom prst="rect">
            <a:avLst/>
          </a:prstGeom>
        </p:spPr>
      </p:pic>
      <p:sp>
        <p:nvSpPr>
          <p:cNvPr id="9" name="Text 5"/>
          <p:cNvSpPr/>
          <p:nvPr/>
        </p:nvSpPr>
        <p:spPr>
          <a:xfrm>
            <a:off x="4915019" y="4149328"/>
            <a:ext cx="2233493" cy="653653"/>
          </a:xfrm>
          <a:prstGeom prst="rect">
            <a:avLst/>
          </a:prstGeom>
          <a:noFill/>
          <a:ln/>
        </p:spPr>
        <p:txBody>
          <a:bodyPr wrap="square" rtlCol="0" anchor="t"/>
          <a:lstStyle/>
          <a:p>
            <a:pPr algn="l" indent="0" marL="0">
              <a:lnSpc>
                <a:spcPts val="2573"/>
              </a:lnSpc>
              <a:buNone/>
            </a:pPr>
            <a:r>
              <a:rPr lang="en-US" sz="2058" dirty="0">
                <a:solidFill>
                  <a:srgbClr val="6EB9FC"/>
                </a:solidFill>
                <a:latin typeface="Lora" pitchFamily="34" charset="0"/>
                <a:ea typeface="Lora" pitchFamily="34" charset="-122"/>
                <a:cs typeface="Lora" pitchFamily="34" charset="-120"/>
              </a:rPr>
              <a:t>Property Protection</a:t>
            </a:r>
            <a:endParaRPr lang="en-US" sz="2058" dirty="0"/>
          </a:p>
        </p:txBody>
      </p:sp>
      <p:sp>
        <p:nvSpPr>
          <p:cNvPr id="10" name="Text 6"/>
          <p:cNvSpPr/>
          <p:nvPr/>
        </p:nvSpPr>
        <p:spPr>
          <a:xfrm>
            <a:off x="4915019" y="4936212"/>
            <a:ext cx="2233493" cy="1666280"/>
          </a:xfrm>
          <a:prstGeom prst="rect">
            <a:avLst/>
          </a:prstGeom>
          <a:noFill/>
          <a:ln/>
        </p:spPr>
        <p:txBody>
          <a:bodyPr wrap="square" rtlCol="0" anchor="t"/>
          <a:lstStyle/>
          <a:p>
            <a:pPr algn="l"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These devices can help minimize property damage by triggering rapid emergency response.</a:t>
            </a:r>
            <a:endParaRPr lang="en-US" sz="1750" dirty="0"/>
          </a:p>
        </p:txBody>
      </p:sp>
      <p:pic>
        <p:nvPicPr>
          <p:cNvPr id="11" name="Image 2" descr="preencoded.png">    </p:cNvPr>
          <p:cNvPicPr>
            <a:picLocks noChangeAspect="1"/>
          </p:cNvPicPr>
          <p:nvPr/>
        </p:nvPicPr>
        <p:blipFill>
          <a:blip r:embed="rId3"/>
          <a:stretch>
            <a:fillRect/>
          </a:stretch>
        </p:blipFill>
        <p:spPr>
          <a:xfrm>
            <a:off x="7481768" y="3371731"/>
            <a:ext cx="555427" cy="555427"/>
          </a:xfrm>
          <a:prstGeom prst="rect">
            <a:avLst/>
          </a:prstGeom>
        </p:spPr>
      </p:pic>
      <p:sp>
        <p:nvSpPr>
          <p:cNvPr id="12" name="Text 7"/>
          <p:cNvSpPr/>
          <p:nvPr/>
        </p:nvSpPr>
        <p:spPr>
          <a:xfrm>
            <a:off x="7481768" y="4149328"/>
            <a:ext cx="2233374" cy="326827"/>
          </a:xfrm>
          <a:prstGeom prst="rect">
            <a:avLst/>
          </a:prstGeom>
          <a:noFill/>
          <a:ln/>
        </p:spPr>
        <p:txBody>
          <a:bodyPr wrap="none" rtlCol="0" anchor="t"/>
          <a:lstStyle/>
          <a:p>
            <a:pPr algn="l" indent="0" marL="0">
              <a:lnSpc>
                <a:spcPts val="2573"/>
              </a:lnSpc>
              <a:buNone/>
            </a:pPr>
            <a:r>
              <a:rPr lang="en-US" sz="2058" dirty="0">
                <a:solidFill>
                  <a:srgbClr val="6EB9FC"/>
                </a:solidFill>
                <a:latin typeface="Lora" pitchFamily="34" charset="0"/>
                <a:ea typeface="Lora" pitchFamily="34" charset="-122"/>
                <a:cs typeface="Lora" pitchFamily="34" charset="-120"/>
              </a:rPr>
              <a:t>Peace of Mind</a:t>
            </a:r>
            <a:endParaRPr lang="en-US" sz="2058" dirty="0"/>
          </a:p>
        </p:txBody>
      </p:sp>
      <p:sp>
        <p:nvSpPr>
          <p:cNvPr id="13" name="Text 8"/>
          <p:cNvSpPr/>
          <p:nvPr/>
        </p:nvSpPr>
        <p:spPr>
          <a:xfrm>
            <a:off x="7481768" y="4609386"/>
            <a:ext cx="2233374" cy="1666280"/>
          </a:xfrm>
          <a:prstGeom prst="rect">
            <a:avLst/>
          </a:prstGeom>
          <a:noFill/>
          <a:ln/>
        </p:spPr>
        <p:txBody>
          <a:bodyPr wrap="square" rtlCol="0" anchor="t"/>
          <a:lstStyle/>
          <a:p>
            <a:pPr algn="l"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Accident sensor gadgets provide a sense of security and reassurance for users and their loved ones.</a:t>
            </a:r>
            <a:endParaRPr lang="en-US" sz="1750" dirty="0"/>
          </a:p>
        </p:txBody>
      </p:sp>
      <p:pic>
        <p:nvPicPr>
          <p:cNvPr id="14" name="Image 3" descr="preencoded.png">    </p:cNvPr>
          <p:cNvPicPr>
            <a:picLocks noChangeAspect="1"/>
          </p:cNvPicPr>
          <p:nvPr/>
        </p:nvPicPr>
        <p:blipFill>
          <a:blip r:embed="rId4"/>
          <a:stretch>
            <a:fillRect/>
          </a:stretch>
        </p:blipFill>
        <p:spPr>
          <a:xfrm>
            <a:off x="10048399" y="3371731"/>
            <a:ext cx="555427" cy="555427"/>
          </a:xfrm>
          <a:prstGeom prst="rect">
            <a:avLst/>
          </a:prstGeom>
        </p:spPr>
      </p:pic>
      <p:sp>
        <p:nvSpPr>
          <p:cNvPr id="15" name="Text 9"/>
          <p:cNvSpPr/>
          <p:nvPr/>
        </p:nvSpPr>
        <p:spPr>
          <a:xfrm>
            <a:off x="10048399" y="4149328"/>
            <a:ext cx="2233493" cy="326827"/>
          </a:xfrm>
          <a:prstGeom prst="rect">
            <a:avLst/>
          </a:prstGeom>
          <a:noFill/>
          <a:ln/>
        </p:spPr>
        <p:txBody>
          <a:bodyPr wrap="none" rtlCol="0" anchor="t"/>
          <a:lstStyle/>
          <a:p>
            <a:pPr algn="l" indent="0" marL="0">
              <a:lnSpc>
                <a:spcPts val="2573"/>
              </a:lnSpc>
              <a:buNone/>
            </a:pPr>
            <a:r>
              <a:rPr lang="en-US" sz="2058" dirty="0">
                <a:solidFill>
                  <a:srgbClr val="6EB9FC"/>
                </a:solidFill>
                <a:latin typeface="Lora" pitchFamily="34" charset="0"/>
                <a:ea typeface="Lora" pitchFamily="34" charset="-122"/>
                <a:cs typeface="Lora" pitchFamily="34" charset="-120"/>
              </a:rPr>
              <a:t>Data Insights</a:t>
            </a:r>
            <a:endParaRPr lang="en-US" sz="2058" dirty="0"/>
          </a:p>
        </p:txBody>
      </p:sp>
      <p:sp>
        <p:nvSpPr>
          <p:cNvPr id="16" name="Text 10"/>
          <p:cNvSpPr/>
          <p:nvPr/>
        </p:nvSpPr>
        <p:spPr>
          <a:xfrm>
            <a:off x="10048399" y="4609386"/>
            <a:ext cx="2233493" cy="1666280"/>
          </a:xfrm>
          <a:prstGeom prst="rect">
            <a:avLst/>
          </a:prstGeom>
          <a:noFill/>
          <a:ln/>
        </p:spPr>
        <p:txBody>
          <a:bodyPr wrap="square" rtlCol="0" anchor="t"/>
          <a:lstStyle/>
          <a:p>
            <a:pPr algn="l"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The data collected by accident sensor gadgets can inform safety improvements and preventive measures.</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sp>
        <p:nvSpPr>
          <p:cNvPr id="4" name="Text 2"/>
          <p:cNvSpPr/>
          <p:nvPr/>
        </p:nvSpPr>
        <p:spPr>
          <a:xfrm>
            <a:off x="2348389" y="957263"/>
            <a:ext cx="9933503" cy="1306830"/>
          </a:xfrm>
          <a:prstGeom prst="rect">
            <a:avLst/>
          </a:prstGeom>
          <a:noFill/>
          <a:ln/>
        </p:spPr>
        <p:txBody>
          <a:bodyPr wrap="square" rtlCol="0" anchor="t"/>
          <a:lstStyle/>
          <a:p>
            <a:pPr indent="0" marL="0">
              <a:lnSpc>
                <a:spcPts val="5146"/>
              </a:lnSpc>
              <a:buNone/>
            </a:pPr>
            <a:r>
              <a:rPr lang="en-US" sz="4117" dirty="0">
                <a:solidFill>
                  <a:srgbClr val="6EB9FC"/>
                </a:solidFill>
                <a:latin typeface="Lora" pitchFamily="34" charset="0"/>
                <a:ea typeface="Lora" pitchFamily="34" charset="-122"/>
                <a:cs typeface="Lora" pitchFamily="34" charset="-120"/>
              </a:rPr>
              <a:t>Choosing the Right Accident Sensor Gadget</a:t>
            </a:r>
            <a:endParaRPr lang="en-US" sz="4117" dirty="0"/>
          </a:p>
        </p:txBody>
      </p:sp>
      <p:pic>
        <p:nvPicPr>
          <p:cNvPr id="5" name="Image 0" descr="preencoded.png">    </p:cNvPr>
          <p:cNvPicPr>
            <a:picLocks noChangeAspect="1"/>
          </p:cNvPicPr>
          <p:nvPr/>
        </p:nvPicPr>
        <p:blipFill>
          <a:blip r:embed="rId1"/>
          <a:stretch>
            <a:fillRect/>
          </a:stretch>
        </p:blipFill>
        <p:spPr>
          <a:xfrm>
            <a:off x="2348389" y="2708434"/>
            <a:ext cx="2483287" cy="888682"/>
          </a:xfrm>
          <a:prstGeom prst="rect">
            <a:avLst/>
          </a:prstGeom>
        </p:spPr>
      </p:pic>
      <p:sp>
        <p:nvSpPr>
          <p:cNvPr id="6" name="Text 3"/>
          <p:cNvSpPr/>
          <p:nvPr/>
        </p:nvSpPr>
        <p:spPr>
          <a:xfrm>
            <a:off x="2570559" y="3930372"/>
            <a:ext cx="2038945" cy="326827"/>
          </a:xfrm>
          <a:prstGeom prst="rect">
            <a:avLst/>
          </a:prstGeom>
          <a:noFill/>
          <a:ln/>
        </p:spPr>
        <p:txBody>
          <a:bodyPr wrap="none" rtlCol="0" anchor="t"/>
          <a:lstStyle/>
          <a:p>
            <a:pPr algn="l" indent="0" marL="0">
              <a:lnSpc>
                <a:spcPts val="2573"/>
              </a:lnSpc>
              <a:buNone/>
            </a:pPr>
            <a:r>
              <a:rPr lang="en-US" sz="2058" dirty="0">
                <a:solidFill>
                  <a:srgbClr val="6EB9FC"/>
                </a:solidFill>
                <a:latin typeface="Lora" pitchFamily="34" charset="0"/>
                <a:ea typeface="Lora" pitchFamily="34" charset="-122"/>
                <a:cs typeface="Lora" pitchFamily="34" charset="-120"/>
              </a:rPr>
              <a:t>Identify Needs</a:t>
            </a:r>
            <a:endParaRPr lang="en-US" sz="2058" dirty="0"/>
          </a:p>
        </p:txBody>
      </p:sp>
      <p:sp>
        <p:nvSpPr>
          <p:cNvPr id="7" name="Text 4"/>
          <p:cNvSpPr/>
          <p:nvPr/>
        </p:nvSpPr>
        <p:spPr>
          <a:xfrm>
            <a:off x="2570559" y="4390430"/>
            <a:ext cx="2038945" cy="2332792"/>
          </a:xfrm>
          <a:prstGeom prst="rect">
            <a:avLst/>
          </a:prstGeom>
          <a:noFill/>
          <a:ln/>
        </p:spPr>
        <p:txBody>
          <a:bodyPr wrap="square" rtlCol="0" anchor="t"/>
          <a:lstStyle/>
          <a:p>
            <a:pPr algn="l"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Determine the specific accident risks or scenarios you need to address, such as vehicle collisions, falls, or home emergencies.</a:t>
            </a:r>
            <a:endParaRPr lang="en-US" sz="1750" dirty="0"/>
          </a:p>
        </p:txBody>
      </p:sp>
      <p:pic>
        <p:nvPicPr>
          <p:cNvPr id="8" name="Image 1" descr="preencoded.png">    </p:cNvPr>
          <p:cNvPicPr>
            <a:picLocks noChangeAspect="1"/>
          </p:cNvPicPr>
          <p:nvPr/>
        </p:nvPicPr>
        <p:blipFill>
          <a:blip r:embed="rId2"/>
          <a:stretch>
            <a:fillRect/>
          </a:stretch>
        </p:blipFill>
        <p:spPr>
          <a:xfrm>
            <a:off x="4831675" y="2708434"/>
            <a:ext cx="2483406" cy="888682"/>
          </a:xfrm>
          <a:prstGeom prst="rect">
            <a:avLst/>
          </a:prstGeom>
        </p:spPr>
      </p:pic>
      <p:sp>
        <p:nvSpPr>
          <p:cNvPr id="9" name="Text 5"/>
          <p:cNvSpPr/>
          <p:nvPr/>
        </p:nvSpPr>
        <p:spPr>
          <a:xfrm>
            <a:off x="5053846" y="3930372"/>
            <a:ext cx="2039064" cy="653653"/>
          </a:xfrm>
          <a:prstGeom prst="rect">
            <a:avLst/>
          </a:prstGeom>
          <a:noFill/>
          <a:ln/>
        </p:spPr>
        <p:txBody>
          <a:bodyPr wrap="square" rtlCol="0" anchor="t"/>
          <a:lstStyle/>
          <a:p>
            <a:pPr algn="l" indent="0" marL="0">
              <a:lnSpc>
                <a:spcPts val="2573"/>
              </a:lnSpc>
              <a:buNone/>
            </a:pPr>
            <a:r>
              <a:rPr lang="en-US" sz="2058" dirty="0">
                <a:solidFill>
                  <a:srgbClr val="6EB9FC"/>
                </a:solidFill>
                <a:latin typeface="Lora" pitchFamily="34" charset="0"/>
                <a:ea typeface="Lora" pitchFamily="34" charset="-122"/>
                <a:cs typeface="Lora" pitchFamily="34" charset="-120"/>
              </a:rPr>
              <a:t>Research Features</a:t>
            </a:r>
            <a:endParaRPr lang="en-US" sz="2058" dirty="0"/>
          </a:p>
        </p:txBody>
      </p:sp>
      <p:sp>
        <p:nvSpPr>
          <p:cNvPr id="10" name="Text 6"/>
          <p:cNvSpPr/>
          <p:nvPr/>
        </p:nvSpPr>
        <p:spPr>
          <a:xfrm>
            <a:off x="5053846" y="4717256"/>
            <a:ext cx="2039064" cy="2332792"/>
          </a:xfrm>
          <a:prstGeom prst="rect">
            <a:avLst/>
          </a:prstGeom>
          <a:noFill/>
          <a:ln/>
        </p:spPr>
        <p:txBody>
          <a:bodyPr wrap="square" rtlCol="0" anchor="t"/>
          <a:lstStyle/>
          <a:p>
            <a:pPr algn="l"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Evaluate the available accident sensor gadgets and their key features, such as connectivity, customization, and durability.</a:t>
            </a:r>
            <a:endParaRPr lang="en-US" sz="1750" dirty="0"/>
          </a:p>
        </p:txBody>
      </p:sp>
      <p:pic>
        <p:nvPicPr>
          <p:cNvPr id="11" name="Image 2" descr="preencoded.png">    </p:cNvPr>
          <p:cNvPicPr>
            <a:picLocks noChangeAspect="1"/>
          </p:cNvPicPr>
          <p:nvPr/>
        </p:nvPicPr>
        <p:blipFill>
          <a:blip r:embed="rId3"/>
          <a:stretch>
            <a:fillRect/>
          </a:stretch>
        </p:blipFill>
        <p:spPr>
          <a:xfrm>
            <a:off x="7315081" y="2708434"/>
            <a:ext cx="2483406" cy="888682"/>
          </a:xfrm>
          <a:prstGeom prst="rect">
            <a:avLst/>
          </a:prstGeom>
        </p:spPr>
      </p:pic>
      <p:sp>
        <p:nvSpPr>
          <p:cNvPr id="12" name="Text 7"/>
          <p:cNvSpPr/>
          <p:nvPr/>
        </p:nvSpPr>
        <p:spPr>
          <a:xfrm>
            <a:off x="7537252" y="3930372"/>
            <a:ext cx="2039064" cy="653653"/>
          </a:xfrm>
          <a:prstGeom prst="rect">
            <a:avLst/>
          </a:prstGeom>
          <a:noFill/>
          <a:ln/>
        </p:spPr>
        <p:txBody>
          <a:bodyPr wrap="square" rtlCol="0" anchor="t"/>
          <a:lstStyle/>
          <a:p>
            <a:pPr algn="l" indent="0" marL="0">
              <a:lnSpc>
                <a:spcPts val="2573"/>
              </a:lnSpc>
              <a:buNone/>
            </a:pPr>
            <a:r>
              <a:rPr lang="en-US" sz="2058" dirty="0">
                <a:solidFill>
                  <a:srgbClr val="6EB9FC"/>
                </a:solidFill>
                <a:latin typeface="Lora" pitchFamily="34" charset="0"/>
                <a:ea typeface="Lora" pitchFamily="34" charset="-122"/>
                <a:cs typeface="Lora" pitchFamily="34" charset="-120"/>
              </a:rPr>
              <a:t>Consider Compatibility</a:t>
            </a:r>
            <a:endParaRPr lang="en-US" sz="2058" dirty="0"/>
          </a:p>
        </p:txBody>
      </p:sp>
      <p:sp>
        <p:nvSpPr>
          <p:cNvPr id="13" name="Text 8"/>
          <p:cNvSpPr/>
          <p:nvPr/>
        </p:nvSpPr>
        <p:spPr>
          <a:xfrm>
            <a:off x="7537252" y="4717256"/>
            <a:ext cx="2039064" cy="2332792"/>
          </a:xfrm>
          <a:prstGeom prst="rect">
            <a:avLst/>
          </a:prstGeom>
          <a:noFill/>
          <a:ln/>
        </p:spPr>
        <p:txBody>
          <a:bodyPr wrap="square" rtlCol="0" anchor="t"/>
          <a:lstStyle/>
          <a:p>
            <a:pPr algn="l"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Ensure the accident sensor gadget is compatible with your existing devices, smart home systems, or emergency response services.</a:t>
            </a:r>
            <a:endParaRPr lang="en-US" sz="1750" dirty="0"/>
          </a:p>
        </p:txBody>
      </p:sp>
      <p:pic>
        <p:nvPicPr>
          <p:cNvPr id="14" name="Image 3" descr="preencoded.png">    </p:cNvPr>
          <p:cNvPicPr>
            <a:picLocks noChangeAspect="1"/>
          </p:cNvPicPr>
          <p:nvPr/>
        </p:nvPicPr>
        <p:blipFill>
          <a:blip r:embed="rId4"/>
          <a:stretch>
            <a:fillRect/>
          </a:stretch>
        </p:blipFill>
        <p:spPr>
          <a:xfrm>
            <a:off x="9798487" y="2708434"/>
            <a:ext cx="2483406" cy="888682"/>
          </a:xfrm>
          <a:prstGeom prst="rect">
            <a:avLst/>
          </a:prstGeom>
        </p:spPr>
      </p:pic>
      <p:sp>
        <p:nvSpPr>
          <p:cNvPr id="15" name="Text 9"/>
          <p:cNvSpPr/>
          <p:nvPr/>
        </p:nvSpPr>
        <p:spPr>
          <a:xfrm>
            <a:off x="10020657" y="3930372"/>
            <a:ext cx="2039064" cy="653653"/>
          </a:xfrm>
          <a:prstGeom prst="rect">
            <a:avLst/>
          </a:prstGeom>
          <a:noFill/>
          <a:ln/>
        </p:spPr>
        <p:txBody>
          <a:bodyPr wrap="square" rtlCol="0" anchor="t"/>
          <a:lstStyle/>
          <a:p>
            <a:pPr algn="l" indent="0" marL="0">
              <a:lnSpc>
                <a:spcPts val="2573"/>
              </a:lnSpc>
              <a:buNone/>
            </a:pPr>
            <a:r>
              <a:rPr lang="en-US" sz="2058" dirty="0">
                <a:solidFill>
                  <a:srgbClr val="6EB9FC"/>
                </a:solidFill>
                <a:latin typeface="Lora" pitchFamily="34" charset="0"/>
                <a:ea typeface="Lora" pitchFamily="34" charset="-122"/>
                <a:cs typeface="Lora" pitchFamily="34" charset="-120"/>
              </a:rPr>
              <a:t>Prioritize Reliability</a:t>
            </a:r>
            <a:endParaRPr lang="en-US" sz="2058" dirty="0"/>
          </a:p>
        </p:txBody>
      </p:sp>
      <p:sp>
        <p:nvSpPr>
          <p:cNvPr id="16" name="Text 10"/>
          <p:cNvSpPr/>
          <p:nvPr/>
        </p:nvSpPr>
        <p:spPr>
          <a:xfrm>
            <a:off x="10020657" y="4717256"/>
            <a:ext cx="2039064" cy="1999536"/>
          </a:xfrm>
          <a:prstGeom prst="rect">
            <a:avLst/>
          </a:prstGeom>
          <a:noFill/>
          <a:ln/>
        </p:spPr>
        <p:txBody>
          <a:bodyPr wrap="square" rtlCol="0" anchor="t"/>
          <a:lstStyle/>
          <a:p>
            <a:pPr algn="l"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Choose a reputable brand and model with a proven track record of accurate detection and reliable performance.</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24"/>
          </a:solidFill>
          <a:ln/>
        </p:spPr>
      </p:sp>
      <p:sp>
        <p:nvSpPr>
          <p:cNvPr id="3" name="Shape 1"/>
          <p:cNvSpPr/>
          <p:nvPr/>
        </p:nvSpPr>
        <p:spPr>
          <a:xfrm>
            <a:off x="0" y="0"/>
            <a:ext cx="14630400" cy="8229600"/>
          </a:xfrm>
          <a:prstGeom prst="rect">
            <a:avLst/>
          </a:prstGeom>
          <a:solidFill>
            <a:srgbClr val="252833"/>
          </a:solidFill>
          <a:ln/>
        </p:spPr>
      </p:sp>
      <p:pic>
        <p:nvPicPr>
          <p:cNvPr id="4" name="Image 0" descr="preencoded.png">    </p:cNvPr>
          <p:cNvPicPr>
            <a:picLocks noChangeAspect="1"/>
          </p:cNvPicPr>
          <p:nvPr/>
        </p:nvPicPr>
        <p:blipFill>
          <a:blip r:embed="rId1"/>
          <a:stretch>
            <a:fillRect/>
          </a:stretch>
        </p:blipFill>
        <p:spPr>
          <a:xfrm>
            <a:off x="-7620" y="0"/>
            <a:ext cx="5486400" cy="8229600"/>
          </a:xfrm>
          <a:prstGeom prst="rect">
            <a:avLst/>
          </a:prstGeom>
        </p:spPr>
      </p:pic>
      <p:sp>
        <p:nvSpPr>
          <p:cNvPr id="5" name="Text 2"/>
          <p:cNvSpPr/>
          <p:nvPr/>
        </p:nvSpPr>
        <p:spPr>
          <a:xfrm>
            <a:off x="6319599" y="2163485"/>
            <a:ext cx="7186017" cy="653415"/>
          </a:xfrm>
          <a:prstGeom prst="rect">
            <a:avLst/>
          </a:prstGeom>
          <a:noFill/>
          <a:ln/>
        </p:spPr>
        <p:txBody>
          <a:bodyPr wrap="none" rtlCol="0" anchor="t"/>
          <a:lstStyle/>
          <a:p>
            <a:pPr indent="0" marL="0">
              <a:lnSpc>
                <a:spcPts val="5146"/>
              </a:lnSpc>
              <a:buNone/>
            </a:pPr>
            <a:r>
              <a:rPr lang="en-US" sz="4117" dirty="0">
                <a:solidFill>
                  <a:srgbClr val="6EB9FC"/>
                </a:solidFill>
                <a:latin typeface="Lora" pitchFamily="34" charset="0"/>
                <a:ea typeface="Lora" pitchFamily="34" charset="-122"/>
                <a:cs typeface="Lora" pitchFamily="34" charset="-120"/>
              </a:rPr>
              <a:t>Conclusion and Call to Action</a:t>
            </a:r>
            <a:endParaRPr lang="en-US" sz="4117" dirty="0"/>
          </a:p>
        </p:txBody>
      </p:sp>
      <p:sp>
        <p:nvSpPr>
          <p:cNvPr id="6" name="Text 3"/>
          <p:cNvSpPr/>
          <p:nvPr/>
        </p:nvSpPr>
        <p:spPr>
          <a:xfrm>
            <a:off x="6319599" y="3150156"/>
            <a:ext cx="7477601" cy="1999536"/>
          </a:xfrm>
          <a:prstGeom prst="rect">
            <a:avLst/>
          </a:prstGeom>
          <a:noFill/>
          <a:ln/>
        </p:spPr>
        <p:txBody>
          <a:bodyPr wrap="square" rtlCol="0" anchor="t"/>
          <a:lstStyle/>
          <a:p>
            <a:pPr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Accident sensor gadgets are innovative tools that can significantly enhance safety and emergency response, providing users with peace of mind and potentially saving lives. By understanding the importance of accident detection, the different types of gadgets available, and the key features to consider, you can choose the right accident sensor gadget to meet your specific needs and enjoy the many benefits these remarkable devices offer.</a:t>
            </a:r>
            <a:endParaRPr lang="en-US" sz="1750" dirty="0"/>
          </a:p>
        </p:txBody>
      </p:sp>
      <p:sp>
        <p:nvSpPr>
          <p:cNvPr id="7" name="Text 4"/>
          <p:cNvSpPr/>
          <p:nvPr/>
        </p:nvSpPr>
        <p:spPr>
          <a:xfrm>
            <a:off x="6319599" y="5399603"/>
            <a:ext cx="7477601" cy="666512"/>
          </a:xfrm>
          <a:prstGeom prst="rect">
            <a:avLst/>
          </a:prstGeom>
          <a:noFill/>
          <a:ln/>
        </p:spPr>
        <p:txBody>
          <a:bodyPr wrap="square" rtlCol="0" anchor="t"/>
          <a:lstStyle/>
          <a:p>
            <a:pPr indent="0" marL="0">
              <a:lnSpc>
                <a:spcPts val="2624"/>
              </a:lnSpc>
              <a:buNone/>
            </a:pPr>
            <a:r>
              <a:rPr lang="en-US" sz="1750" dirty="0">
                <a:solidFill>
                  <a:srgbClr val="D6E5EF"/>
                </a:solidFill>
                <a:latin typeface="Source Sans Pro" pitchFamily="34" charset="0"/>
                <a:ea typeface="Source Sans Pro" pitchFamily="34" charset="-122"/>
                <a:cs typeface="Source Sans Pro" pitchFamily="34" charset="-120"/>
              </a:rPr>
              <a:t>Explore the world of accident sensor gadgets today and take the first step towards a safer, more secure future.</a:t>
            </a:r>
            <a:endParaRPr lang="en-US" sz="1750"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2024-06-14T04:48:44Z</dcterms:created>
  <dcterms:modified xsi:type="dcterms:W3CDTF">2024-06-14T04:48:44Z</dcterms:modified>
</cp:coreProperties>
</file>