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001E33"/>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CO"/>
              </a:p>
            </c:txPr>
            <c:showLegendKey val="0"/>
            <c:showVal val="0"/>
            <c:showCatName val="0"/>
            <c:showSerName val="0"/>
            <c:showPercent val="0"/>
            <c:showBubbleSize val="1"/>
            <c:separator> </c:separator>
            <c:showLeaderLines val="0"/>
            <c:extLst xmlns:c16r2="http://schemas.microsoft.com/office/drawing/2015/06/char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0.22500000000000001</c:v>
                </c:pt>
                <c:pt idx="1">
                  <c:v>2.0249999999999999</c:v>
                </c:pt>
                <c:pt idx="2">
                  <c:v>5.625</c:v>
                </c:pt>
                <c:pt idx="3">
                  <c:v>11.025</c:v>
                </c:pt>
                <c:pt idx="4">
                  <c:v>18.225000000000001</c:v>
                </c:pt>
              </c:numCache>
            </c:numRef>
          </c:val>
          <c:extLst xmlns:c16r2="http://schemas.microsoft.com/office/drawing/2015/06/chart">
            <c:ext xmlns:c16="http://schemas.microsoft.com/office/drawing/2014/chart" uri="{C3380CC4-5D6E-409C-BE32-E72D297353CC}">
              <c16:uniqueId val="{00000000-788D-4B73-9D78-9C45210173EF}"/>
            </c:ext>
          </c:extLst>
        </c:ser>
        <c:dLbls>
          <c:showLegendKey val="0"/>
          <c:showVal val="0"/>
          <c:showCatName val="0"/>
          <c:showSerName val="0"/>
          <c:showPercent val="0"/>
          <c:showBubbleSize val="0"/>
        </c:dLbls>
        <c:gapWidth val="100"/>
        <c:shape val="cylinder"/>
        <c:axId val="671607208"/>
        <c:axId val="671609560"/>
        <c:axId val="0"/>
      </c:bar3DChart>
      <c:catAx>
        <c:axId val="671607208"/>
        <c:scaling>
          <c:orientation val="minMax"/>
        </c:scaling>
        <c:delete val="0"/>
        <c:axPos val="b"/>
        <c:title>
          <c:tx>
            <c:rich>
              <a:bodyPr rot="0"/>
              <a:lstStyle/>
              <a:p>
                <a:pPr>
                  <a:defRPr sz="900" b="0" strike="noStrike" spc="-1">
                    <a:solidFill>
                      <a:srgbClr val="000000"/>
                    </a:solidFill>
                    <a:latin typeface="Arial"/>
                    <a:ea typeface="DejaVu Sans"/>
                  </a:defRPr>
                </a:pPr>
                <a:r>
                  <a:rPr lang="es-CO" sz="900" b="0" strike="noStrike" spc="-1">
                    <a:solidFill>
                      <a:srgbClr val="000000"/>
                    </a:solidFill>
                    <a:latin typeface="Arial"/>
                    <a:ea typeface="DejaVu Sans"/>
                  </a:rPr>
                  <a:t>Training Dataset Size</a:t>
                </a:r>
              </a:p>
            </c:rich>
          </c:tx>
          <c:layout/>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671609560"/>
        <c:crosses val="autoZero"/>
        <c:auto val="1"/>
        <c:lblAlgn val="ctr"/>
        <c:lblOffset val="100"/>
        <c:noMultiLvlLbl val="0"/>
      </c:catAx>
      <c:valAx>
        <c:axId val="671609560"/>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lang="es-CO" sz="900" b="0" strike="noStrike" spc="-1">
                    <a:solidFill>
                      <a:srgbClr val="000000"/>
                    </a:solidFill>
                    <a:latin typeface="Arial"/>
                    <a:ea typeface="DejaVu Sans"/>
                  </a:rPr>
                  <a:t>Time Consumption (s)</a:t>
                </a:r>
              </a:p>
            </c:rich>
          </c:tx>
          <c:layout/>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671607208"/>
        <c:crosses val="autoZero"/>
        <c:crossBetween val="between"/>
      </c:valAx>
    </c:plotArea>
    <c:plotVisOnly val="1"/>
    <c:dispBlanksAs val="gap"/>
    <c:showDLblsOverMax val="1"/>
  </c:chart>
  <c:spPr>
    <a:solidFill>
      <a:srgbClr val="FFFFFF"/>
    </a:solid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48AC76"/>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CO"/>
              </a:p>
            </c:txPr>
            <c:showLegendKey val="0"/>
            <c:showVal val="0"/>
            <c:showCatName val="0"/>
            <c:showSerName val="0"/>
            <c:showPercent val="0"/>
            <c:showBubbleSize val="1"/>
            <c:separator> </c:separator>
            <c:showLeaderLines val="0"/>
            <c:extLst xmlns:c16r2="http://schemas.microsoft.com/office/drawing/2015/06/char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15</c:v>
                </c:pt>
                <c:pt idx="1">
                  <c:v>45</c:v>
                </c:pt>
                <c:pt idx="2">
                  <c:v>75</c:v>
                </c:pt>
                <c:pt idx="3">
                  <c:v>105</c:v>
                </c:pt>
                <c:pt idx="4">
                  <c:v>135</c:v>
                </c:pt>
              </c:numCache>
            </c:numRef>
          </c:val>
          <c:extLst xmlns:c16r2="http://schemas.microsoft.com/office/drawing/2015/06/chart">
            <c:ext xmlns:c16="http://schemas.microsoft.com/office/drawing/2014/chart" uri="{C3380CC4-5D6E-409C-BE32-E72D297353CC}">
              <c16:uniqueId val="{00000000-BADA-4E61-8882-D1213FC52A9C}"/>
            </c:ext>
          </c:extLst>
        </c:ser>
        <c:dLbls>
          <c:showLegendKey val="0"/>
          <c:showVal val="0"/>
          <c:showCatName val="0"/>
          <c:showSerName val="0"/>
          <c:showPercent val="0"/>
          <c:showBubbleSize val="0"/>
        </c:dLbls>
        <c:gapWidth val="100"/>
        <c:shape val="cylinder"/>
        <c:axId val="671613480"/>
        <c:axId val="671613872"/>
        <c:axId val="0"/>
      </c:bar3DChart>
      <c:catAx>
        <c:axId val="671613480"/>
        <c:scaling>
          <c:orientation val="minMax"/>
        </c:scaling>
        <c:delete val="0"/>
        <c:axPos val="b"/>
        <c:title>
          <c:tx>
            <c:rich>
              <a:bodyPr rot="0"/>
              <a:lstStyle/>
              <a:p>
                <a:pPr>
                  <a:defRPr sz="900" b="0" strike="noStrike" spc="-1">
                    <a:solidFill>
                      <a:srgbClr val="000000"/>
                    </a:solidFill>
                    <a:latin typeface="Arial"/>
                    <a:ea typeface="DejaVu Sans"/>
                  </a:defRPr>
                </a:pPr>
                <a:r>
                  <a:rPr lang="es-CO" sz="900" b="0" strike="noStrike" spc="-1">
                    <a:solidFill>
                      <a:srgbClr val="000000"/>
                    </a:solidFill>
                    <a:latin typeface="Arial"/>
                    <a:ea typeface="DejaVu Sans"/>
                  </a:rPr>
                  <a:t>Training Dataset Size</a:t>
                </a:r>
              </a:p>
            </c:rich>
          </c:tx>
          <c:layout/>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671613872"/>
        <c:crosses val="autoZero"/>
        <c:auto val="1"/>
        <c:lblAlgn val="ctr"/>
        <c:lblOffset val="100"/>
        <c:noMultiLvlLbl val="0"/>
      </c:catAx>
      <c:valAx>
        <c:axId val="671613872"/>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lang="es-CO" sz="900" b="0" strike="noStrike" spc="-1">
                    <a:solidFill>
                      <a:srgbClr val="000000"/>
                    </a:solidFill>
                    <a:latin typeface="Arial"/>
                    <a:ea typeface="DejaVu Sans"/>
                  </a:rPr>
                  <a:t>Memory Consumption (MB)</a:t>
                </a:r>
              </a:p>
            </c:rich>
          </c:tx>
          <c:layout/>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671613480"/>
        <c:crosses val="autoZero"/>
        <c:crossBetween val="between"/>
      </c:valAx>
    </c:plotArea>
    <c:plotVisOnly val="1"/>
    <c:dispBlanksAs val="gap"/>
    <c:showDLblsOverMax val="1"/>
  </c:chart>
  <c:spPr>
    <a:solidFill>
      <a:srgbClr val="FFFFFF"/>
    </a:solidFill>
    <a:ln w="9360">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facebook.com/l.php?u=https://arxiv.org/abs/1611.04156&amp;h=IAQFlqjZK"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6" name="Imagen 3"/>
          <p:cNvPicPr/>
          <p:nvPr/>
        </p:nvPicPr>
        <p:blipFill>
          <a:blip r:embed="rId3"/>
          <a:srcRect t="78334"/>
          <a:stretch/>
        </p:blipFill>
        <p:spPr>
          <a:xfrm>
            <a:off x="36000" y="5394960"/>
            <a:ext cx="12193560" cy="1483920"/>
          </a:xfrm>
          <a:prstGeom prst="rect">
            <a:avLst/>
          </a:prstGeom>
          <a:ln>
            <a:noFill/>
          </a:ln>
        </p:spPr>
      </p:pic>
      <p:sp>
        <p:nvSpPr>
          <p:cNvPr id="77" name="CustomShape 1"/>
          <p:cNvSpPr/>
          <p:nvPr/>
        </p:nvSpPr>
        <p:spPr>
          <a:xfrm>
            <a:off x="0" y="0"/>
            <a:ext cx="4215162" cy="687888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s-CO" sz="4800" spc="-1" dirty="0">
                <a:solidFill>
                  <a:srgbClr val="001E33"/>
                </a:solidFill>
              </a:rPr>
              <a:t>ALGORITMOS </a:t>
            </a:r>
          </a:p>
          <a:p>
            <a:pPr algn="ctr">
              <a:lnSpc>
                <a:spcPct val="100000"/>
              </a:lnSpc>
            </a:pPr>
            <a:r>
              <a:rPr lang="es-CO" sz="4800" spc="-1" dirty="0">
                <a:solidFill>
                  <a:srgbClr val="001E33"/>
                </a:solidFill>
              </a:rPr>
              <a:t>BASADOS EN </a:t>
            </a:r>
          </a:p>
          <a:p>
            <a:pPr algn="ctr">
              <a:lnSpc>
                <a:spcPct val="100000"/>
              </a:lnSpc>
            </a:pPr>
            <a:r>
              <a:rPr lang="es-CO" sz="4800" spc="-1" dirty="0">
                <a:solidFill>
                  <a:srgbClr val="001E33"/>
                </a:solidFill>
              </a:rPr>
              <a:t>ÁRBOLES DE</a:t>
            </a:r>
          </a:p>
          <a:p>
            <a:pPr algn="ctr">
              <a:lnSpc>
                <a:spcPct val="100000"/>
              </a:lnSpc>
            </a:pPr>
            <a:r>
              <a:rPr lang="es-CO" sz="4800" spc="-1" dirty="0">
                <a:solidFill>
                  <a:srgbClr val="001E33"/>
                </a:solidFill>
              </a:rPr>
              <a:t> DECISIÓN</a:t>
            </a:r>
          </a:p>
          <a:p>
            <a:pPr algn="ctr">
              <a:lnSpc>
                <a:spcPct val="100000"/>
              </a:lnSpc>
            </a:pPr>
            <a:r>
              <a:rPr lang="es-CO" sz="4800" spc="-1" dirty="0">
                <a:solidFill>
                  <a:srgbClr val="001E33"/>
                </a:solidFill>
              </a:rPr>
              <a:t> Y EN DATOS</a:t>
            </a:r>
          </a:p>
          <a:p>
            <a:pPr algn="ctr">
              <a:lnSpc>
                <a:spcPct val="100000"/>
              </a:lnSpc>
            </a:pPr>
            <a:r>
              <a:rPr lang="es-CO" sz="4800" spc="-1" dirty="0">
                <a:solidFill>
                  <a:srgbClr val="001E33"/>
                </a:solidFill>
              </a:rPr>
              <a:t> DEL SABER 11 </a:t>
            </a:r>
            <a:endParaRPr lang="en-US" sz="4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Marcador de contenido 3"/>
          <p:cNvPicPr/>
          <p:nvPr/>
        </p:nvPicPr>
        <p:blipFill>
          <a:blip r:embed="rId2"/>
          <a:stretch/>
        </p:blipFill>
        <p:spPr>
          <a:xfrm>
            <a:off x="-2880" y="0"/>
            <a:ext cx="12196800" cy="6856560"/>
          </a:xfrm>
          <a:prstGeom prst="rect">
            <a:avLst/>
          </a:prstGeom>
          <a:ln>
            <a:noFill/>
          </a:ln>
        </p:spPr>
      </p:pic>
      <p:sp>
        <p:nvSpPr>
          <p:cNvPr id="255"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Reporte Aceptado en arXiv</a:t>
            </a:r>
            <a:endParaRPr lang="en-US" sz="2200" b="0" strike="noStrike" spc="-1">
              <a:latin typeface="Arial"/>
            </a:endParaRPr>
          </a:p>
        </p:txBody>
      </p:sp>
      <p:sp>
        <p:nvSpPr>
          <p:cNvPr id="260" name="CustomShape 6"/>
          <p:cNvSpPr/>
          <p:nvPr/>
        </p:nvSpPr>
        <p:spPr>
          <a:xfrm>
            <a:off x="418320" y="3107880"/>
            <a:ext cx="61261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1E33"/>
                </a:solidFill>
                <a:latin typeface="Arial"/>
                <a:ea typeface="DejaVu Sans"/>
              </a:rPr>
              <a:t>C. Patiño-Forero, M. Agudelo-Toro, and M. Toro. Planning system for deliveries in Medellín. ArXiv e-prints, Nov. 2016. Available at: </a:t>
            </a:r>
            <a:r>
              <a:rPr lang="en-US" sz="1800" b="0" u="sng" strike="noStrike" spc="-1">
                <a:solidFill>
                  <a:srgbClr val="0563C1"/>
                </a:solidFill>
                <a:uFill>
                  <a:solidFill>
                    <a:srgbClr val="FFFFFF"/>
                  </a:solidFill>
                </a:uFill>
                <a:latin typeface="Arial"/>
                <a:ea typeface="DejaVu Sans"/>
                <a:hlinkClick r:id="rId3"/>
              </a:rPr>
              <a:t>https://arxiv.org/abs/1611.04156</a:t>
            </a:r>
            <a:endParaRPr lang="en-US" sz="1800" b="0" strike="noStrike" spc="-1">
              <a:latin typeface="Arial"/>
            </a:endParaRPr>
          </a:p>
        </p:txBody>
      </p:sp>
      <p:grpSp>
        <p:nvGrpSpPr>
          <p:cNvPr id="261" name="Group 7"/>
          <p:cNvGrpSpPr/>
          <p:nvPr/>
        </p:nvGrpSpPr>
        <p:grpSpPr>
          <a:xfrm>
            <a:off x="7021800" y="894960"/>
            <a:ext cx="4571280" cy="4966200"/>
            <a:chOff x="7021800" y="894960"/>
            <a:chExt cx="4571280" cy="4966200"/>
          </a:xfrm>
        </p:grpSpPr>
        <p:pic>
          <p:nvPicPr>
            <p:cNvPr id="262" name="Imagen 261"/>
            <p:cNvPicPr/>
            <p:nvPr/>
          </p:nvPicPr>
          <p:blipFill>
            <a:blip r:embed="rId4"/>
            <a:srcRect l="2991" t="4621" r="11001" b="22953"/>
            <a:stretch/>
          </p:blipFill>
          <p:spPr>
            <a:xfrm>
              <a:off x="7021800" y="894960"/>
              <a:ext cx="4554360" cy="4966200"/>
            </a:xfrm>
            <a:prstGeom prst="rect">
              <a:avLst/>
            </a:prstGeom>
            <a:ln>
              <a:noFill/>
            </a:ln>
          </p:spPr>
        </p:pic>
        <p:sp>
          <p:nvSpPr>
            <p:cNvPr id="263" name="CustomShape 8"/>
            <p:cNvSpPr/>
            <p:nvPr/>
          </p:nvSpPr>
          <p:spPr>
            <a:xfrm>
              <a:off x="10022400" y="1443600"/>
              <a:ext cx="1570680" cy="456840"/>
            </a:xfrm>
            <a:prstGeom prst="rect">
              <a:avLst/>
            </a:prstGeom>
            <a:solidFill>
              <a:srgbClr val="B31B1B"/>
            </a:solidFill>
            <a:ln>
              <a:noFill/>
            </a:ln>
          </p:spPr>
          <p:style>
            <a:lnRef idx="0">
              <a:scrgbClr r="0" g="0" b="0"/>
            </a:lnRef>
            <a:fillRef idx="0">
              <a:scrgbClr r="0" g="0" b="0"/>
            </a:fillRef>
            <a:effectRef idx="0">
              <a:scrgbClr r="0" g="0" b="0"/>
            </a:effectRef>
            <a:fontRef idx="minor"/>
          </p:style>
        </p:sp>
        <p:sp>
          <p:nvSpPr>
            <p:cNvPr id="264" name="CustomShape 9"/>
            <p:cNvSpPr/>
            <p:nvPr/>
          </p:nvSpPr>
          <p:spPr>
            <a:xfrm>
              <a:off x="10022400" y="950400"/>
              <a:ext cx="1570680" cy="401400"/>
            </a:xfrm>
            <a:prstGeom prst="rect">
              <a:avLst/>
            </a:prstGeom>
            <a:solidFill>
              <a:srgbClr val="222222"/>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8" name="CustomShape 1"/>
          <p:cNvSpPr/>
          <p:nvPr/>
        </p:nvSpPr>
        <p:spPr>
          <a:xfrm>
            <a:off x="2214000" y="4511520"/>
            <a:ext cx="8137080" cy="164484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800" b="0" strike="noStrike" spc="-1" dirty="0">
                <a:solidFill>
                  <a:srgbClr val="001E33"/>
                </a:solidFill>
                <a:latin typeface="Arial"/>
                <a:ea typeface="DejaVu Sans"/>
              </a:rPr>
              <a:t>¡GRACIAS POR ESCUCHARNOS!</a:t>
            </a:r>
            <a:endParaRPr lang="en-US" sz="4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Marcador de contenido 3"/>
          <p:cNvPicPr/>
          <p:nvPr/>
        </p:nvPicPr>
        <p:blipFill>
          <a:blip r:embed="rId2"/>
          <a:stretch/>
        </p:blipFill>
        <p:spPr>
          <a:xfrm>
            <a:off x="-2880" y="0"/>
            <a:ext cx="12196800" cy="6856560"/>
          </a:xfrm>
          <a:prstGeom prst="rect">
            <a:avLst/>
          </a:prstGeom>
          <a:ln>
            <a:noFill/>
          </a:ln>
        </p:spPr>
      </p:pic>
      <p:sp>
        <p:nvSpPr>
          <p:cNvPr id="82" name="CustomShape 1"/>
          <p:cNvSpPr/>
          <p:nvPr/>
        </p:nvSpPr>
        <p:spPr>
          <a:xfrm>
            <a:off x="265320" y="376920"/>
            <a:ext cx="3666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Presentación del Equipo</a:t>
            </a:r>
            <a:endParaRPr lang="en-US" sz="2200" b="0" strike="noStrike" spc="-1">
              <a:latin typeface="Arial"/>
            </a:endParaRPr>
          </a:p>
        </p:txBody>
      </p:sp>
      <p:grpSp>
        <p:nvGrpSpPr>
          <p:cNvPr id="85" name="Group 4"/>
          <p:cNvGrpSpPr/>
          <p:nvPr/>
        </p:nvGrpSpPr>
        <p:grpSpPr>
          <a:xfrm>
            <a:off x="9052560" y="1645920"/>
            <a:ext cx="2834640" cy="2743200"/>
            <a:chOff x="9052560" y="1645920"/>
            <a:chExt cx="2834640" cy="2743200"/>
          </a:xfrm>
        </p:grpSpPr>
        <p:pic>
          <p:nvPicPr>
            <p:cNvPr id="86" name="Imagen 85"/>
            <p:cNvPicPr/>
            <p:nvPr/>
          </p:nvPicPr>
          <p:blipFill>
            <a:blip r:embed="rId3"/>
            <a:stretch/>
          </p:blipFill>
          <p:spPr>
            <a:xfrm>
              <a:off x="9219240" y="1757160"/>
              <a:ext cx="2508480" cy="2487600"/>
            </a:xfrm>
            <a:prstGeom prst="rect">
              <a:avLst/>
            </a:prstGeom>
            <a:ln>
              <a:noFill/>
            </a:ln>
          </p:spPr>
        </p:pic>
        <p:sp>
          <p:nvSpPr>
            <p:cNvPr id="87" name="CustomShape 5"/>
            <p:cNvSpPr/>
            <p:nvPr/>
          </p:nvSpPr>
          <p:spPr>
            <a:xfrm>
              <a:off x="9052560" y="1645920"/>
              <a:ext cx="2834640" cy="2743200"/>
            </a:xfrm>
            <a:custGeom>
              <a:avLst/>
              <a:gdLst/>
              <a:ahLst/>
              <a:cxnLst/>
              <a:rect l="l" t="t" r="r" b="b"/>
              <a:pathLst>
                <a:path w="7875" h="7621">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88" name="CustomShape 6"/>
          <p:cNvSpPr/>
          <p:nvPr/>
        </p:nvSpPr>
        <p:spPr>
          <a:xfrm>
            <a:off x="728640" y="1900800"/>
            <a:ext cx="2102760" cy="219420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89" name="CustomShape 7"/>
          <p:cNvSpPr/>
          <p:nvPr/>
        </p:nvSpPr>
        <p:spPr>
          <a:xfrm>
            <a:off x="3599280" y="1903680"/>
            <a:ext cx="2102760" cy="219420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90" name="CustomShape 8"/>
          <p:cNvSpPr/>
          <p:nvPr/>
        </p:nvSpPr>
        <p:spPr>
          <a:xfrm>
            <a:off x="9419040" y="4180680"/>
            <a:ext cx="219348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a:solidFill>
                  <a:srgbClr val="001E33"/>
                </a:solidFill>
                <a:latin typeface="Arial"/>
                <a:ea typeface="DejaVu Sans"/>
              </a:rPr>
              <a:t>Mauricio</a:t>
            </a:r>
            <a:endParaRPr lang="en-US" sz="2200" b="0" strike="noStrike" spc="-1">
              <a:latin typeface="Arial"/>
            </a:endParaRPr>
          </a:p>
          <a:p>
            <a:pPr algn="ctr">
              <a:lnSpc>
                <a:spcPct val="100000"/>
              </a:lnSpc>
            </a:pPr>
            <a:r>
              <a:rPr lang="en-US" sz="2200" b="0" strike="noStrike" spc="-1">
                <a:solidFill>
                  <a:srgbClr val="001E33"/>
                </a:solidFill>
                <a:latin typeface="Arial"/>
                <a:ea typeface="DejaVu Sans"/>
              </a:rPr>
              <a:t>Toro</a:t>
            </a:r>
            <a:endParaRPr lang="en-US" sz="2200" b="0" strike="noStrike" spc="-1">
              <a:latin typeface="Arial"/>
            </a:endParaRPr>
          </a:p>
        </p:txBody>
      </p:sp>
      <p:sp>
        <p:nvSpPr>
          <p:cNvPr id="91" name="CustomShape 9"/>
          <p:cNvSpPr/>
          <p:nvPr/>
        </p:nvSpPr>
        <p:spPr>
          <a:xfrm>
            <a:off x="3551040" y="4180680"/>
            <a:ext cx="219348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dirty="0">
                <a:solidFill>
                  <a:srgbClr val="001E33"/>
                </a:solidFill>
                <a:latin typeface="Arial"/>
                <a:ea typeface="DejaVu Sans"/>
              </a:rPr>
              <a:t>Pablo Maya Villegas</a:t>
            </a:r>
            <a:endParaRPr lang="en-US" sz="2200" b="0" strike="noStrike" spc="-1" dirty="0">
              <a:latin typeface="Arial"/>
            </a:endParaRPr>
          </a:p>
        </p:txBody>
      </p:sp>
      <p:sp>
        <p:nvSpPr>
          <p:cNvPr id="92" name="CustomShape 10"/>
          <p:cNvSpPr/>
          <p:nvPr/>
        </p:nvSpPr>
        <p:spPr>
          <a:xfrm>
            <a:off x="635040" y="4180680"/>
            <a:ext cx="2193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000" dirty="0"/>
              <a:t>Miguel Ángel Martínez Flórez</a:t>
            </a:r>
            <a:endParaRPr lang="en-US" sz="2000" b="0" strike="noStrike" spc="-1" dirty="0">
              <a:latin typeface="Arial"/>
            </a:endParaRPr>
          </a:p>
        </p:txBody>
      </p:sp>
      <p:pic>
        <p:nvPicPr>
          <p:cNvPr id="98" name="Imagen 97"/>
          <p:cNvPicPr/>
          <p:nvPr/>
        </p:nvPicPr>
        <p:blipFill>
          <a:blip r:embed="rId4"/>
          <a:srcRect b="25722"/>
          <a:stretch/>
        </p:blipFill>
        <p:spPr>
          <a:xfrm>
            <a:off x="6018840" y="1828800"/>
            <a:ext cx="3200040" cy="2376720"/>
          </a:xfrm>
          <a:prstGeom prst="rect">
            <a:avLst/>
          </a:prstGeom>
          <a:ln>
            <a:noFill/>
          </a:ln>
        </p:spPr>
      </p:pic>
      <p:sp>
        <p:nvSpPr>
          <p:cNvPr id="99" name="CustomShape 16"/>
          <p:cNvSpPr/>
          <p:nvPr/>
        </p:nvSpPr>
        <p:spPr>
          <a:xfrm>
            <a:off x="6503040" y="4180680"/>
            <a:ext cx="2193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dirty="0">
                <a:solidFill>
                  <a:srgbClr val="001E33"/>
                </a:solidFill>
                <a:latin typeface="Arial"/>
                <a:ea typeface="DejaVu Sans"/>
              </a:rPr>
              <a:t>Miguel</a:t>
            </a:r>
            <a:r>
              <a:rPr dirty="0"/>
              <a:t/>
            </a:r>
            <a:br>
              <a:rPr dirty="0"/>
            </a:br>
            <a:r>
              <a:rPr lang="en-US" sz="2200" b="0" strike="noStrike" spc="-1" dirty="0">
                <a:solidFill>
                  <a:srgbClr val="001E33"/>
                </a:solidFill>
                <a:latin typeface="Arial"/>
                <a:ea typeface="DejaVu Sans"/>
              </a:rPr>
              <a:t>Correa</a:t>
            </a:r>
            <a:endParaRPr lang="en-US" sz="2200" b="0" strike="noStrike" spc="-1" dirty="0">
              <a:latin typeface="Arial"/>
            </a:endParaRPr>
          </a:p>
        </p:txBody>
      </p:sp>
      <p:sp>
        <p:nvSpPr>
          <p:cNvPr id="100" name="CustomShape 17"/>
          <p:cNvSpPr/>
          <p:nvPr/>
        </p:nvSpPr>
        <p:spPr>
          <a:xfrm>
            <a:off x="5924160" y="1645920"/>
            <a:ext cx="3383280" cy="2651760"/>
          </a:xfrm>
          <a:custGeom>
            <a:avLst/>
            <a:gdLst/>
            <a:ahLst/>
            <a:cxnLst/>
            <a:rect l="l" t="t" r="r" b="b"/>
            <a:pathLst>
              <a:path w="9399" h="7367">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tyle>
          <a:lnRef idx="0">
            <a:scrgbClr r="0" g="0" b="0"/>
          </a:lnRef>
          <a:fillRef idx="0">
            <a:scrgbClr r="0" g="0" b="0"/>
          </a:fillRef>
          <a:effectRef idx="0">
            <a:scrgbClr r="0" g="0" b="0"/>
          </a:effectRef>
          <a:fontRef idx="minor"/>
        </p:style>
      </p:sp>
      <p:pic>
        <p:nvPicPr>
          <p:cNvPr id="101" name="Imagen 100"/>
          <p:cNvPicPr/>
          <p:nvPr/>
        </p:nvPicPr>
        <p:blipFill>
          <a:blip r:embed="rId5"/>
          <a:stretch/>
        </p:blipFill>
        <p:spPr>
          <a:xfrm>
            <a:off x="182880" y="6089760"/>
            <a:ext cx="621360" cy="621360"/>
          </a:xfrm>
          <a:prstGeom prst="rect">
            <a:avLst/>
          </a:prstGeom>
          <a:ln>
            <a:noFill/>
          </a:ln>
        </p:spPr>
      </p:pic>
      <p:sp>
        <p:nvSpPr>
          <p:cNvPr id="102" name="CustomShape 18"/>
          <p:cNvSpPr/>
          <p:nvPr/>
        </p:nvSpPr>
        <p:spPr>
          <a:xfrm>
            <a:off x="815040" y="6160680"/>
            <a:ext cx="9243360"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CO" sz="2400" dirty="0"/>
              <a:t>https://github.com/pmayavi/ST0245-002/tree/master/proyecto</a:t>
            </a:r>
            <a:endParaRPr lang="en-US" sz="2200" b="0" strike="noStrike" spc="-1" dirty="0">
              <a:latin typeface="Arial"/>
            </a:endParaRPr>
          </a:p>
        </p:txBody>
      </p:sp>
      <p:pic>
        <p:nvPicPr>
          <p:cNvPr id="2" name="Imagen 1"/>
          <p:cNvPicPr>
            <a:picLocks noChangeAspect="1"/>
          </p:cNvPicPr>
          <p:nvPr/>
        </p:nvPicPr>
        <p:blipFill rotWithShape="1">
          <a:blip r:embed="rId6" cstate="print">
            <a:extLst>
              <a:ext uri="{28A0092B-C50C-407E-A947-70E740481C1C}">
                <a14:useLocalDpi xmlns:a14="http://schemas.microsoft.com/office/drawing/2010/main" val="0"/>
              </a:ext>
            </a:extLst>
          </a:blip>
          <a:srcRect l="2325" t="5373" r="1382" b="19403"/>
          <a:stretch/>
        </p:blipFill>
        <p:spPr>
          <a:xfrm>
            <a:off x="3575668" y="1893111"/>
            <a:ext cx="2156391" cy="2246169"/>
          </a:xfrm>
          <a:prstGeom prst="ellipse">
            <a:avLst/>
          </a:prstGeom>
          <a:ln>
            <a:solidFill>
              <a:schemeClr val="tx1"/>
            </a:solidFill>
          </a:ln>
        </p:spPr>
      </p:pic>
      <p:pic>
        <p:nvPicPr>
          <p:cNvPr id="3" name="Imagen 2"/>
          <p:cNvPicPr>
            <a:picLocks noChangeAspect="1"/>
          </p:cNvPicPr>
          <p:nvPr/>
        </p:nvPicPr>
        <p:blipFill rotWithShape="1">
          <a:blip r:embed="rId7" cstate="print">
            <a:extLst>
              <a:ext uri="{28A0092B-C50C-407E-A947-70E740481C1C}">
                <a14:useLocalDpi xmlns:a14="http://schemas.microsoft.com/office/drawing/2010/main" val="0"/>
              </a:ext>
            </a:extLst>
          </a:blip>
          <a:srcRect l="1358" r="5083" b="27342"/>
          <a:stretch/>
        </p:blipFill>
        <p:spPr>
          <a:xfrm>
            <a:off x="693160" y="1842773"/>
            <a:ext cx="2156346" cy="2235734"/>
          </a:xfrm>
          <a:prstGeom prst="ellipse">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Marcador de contenido 3"/>
          <p:cNvPicPr/>
          <p:nvPr/>
        </p:nvPicPr>
        <p:blipFill>
          <a:blip r:embed="rId2"/>
          <a:stretch/>
        </p:blipFill>
        <p:spPr>
          <a:xfrm>
            <a:off x="-2880" y="0"/>
            <a:ext cx="12196800" cy="6856560"/>
          </a:xfrm>
          <a:prstGeom prst="rect">
            <a:avLst/>
          </a:prstGeom>
          <a:ln>
            <a:noFill/>
          </a:ln>
        </p:spPr>
      </p:pic>
      <p:sp>
        <p:nvSpPr>
          <p:cNvPr id="105" name="CustomShape 1"/>
          <p:cNvSpPr/>
          <p:nvPr/>
        </p:nvSpPr>
        <p:spPr>
          <a:xfrm>
            <a:off x="265320" y="376920"/>
            <a:ext cx="330048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Diseño del Algoritmo</a:t>
            </a:r>
            <a:endParaRPr lang="en-US" sz="2200" b="0" strike="noStrike" spc="-1">
              <a:latin typeface="Arial"/>
            </a:endParaRPr>
          </a:p>
        </p:txBody>
      </p:sp>
      <p:sp>
        <p:nvSpPr>
          <p:cNvPr id="107" name="CustomShape 2"/>
          <p:cNvSpPr/>
          <p:nvPr/>
        </p:nvSpPr>
        <p:spPr>
          <a:xfrm>
            <a:off x="306076" y="4505631"/>
            <a:ext cx="6308280" cy="11680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spc="-1" dirty="0">
                <a:solidFill>
                  <a:srgbClr val="001E33"/>
                </a:solidFill>
                <a:latin typeface="Arial"/>
              </a:rPr>
              <a:t>As we know, the main function of the tree is to decide if any of the variables taken into account that are fundamental for the root, such as temperature, hp, humidity, etc. contain “label”, that is to say that there is presence of rust and according to the standards of each variable it is indicated whether or not it has a label. (we decided to use the decision tree id3)</a:t>
            </a:r>
            <a:endParaRPr lang="en-US" sz="1400" b="0" strike="noStrike" spc="-1" dirty="0">
              <a:latin typeface="Arial"/>
            </a:endParaRPr>
          </a:p>
        </p:txBody>
      </p:sp>
      <p:pic>
        <p:nvPicPr>
          <p:cNvPr id="19" name="Imagen 18">
            <a:extLst>
              <a:ext uri="{FF2B5EF4-FFF2-40B4-BE49-F238E27FC236}">
                <a16:creationId xmlns:a16="http://schemas.microsoft.com/office/drawing/2014/main" xmlns="" id="{C0C65207-4472-415F-B061-EF3BC25DBE15}"/>
              </a:ext>
            </a:extLst>
          </p:cNvPr>
          <p:cNvPicPr/>
          <p:nvPr/>
        </p:nvPicPr>
        <p:blipFill rotWithShape="1">
          <a:blip r:embed="rId3"/>
          <a:srcRect l="26131" t="33357" r="18218" b="11128"/>
          <a:stretch/>
        </p:blipFill>
        <p:spPr bwMode="auto">
          <a:xfrm>
            <a:off x="743280" y="957993"/>
            <a:ext cx="4923672" cy="3391724"/>
          </a:xfrm>
          <a:prstGeom prst="rect">
            <a:avLst/>
          </a:prstGeom>
          <a:ln>
            <a:noFill/>
          </a:ln>
          <a:extLst>
            <a:ext uri="{53640926-AAD7-44D8-BBD7-CCE9431645EC}">
              <a14:shadowObscured xmlns:a14="http://schemas.microsoft.com/office/drawing/2010/main"/>
            </a:ext>
          </a:extLst>
        </p:spPr>
      </p:pic>
      <p:pic>
        <p:nvPicPr>
          <p:cNvPr id="2" name="Imagen 1">
            <a:extLst>
              <a:ext uri="{FF2B5EF4-FFF2-40B4-BE49-F238E27FC236}">
                <a16:creationId xmlns:a16="http://schemas.microsoft.com/office/drawing/2014/main" xmlns="" id="{105A085F-B99E-484D-BE0D-5F56A7E692E4}"/>
              </a:ext>
            </a:extLst>
          </p:cNvPr>
          <p:cNvPicPr>
            <a:picLocks noChangeAspect="1"/>
          </p:cNvPicPr>
          <p:nvPr/>
        </p:nvPicPr>
        <p:blipFill>
          <a:blip r:embed="rId4"/>
          <a:stretch>
            <a:fillRect/>
          </a:stretch>
        </p:blipFill>
        <p:spPr>
          <a:xfrm>
            <a:off x="6614356" y="1633265"/>
            <a:ext cx="5455584" cy="2914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Marcador de contenido 3"/>
          <p:cNvPicPr/>
          <p:nvPr/>
        </p:nvPicPr>
        <p:blipFill>
          <a:blip r:embed="rId2"/>
          <a:stretch/>
        </p:blipFill>
        <p:spPr>
          <a:xfrm>
            <a:off x="-2880" y="0"/>
            <a:ext cx="12196800" cy="6856560"/>
          </a:xfrm>
          <a:prstGeom prst="rect">
            <a:avLst/>
          </a:prstGeom>
          <a:ln>
            <a:noFill/>
          </a:ln>
        </p:spPr>
      </p:pic>
      <p:sp>
        <p:nvSpPr>
          <p:cNvPr id="121" name="CustomShape 1"/>
          <p:cNvSpPr/>
          <p:nvPr/>
        </p:nvSpPr>
        <p:spPr>
          <a:xfrm>
            <a:off x="265320" y="376920"/>
            <a:ext cx="30261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División de un nodo</a:t>
            </a:r>
            <a:endParaRPr lang="en-US" sz="2200" b="0" strike="noStrike" spc="-1">
              <a:latin typeface="Arial"/>
            </a:endParaRPr>
          </a:p>
        </p:txBody>
      </p:sp>
      <p:sp>
        <p:nvSpPr>
          <p:cNvPr id="122" name="CustomShape 2"/>
          <p:cNvSpPr/>
          <p:nvPr/>
        </p:nvSpPr>
        <p:spPr>
          <a:xfrm>
            <a:off x="990241" y="4843574"/>
            <a:ext cx="4240619"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spc="-1" dirty="0" smtClean="0">
                <a:solidFill>
                  <a:srgbClr val="001E33"/>
                </a:solidFill>
                <a:latin typeface="Arial"/>
              </a:rPr>
              <a:t>Testing in all or some values we check in what interval the weighted </a:t>
            </a:r>
            <a:r>
              <a:rPr lang="en-US" sz="1600" spc="-1" dirty="0" err="1" smtClean="0">
                <a:solidFill>
                  <a:srgbClr val="001E33"/>
                </a:solidFill>
                <a:latin typeface="Arial"/>
              </a:rPr>
              <a:t>gini</a:t>
            </a:r>
            <a:r>
              <a:rPr lang="en-US" sz="1600" spc="-1" dirty="0" smtClean="0">
                <a:solidFill>
                  <a:srgbClr val="001E33"/>
                </a:solidFill>
                <a:latin typeface="Arial"/>
              </a:rPr>
              <a:t> values is the smallest </a:t>
            </a:r>
            <a:endParaRPr lang="en-US" sz="1600" b="0" strike="noStrike" spc="-1" dirty="0">
              <a:latin typeface="Arial"/>
            </a:endParaRPr>
          </a:p>
        </p:txBody>
      </p:sp>
      <p:grpSp>
        <p:nvGrpSpPr>
          <p:cNvPr id="58" name="Grupo 57"/>
          <p:cNvGrpSpPr/>
          <p:nvPr/>
        </p:nvGrpSpPr>
        <p:grpSpPr>
          <a:xfrm>
            <a:off x="1332247" y="841016"/>
            <a:ext cx="1810351" cy="1781595"/>
            <a:chOff x="294389" y="1179855"/>
            <a:chExt cx="1810351" cy="1781595"/>
          </a:xfrm>
        </p:grpSpPr>
        <p:sp>
          <p:nvSpPr>
            <p:cNvPr id="59"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60"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61"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62"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63"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grpSp>
        <p:nvGrpSpPr>
          <p:cNvPr id="76" name="Grupo 75"/>
          <p:cNvGrpSpPr/>
          <p:nvPr/>
        </p:nvGrpSpPr>
        <p:grpSpPr>
          <a:xfrm>
            <a:off x="3435385" y="865266"/>
            <a:ext cx="1810351" cy="1781595"/>
            <a:chOff x="294389" y="1179855"/>
            <a:chExt cx="1810351" cy="1781595"/>
          </a:xfrm>
        </p:grpSpPr>
        <p:sp>
          <p:nvSpPr>
            <p:cNvPr id="77"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78"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79"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80"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81"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grpSp>
        <p:nvGrpSpPr>
          <p:cNvPr id="82" name="Grupo 81"/>
          <p:cNvGrpSpPr/>
          <p:nvPr/>
        </p:nvGrpSpPr>
        <p:grpSpPr>
          <a:xfrm>
            <a:off x="326692" y="2701914"/>
            <a:ext cx="1810351" cy="1781595"/>
            <a:chOff x="294389" y="1179855"/>
            <a:chExt cx="1810351" cy="1781595"/>
          </a:xfrm>
        </p:grpSpPr>
        <p:sp>
          <p:nvSpPr>
            <p:cNvPr id="83"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84"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85"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86"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87"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sp>
        <p:nvSpPr>
          <p:cNvPr id="3" name="CuadroTexto 2"/>
          <p:cNvSpPr txBox="1"/>
          <p:nvPr/>
        </p:nvSpPr>
        <p:spPr>
          <a:xfrm>
            <a:off x="935275" y="3320331"/>
            <a:ext cx="662276" cy="646331"/>
          </a:xfrm>
          <a:prstGeom prst="rect">
            <a:avLst/>
          </a:prstGeom>
          <a:noFill/>
        </p:spPr>
        <p:txBody>
          <a:bodyPr wrap="square" rtlCol="0">
            <a:spAutoFit/>
          </a:bodyPr>
          <a:lstStyle/>
          <a:p>
            <a:r>
              <a:rPr lang="es-CO" dirty="0" err="1" smtClean="0">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0.49</a:t>
            </a:r>
          </a:p>
        </p:txBody>
      </p:sp>
      <p:sp>
        <p:nvSpPr>
          <p:cNvPr id="89" name="CuadroTexto 88"/>
          <p:cNvSpPr txBox="1"/>
          <p:nvPr/>
        </p:nvSpPr>
        <p:spPr>
          <a:xfrm>
            <a:off x="1934423" y="1466860"/>
            <a:ext cx="662276" cy="646331"/>
          </a:xfrm>
          <a:prstGeom prst="rect">
            <a:avLst/>
          </a:prstGeom>
          <a:noFill/>
        </p:spPr>
        <p:txBody>
          <a:bodyPr wrap="square" rtlCol="0">
            <a:spAutoFit/>
          </a:bodyPr>
          <a:lstStyle/>
          <a:p>
            <a:r>
              <a:rPr lang="es-CO" dirty="0" err="1" smtClean="0">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0.49</a:t>
            </a:r>
          </a:p>
        </p:txBody>
      </p:sp>
      <p:sp>
        <p:nvSpPr>
          <p:cNvPr id="90" name="CuadroTexto 89"/>
          <p:cNvSpPr txBox="1"/>
          <p:nvPr/>
        </p:nvSpPr>
        <p:spPr>
          <a:xfrm>
            <a:off x="4039139" y="1534651"/>
            <a:ext cx="662276" cy="646331"/>
          </a:xfrm>
          <a:prstGeom prst="rect">
            <a:avLst/>
          </a:prstGeom>
          <a:noFill/>
        </p:spPr>
        <p:txBody>
          <a:bodyPr wrap="square" rtlCol="0">
            <a:spAutoFit/>
          </a:bodyPr>
          <a:lstStyle/>
          <a:p>
            <a:r>
              <a:rPr lang="es-CO" dirty="0" err="1" smtClean="0">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0.39</a:t>
            </a:r>
            <a:endParaRPr lang="es-CO" dirty="0">
              <a:ln w="3175">
                <a:solidFill>
                  <a:schemeClr val="tx1"/>
                </a:solidFill>
              </a:ln>
              <a:solidFill>
                <a:srgbClr val="92D050"/>
              </a:solidFill>
              <a:effectLst>
                <a:outerShdw blurRad="38100" dist="19050" dir="2700000" algn="tl" rotWithShape="0">
                  <a:schemeClr val="dk1">
                    <a:alpha val="40000"/>
                  </a:schemeClr>
                </a:outerShdw>
              </a:effectLst>
            </a:endParaRPr>
          </a:p>
        </p:txBody>
      </p:sp>
      <p:sp>
        <p:nvSpPr>
          <p:cNvPr id="4" name="CuadroTexto 3"/>
          <p:cNvSpPr txBox="1"/>
          <p:nvPr/>
        </p:nvSpPr>
        <p:spPr>
          <a:xfrm>
            <a:off x="10259918" y="1071405"/>
            <a:ext cx="1706387" cy="1231106"/>
          </a:xfrm>
          <a:prstGeom prst="rect">
            <a:avLst/>
          </a:prstGeom>
          <a:noFill/>
        </p:spPr>
        <p:txBody>
          <a:bodyPr wrap="square" rtlCol="0">
            <a:spAutoFit/>
          </a:bodyPr>
          <a:lstStyle/>
          <a:p>
            <a:r>
              <a:rPr lang="es-CO" sz="2800" dirty="0" err="1" smtClean="0"/>
              <a:t>soil</a:t>
            </a:r>
            <a:endParaRPr lang="es-CO" sz="2800" dirty="0" smtClean="0"/>
          </a:p>
          <a:p>
            <a:r>
              <a:rPr lang="es-CO" sz="2800" dirty="0" err="1" smtClean="0"/>
              <a:t>moisture</a:t>
            </a:r>
            <a:endParaRPr lang="es-CO" sz="2800" dirty="0"/>
          </a:p>
          <a:p>
            <a:endParaRPr lang="es-CO" dirty="0"/>
          </a:p>
        </p:txBody>
      </p:sp>
      <p:sp>
        <p:nvSpPr>
          <p:cNvPr id="102" name="CuadroTexto 101"/>
          <p:cNvSpPr txBox="1"/>
          <p:nvPr/>
        </p:nvSpPr>
        <p:spPr>
          <a:xfrm>
            <a:off x="6794162" y="3401483"/>
            <a:ext cx="1213310" cy="923330"/>
          </a:xfrm>
          <a:prstGeom prst="rect">
            <a:avLst/>
          </a:prstGeom>
          <a:noFill/>
        </p:spPr>
        <p:txBody>
          <a:bodyPr wrap="square" rtlCol="0">
            <a:spAutoFit/>
          </a:bodyPr>
          <a:lstStyle/>
          <a:p>
            <a:r>
              <a:rPr lang="es-CO" dirty="0" err="1" smtClean="0">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0.48</a:t>
            </a:r>
          </a:p>
          <a:p>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304</a:t>
            </a:r>
            <a:endParaRPr lang="es-CO" dirty="0">
              <a:ln w="3175">
                <a:solidFill>
                  <a:schemeClr val="tx1"/>
                </a:solidFill>
              </a:ln>
              <a:solidFill>
                <a:srgbClr val="92D050"/>
              </a:solidFill>
              <a:effectLst>
                <a:outerShdw blurRad="38100" dist="19050" dir="2700000" algn="tl" rotWithShape="0">
                  <a:schemeClr val="dk1">
                    <a:alpha val="40000"/>
                  </a:schemeClr>
                </a:outerShdw>
              </a:effectLst>
            </a:endParaRPr>
          </a:p>
        </p:txBody>
      </p:sp>
      <p:sp>
        <p:nvSpPr>
          <p:cNvPr id="103" name="CuadroTexto 102"/>
          <p:cNvSpPr txBox="1"/>
          <p:nvPr/>
        </p:nvSpPr>
        <p:spPr>
          <a:xfrm>
            <a:off x="11360935" y="3348968"/>
            <a:ext cx="840206" cy="923330"/>
          </a:xfrm>
          <a:prstGeom prst="rect">
            <a:avLst/>
          </a:prstGeom>
          <a:noFill/>
        </p:spPr>
        <p:txBody>
          <a:bodyPr wrap="square" rtlCol="0">
            <a:spAutoFit/>
          </a:bodyPr>
          <a:lstStyle/>
          <a:p>
            <a:r>
              <a:rPr lang="es-CO" dirty="0" err="1" smtClean="0">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0.0</a:t>
            </a:r>
          </a:p>
          <a:p>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68</a:t>
            </a:r>
            <a:endParaRPr lang="es-CO" dirty="0">
              <a:ln w="3175">
                <a:solidFill>
                  <a:schemeClr val="tx1"/>
                </a:solidFill>
              </a:ln>
              <a:solidFill>
                <a:srgbClr val="92D050"/>
              </a:solidFill>
              <a:effectLst>
                <a:outerShdw blurRad="38100" dist="19050" dir="2700000" algn="tl" rotWithShape="0">
                  <a:schemeClr val="dk1">
                    <a:alpha val="40000"/>
                  </a:schemeClr>
                </a:outerShdw>
              </a:effectLst>
            </a:endParaRPr>
          </a:p>
        </p:txBody>
      </p:sp>
      <p:sp>
        <p:nvSpPr>
          <p:cNvPr id="105" name="CustomShape 2"/>
          <p:cNvSpPr/>
          <p:nvPr/>
        </p:nvSpPr>
        <p:spPr>
          <a:xfrm>
            <a:off x="6949441" y="4788314"/>
            <a:ext cx="5016864"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spc="-1" dirty="0" smtClean="0">
                <a:solidFill>
                  <a:srgbClr val="001E33"/>
                </a:solidFill>
                <a:latin typeface="Arial"/>
              </a:rPr>
              <a:t>Here we can confirm that when moisture is higher than 67 then its guaranteed that the plant doesn’t have the </a:t>
            </a:r>
            <a:r>
              <a:rPr lang="en-US" sz="1600" spc="-1" dirty="0" err="1" smtClean="0">
                <a:solidFill>
                  <a:srgbClr val="001E33"/>
                </a:solidFill>
                <a:latin typeface="Arial"/>
              </a:rPr>
              <a:t>roya</a:t>
            </a:r>
            <a:r>
              <a:rPr lang="en-US" sz="1600" spc="-1" dirty="0" smtClean="0">
                <a:solidFill>
                  <a:srgbClr val="001E33"/>
                </a:solidFill>
                <a:latin typeface="Arial"/>
              </a:rPr>
              <a:t> disease and we can separate the tree</a:t>
            </a:r>
            <a:endParaRPr lang="en-US" sz="1600" b="0" strike="noStrike" spc="-1" dirty="0">
              <a:latin typeface="Arial"/>
            </a:endParaRPr>
          </a:p>
        </p:txBody>
      </p:sp>
      <p:grpSp>
        <p:nvGrpSpPr>
          <p:cNvPr id="6" name="Grupo 5"/>
          <p:cNvGrpSpPr/>
          <p:nvPr/>
        </p:nvGrpSpPr>
        <p:grpSpPr>
          <a:xfrm>
            <a:off x="7512158" y="1044359"/>
            <a:ext cx="3841607" cy="3482956"/>
            <a:chOff x="372900" y="3494517"/>
            <a:chExt cx="2585240" cy="2426043"/>
          </a:xfrm>
        </p:grpSpPr>
        <p:grpSp>
          <p:nvGrpSpPr>
            <p:cNvPr id="94" name="Grupo 93"/>
            <p:cNvGrpSpPr/>
            <p:nvPr/>
          </p:nvGrpSpPr>
          <p:grpSpPr>
            <a:xfrm>
              <a:off x="372900" y="3494517"/>
              <a:ext cx="2585240" cy="2426043"/>
              <a:chOff x="294389" y="1179855"/>
              <a:chExt cx="1810351" cy="1781595"/>
            </a:xfrm>
          </p:grpSpPr>
          <p:sp>
            <p:nvSpPr>
              <p:cNvPr id="95"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96"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97"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98"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99"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sp>
          <p:nvSpPr>
            <p:cNvPr id="101" name="CuadroTexto 100"/>
            <p:cNvSpPr txBox="1"/>
            <p:nvPr/>
          </p:nvSpPr>
          <p:spPr>
            <a:xfrm>
              <a:off x="1311408" y="3671140"/>
              <a:ext cx="662276" cy="578829"/>
            </a:xfrm>
            <a:prstGeom prst="rect">
              <a:avLst/>
            </a:prstGeom>
            <a:noFill/>
          </p:spPr>
          <p:txBody>
            <a:bodyPr wrap="square" rtlCol="0">
              <a:spAutoFit/>
            </a:bodyPr>
            <a:lstStyle/>
            <a:p>
              <a:pPr algn="ctr"/>
              <a:r>
                <a:rPr lang="es-CO" sz="2400" dirty="0" err="1" smtClean="0">
                  <a:ln w="3175">
                    <a:solidFill>
                      <a:schemeClr val="bg1"/>
                    </a:solidFill>
                  </a:ln>
                  <a:solidFill>
                    <a:srgbClr val="92D050"/>
                  </a:solidFill>
                  <a:effectLst>
                    <a:outerShdw blurRad="38100" dist="19050" dir="2700000" algn="tl" rotWithShape="0">
                      <a:schemeClr val="dk1">
                        <a:alpha val="40000"/>
                      </a:schemeClr>
                    </a:outerShdw>
                  </a:effectLst>
                </a:rPr>
                <a:t>Gini</a:t>
              </a:r>
              <a:r>
                <a:rPr lang="es-CO" sz="2400" dirty="0" smtClean="0">
                  <a:ln w="3175">
                    <a:solidFill>
                      <a:schemeClr val="bg1"/>
                    </a:solidFill>
                  </a:ln>
                  <a:solidFill>
                    <a:srgbClr val="92D050"/>
                  </a:solidFill>
                  <a:effectLst>
                    <a:outerShdw blurRad="38100" dist="19050" dir="2700000" algn="tl" rotWithShape="0">
                      <a:schemeClr val="dk1">
                        <a:alpha val="40000"/>
                      </a:schemeClr>
                    </a:outerShdw>
                  </a:effectLst>
                </a:rPr>
                <a:t>: </a:t>
              </a:r>
            </a:p>
            <a:p>
              <a:pPr algn="ctr"/>
              <a:r>
                <a:rPr lang="es-CO" sz="2400" dirty="0" smtClean="0">
                  <a:ln w="3175">
                    <a:solidFill>
                      <a:schemeClr val="bg1"/>
                    </a:solidFill>
                  </a:ln>
                  <a:solidFill>
                    <a:srgbClr val="92D050"/>
                  </a:solidFill>
                  <a:effectLst>
                    <a:outerShdw blurRad="38100" dist="19050" dir="2700000" algn="tl" rotWithShape="0">
                      <a:schemeClr val="dk1">
                        <a:alpha val="40000"/>
                      </a:schemeClr>
                    </a:outerShdw>
                  </a:effectLst>
                </a:rPr>
                <a:t>0.39</a:t>
              </a:r>
              <a:endParaRPr lang="es-CO" sz="2400" dirty="0">
                <a:ln w="3175">
                  <a:solidFill>
                    <a:schemeClr val="bg1"/>
                  </a:solidFill>
                </a:ln>
                <a:solidFill>
                  <a:srgbClr val="92D050"/>
                </a:solidFill>
                <a:effectLst>
                  <a:outerShdw blurRad="38100" dist="19050" dir="2700000" algn="tl" rotWithShape="0">
                    <a:schemeClr val="dk1">
                      <a:alpha val="40000"/>
                    </a:schemeClr>
                  </a:outerShdw>
                </a:effectLst>
              </a:endParaRPr>
            </a:p>
          </p:txBody>
        </p:sp>
        <p:sp>
          <p:nvSpPr>
            <p:cNvPr id="5" name="Rectángulo 4"/>
            <p:cNvSpPr/>
            <p:nvPr/>
          </p:nvSpPr>
          <p:spPr>
            <a:xfrm>
              <a:off x="895612" y="4494478"/>
              <a:ext cx="1783742" cy="364447"/>
            </a:xfrm>
            <a:prstGeom prst="rect">
              <a:avLst/>
            </a:prstGeom>
          </p:spPr>
          <p:txBody>
            <a:bodyPr wrap="square">
              <a:spAutoFit/>
            </a:bodyPr>
            <a:lstStyle/>
            <a:p>
              <a:r>
                <a:rPr lang="es-CO" sz="2800" dirty="0" smtClean="0">
                  <a:ln>
                    <a:solidFill>
                      <a:schemeClr val="tx1"/>
                    </a:solidFill>
                  </a:ln>
                  <a:solidFill>
                    <a:srgbClr val="B5CEA8"/>
                  </a:solidFill>
                  <a:latin typeface="Consolas" panose="020B0609020204030204" pitchFamily="49" charset="0"/>
                </a:rPr>
                <a:t>&lt;= 67.64 &gt;=</a:t>
              </a:r>
              <a:endParaRPr lang="es-CO" sz="2800" b="0" dirty="0">
                <a:ln>
                  <a:solidFill>
                    <a:schemeClr val="tx1"/>
                  </a:solidFill>
                </a:ln>
                <a:solidFill>
                  <a:srgbClr val="D4D4D4"/>
                </a:solidFill>
                <a:effectLst/>
                <a:latin typeface="Consolas" panose="020B0609020204030204" pitchFamily="49" charset="0"/>
              </a:endParaRPr>
            </a:p>
          </p:txBody>
        </p:sp>
        <p:sp>
          <p:nvSpPr>
            <p:cNvPr id="106" name="CustomShape 37"/>
            <p:cNvSpPr/>
            <p:nvPr/>
          </p:nvSpPr>
          <p:spPr>
            <a:xfrm>
              <a:off x="601192" y="5202965"/>
              <a:ext cx="195840" cy="133200"/>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07" name="CustomShape 37"/>
            <p:cNvSpPr/>
            <p:nvPr/>
          </p:nvSpPr>
          <p:spPr>
            <a:xfrm>
              <a:off x="931201" y="5136365"/>
              <a:ext cx="195840" cy="133200"/>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08" name="CustomShape 37"/>
            <p:cNvSpPr/>
            <p:nvPr/>
          </p:nvSpPr>
          <p:spPr>
            <a:xfrm>
              <a:off x="802494" y="5604365"/>
              <a:ext cx="195840" cy="133200"/>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09" name="CustomShape 39"/>
            <p:cNvSpPr/>
            <p:nvPr/>
          </p:nvSpPr>
          <p:spPr>
            <a:xfrm>
              <a:off x="601552" y="5463619"/>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0" name="CustomShape 39"/>
            <p:cNvSpPr/>
            <p:nvPr/>
          </p:nvSpPr>
          <p:spPr>
            <a:xfrm>
              <a:off x="927584" y="5327381"/>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1" name="CustomShape 39"/>
            <p:cNvSpPr/>
            <p:nvPr/>
          </p:nvSpPr>
          <p:spPr>
            <a:xfrm>
              <a:off x="1069619" y="5465722"/>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2" name="CustomShape 39"/>
            <p:cNvSpPr/>
            <p:nvPr/>
          </p:nvSpPr>
          <p:spPr>
            <a:xfrm>
              <a:off x="2219489" y="5421357"/>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3" name="CustomShape 39"/>
            <p:cNvSpPr/>
            <p:nvPr/>
          </p:nvSpPr>
          <p:spPr>
            <a:xfrm>
              <a:off x="2501038" y="5288517"/>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grpSp>
      <p:grpSp>
        <p:nvGrpSpPr>
          <p:cNvPr id="115" name="Grupo 114"/>
          <p:cNvGrpSpPr/>
          <p:nvPr/>
        </p:nvGrpSpPr>
        <p:grpSpPr>
          <a:xfrm>
            <a:off x="4060948" y="2695884"/>
            <a:ext cx="1810351" cy="1781595"/>
            <a:chOff x="294389" y="1179855"/>
            <a:chExt cx="1810351" cy="1781595"/>
          </a:xfrm>
        </p:grpSpPr>
        <p:sp>
          <p:nvSpPr>
            <p:cNvPr id="116"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117"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118"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119"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123"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sp>
        <p:nvSpPr>
          <p:cNvPr id="124" name="CuadroTexto 123"/>
          <p:cNvSpPr txBox="1"/>
          <p:nvPr/>
        </p:nvSpPr>
        <p:spPr>
          <a:xfrm>
            <a:off x="4646446" y="3349646"/>
            <a:ext cx="662276" cy="646331"/>
          </a:xfrm>
          <a:prstGeom prst="rect">
            <a:avLst/>
          </a:prstGeom>
          <a:noFill/>
        </p:spPr>
        <p:txBody>
          <a:bodyPr wrap="square" rtlCol="0">
            <a:spAutoFit/>
          </a:bodyPr>
          <a:lstStyle/>
          <a:p>
            <a:r>
              <a:rPr lang="es-CO" dirty="0" err="1" smtClean="0">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smtClean="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0.49</a:t>
            </a:r>
          </a:p>
        </p:txBody>
      </p:sp>
      <p:sp>
        <p:nvSpPr>
          <p:cNvPr id="174" name="CustomShape 37"/>
          <p:cNvSpPr/>
          <p:nvPr/>
        </p:nvSpPr>
        <p:spPr>
          <a:xfrm>
            <a:off x="1514950" y="2058931"/>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75" name="CustomShape 37"/>
          <p:cNvSpPr/>
          <p:nvPr/>
        </p:nvSpPr>
        <p:spPr>
          <a:xfrm>
            <a:off x="429401" y="4017814"/>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76" name="CustomShape 37"/>
          <p:cNvSpPr/>
          <p:nvPr/>
        </p:nvSpPr>
        <p:spPr>
          <a:xfrm>
            <a:off x="4172005" y="3922199"/>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77" name="CustomShape 39"/>
          <p:cNvSpPr/>
          <p:nvPr/>
        </p:nvSpPr>
        <p:spPr>
          <a:xfrm>
            <a:off x="4332735" y="4147753"/>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78" name="CustomShape 39"/>
          <p:cNvSpPr/>
          <p:nvPr/>
        </p:nvSpPr>
        <p:spPr>
          <a:xfrm>
            <a:off x="1643944" y="2314538"/>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79" name="CustomShape 39"/>
          <p:cNvSpPr/>
          <p:nvPr/>
        </p:nvSpPr>
        <p:spPr>
          <a:xfrm>
            <a:off x="2574165" y="2065121"/>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0" name="CustomShape 39"/>
          <p:cNvSpPr/>
          <p:nvPr/>
        </p:nvSpPr>
        <p:spPr>
          <a:xfrm>
            <a:off x="4780993" y="2135477"/>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1" name="CustomShape 39"/>
          <p:cNvSpPr/>
          <p:nvPr/>
        </p:nvSpPr>
        <p:spPr>
          <a:xfrm>
            <a:off x="3721412" y="2273699"/>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2" name="CustomShape 37"/>
          <p:cNvSpPr/>
          <p:nvPr/>
        </p:nvSpPr>
        <p:spPr>
          <a:xfrm>
            <a:off x="1551843" y="3922198"/>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83" name="CustomShape 37"/>
          <p:cNvSpPr/>
          <p:nvPr/>
        </p:nvSpPr>
        <p:spPr>
          <a:xfrm>
            <a:off x="3620686" y="2033311"/>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84" name="CustomShape 37"/>
          <p:cNvSpPr/>
          <p:nvPr/>
        </p:nvSpPr>
        <p:spPr>
          <a:xfrm>
            <a:off x="2713405" y="2250160"/>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85" name="CustomShape 39"/>
          <p:cNvSpPr/>
          <p:nvPr/>
        </p:nvSpPr>
        <p:spPr>
          <a:xfrm>
            <a:off x="616539" y="4172831"/>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6" name="CustomShape 39"/>
          <p:cNvSpPr/>
          <p:nvPr/>
        </p:nvSpPr>
        <p:spPr>
          <a:xfrm>
            <a:off x="1719013" y="4147468"/>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Marcador de contenido 3"/>
          <p:cNvPicPr/>
          <p:nvPr/>
        </p:nvPicPr>
        <p:blipFill>
          <a:blip r:embed="rId2"/>
          <a:stretch/>
        </p:blipFill>
        <p:spPr>
          <a:xfrm>
            <a:off x="-2880" y="0"/>
            <a:ext cx="12196800" cy="6856560"/>
          </a:xfrm>
          <a:prstGeom prst="rect">
            <a:avLst/>
          </a:prstGeom>
          <a:ln>
            <a:noFill/>
          </a:ln>
        </p:spPr>
      </p:pic>
      <p:sp>
        <p:nvSpPr>
          <p:cNvPr id="176" name="CustomShape 1"/>
          <p:cNvSpPr/>
          <p:nvPr/>
        </p:nvSpPr>
        <p:spPr>
          <a:xfrm>
            <a:off x="265320" y="376920"/>
            <a:ext cx="384912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Complejidad del Algoritmo</a:t>
            </a:r>
            <a:endParaRPr lang="en-US" sz="2200" b="0" strike="noStrike" spc="-1">
              <a:latin typeface="Arial"/>
            </a:endParaRPr>
          </a:p>
        </p:txBody>
      </p:sp>
      <p:sp>
        <p:nvSpPr>
          <p:cNvPr id="177" name="CustomShape 2"/>
          <p:cNvSpPr/>
          <p:nvPr/>
        </p:nvSpPr>
        <p:spPr>
          <a:xfrm>
            <a:off x="584640" y="4173120"/>
            <a:ext cx="50281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Complejidad en tiempo y memoria del algoritmo (En este semestre, una opción puede ser CART, ID3, C4.5, elijan uno). (Por favor, expliquen qué es N y qué es M en este problem. ¡POR FAVOR, HÁGANLO!)</a:t>
            </a:r>
            <a:endParaRPr lang="en-US" sz="1400" b="0" strike="noStrike" spc="-1">
              <a:latin typeface="Arial"/>
            </a:endParaRPr>
          </a:p>
        </p:txBody>
      </p:sp>
      <p:graphicFrame>
        <p:nvGraphicFramePr>
          <p:cNvPr id="186" name="Table 11"/>
          <p:cNvGraphicFramePr/>
          <p:nvPr/>
        </p:nvGraphicFramePr>
        <p:xfrm>
          <a:off x="547920" y="1956240"/>
          <a:ext cx="5075640" cy="2159640"/>
        </p:xfrm>
        <a:graphic>
          <a:graphicData uri="http://schemas.openxmlformats.org/drawingml/2006/table">
            <a:tbl>
              <a:tblPr/>
              <a:tblGrid>
                <a:gridCol w="1691640">
                  <a:extLst>
                    <a:ext uri="{9D8B030D-6E8A-4147-A177-3AD203B41FA5}">
                      <a16:colId xmlns:a16="http://schemas.microsoft.com/office/drawing/2014/main" xmlns="" val="20000"/>
                    </a:ext>
                  </a:extLst>
                </a:gridCol>
                <a:gridCol w="1691640">
                  <a:extLst>
                    <a:ext uri="{9D8B030D-6E8A-4147-A177-3AD203B41FA5}">
                      <a16:colId xmlns:a16="http://schemas.microsoft.com/office/drawing/2014/main" xmlns="" val="20001"/>
                    </a:ext>
                  </a:extLst>
                </a:gridCol>
                <a:gridCol w="1692360">
                  <a:extLst>
                    <a:ext uri="{9D8B030D-6E8A-4147-A177-3AD203B41FA5}">
                      <a16:colId xmlns:a16="http://schemas.microsoft.com/office/drawing/2014/main" xmlns="" val="20002"/>
                    </a:ext>
                  </a:extLst>
                </a:gridCol>
              </a:tblGrid>
              <a:tr h="719640">
                <a:tc>
                  <a:txBody>
                    <a:bodyPr/>
                    <a:lstStyle/>
                    <a:p>
                      <a:endParaRPr lang="es-CO"/>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Complejidad en tiempo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Complejidad en memoria</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xmlns="" val="10000"/>
                  </a:ext>
                </a:extLst>
              </a:tr>
              <a:tr h="719640">
                <a:tc>
                  <a:txBody>
                    <a:bodyPr/>
                    <a:lstStyle/>
                    <a:p>
                      <a:pPr>
                        <a:lnSpc>
                          <a:spcPct val="100000"/>
                        </a:lnSpc>
                      </a:pPr>
                      <a:r>
                        <a:rPr lang="en-US" sz="1800" b="0" strike="noStrike" spc="-1">
                          <a:solidFill>
                            <a:srgbClr val="FFFFFF"/>
                          </a:solidFill>
                          <a:latin typeface="Arial"/>
                        </a:rPr>
                        <a:t>Entrenamiento del modelo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a:t>
                      </a:r>
                      <a:r>
                        <a:rPr lang="en-US" sz="1800" b="0" strike="noStrike" spc="-1" baseline="33000">
                          <a:solidFill>
                            <a:srgbClr val="FFFFFF"/>
                          </a:solidFill>
                          <a:latin typeface="Arial"/>
                        </a:rPr>
                        <a:t>2</a:t>
                      </a:r>
                      <a:r>
                        <a:rPr lang="en-US" sz="1800" b="0" strike="noStrike" spc="-1">
                          <a:solidFill>
                            <a:srgbClr val="FFFFFF"/>
                          </a:solidFill>
                          <a:latin typeface="Arial"/>
                        </a:rPr>
                        <a:t>*M*2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xmlns="" val="10001"/>
                  </a:ext>
                </a:extLst>
              </a:tr>
              <a:tr h="720360">
                <a:tc>
                  <a:txBody>
                    <a:bodyPr/>
                    <a:lstStyle/>
                    <a:p>
                      <a:pPr>
                        <a:lnSpc>
                          <a:spcPct val="100000"/>
                        </a:lnSpc>
                      </a:pPr>
                      <a:r>
                        <a:rPr lang="en-US" sz="1800" b="0" strike="noStrike" spc="-1">
                          <a:solidFill>
                            <a:srgbClr val="FFFFFF"/>
                          </a:solidFill>
                          <a:latin typeface="Arial"/>
                        </a:rPr>
                        <a:t>Validación del</a:t>
                      </a:r>
                      <a:r>
                        <a:t/>
                      </a:r>
                      <a:br/>
                      <a:r>
                        <a:rPr lang="en-US" sz="1800" b="0" strike="noStrike" spc="-1">
                          <a:solidFill>
                            <a:srgbClr val="FFFFFF"/>
                          </a:solidFill>
                          <a:latin typeface="Arial"/>
                        </a:rPr>
                        <a:t>modelo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xmlns="" val="10002"/>
                  </a:ext>
                </a:extLst>
              </a:tr>
            </a:tbl>
          </a:graphicData>
        </a:graphic>
      </p:graphicFrame>
      <p:pic>
        <p:nvPicPr>
          <p:cNvPr id="187" name="Imagen 186"/>
          <p:cNvPicPr/>
          <p:nvPr/>
        </p:nvPicPr>
        <p:blipFill>
          <a:blip r:embed="rId3"/>
          <a:srcRect t="17601"/>
          <a:stretch/>
        </p:blipFill>
        <p:spPr>
          <a:xfrm>
            <a:off x="6897960" y="1903680"/>
            <a:ext cx="4674960" cy="2889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Imagen 188"/>
          <p:cNvPicPr/>
          <p:nvPr/>
        </p:nvPicPr>
        <p:blipFill>
          <a:blip r:embed="rId2"/>
          <a:srcRect l="24321" r="17166"/>
          <a:stretch/>
        </p:blipFill>
        <p:spPr>
          <a:xfrm>
            <a:off x="1016640" y="1019520"/>
            <a:ext cx="3930840" cy="3779640"/>
          </a:xfrm>
          <a:prstGeom prst="rect">
            <a:avLst/>
          </a:prstGeom>
          <a:ln>
            <a:noFill/>
          </a:ln>
        </p:spPr>
      </p:pic>
      <p:pic>
        <p:nvPicPr>
          <p:cNvPr id="190" name="Marcador de contenido 3"/>
          <p:cNvPicPr/>
          <p:nvPr/>
        </p:nvPicPr>
        <p:blipFill>
          <a:blip r:embed="rId3"/>
          <a:stretch/>
        </p:blipFill>
        <p:spPr>
          <a:xfrm>
            <a:off x="-2880" y="0"/>
            <a:ext cx="12196800" cy="6856560"/>
          </a:xfrm>
          <a:prstGeom prst="rect">
            <a:avLst/>
          </a:prstGeom>
          <a:ln>
            <a:noFill/>
          </a:ln>
        </p:spPr>
      </p:pic>
      <p:sp>
        <p:nvSpPr>
          <p:cNvPr id="191" name="CustomShape 1"/>
          <p:cNvSpPr/>
          <p:nvPr/>
        </p:nvSpPr>
        <p:spPr>
          <a:xfrm>
            <a:off x="265320" y="376920"/>
            <a:ext cx="448920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Modelo de Árbol de Decisión</a:t>
            </a:r>
            <a:endParaRPr lang="en-US" sz="2200" b="0" strike="noStrike" spc="-1">
              <a:latin typeface="Arial"/>
            </a:endParaRPr>
          </a:p>
        </p:txBody>
      </p:sp>
      <p:sp>
        <p:nvSpPr>
          <p:cNvPr id="192" name="CustomShape 2"/>
          <p:cNvSpPr/>
          <p:nvPr/>
        </p:nvSpPr>
        <p:spPr>
          <a:xfrm>
            <a:off x="584640" y="4857120"/>
            <a:ext cx="50281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001E33"/>
                </a:solidFill>
                <a:latin typeface="Arial"/>
                <a:ea typeface="Noto Sans CJK SC Regular"/>
              </a:rPr>
              <a:t>Un árbol de </a:t>
            </a:r>
            <a:r>
              <a:rPr lang="en-US" sz="1400" b="0" strike="noStrike" spc="-1" dirty="0" err="1">
                <a:solidFill>
                  <a:srgbClr val="001E33"/>
                </a:solidFill>
                <a:latin typeface="Arial"/>
                <a:ea typeface="Noto Sans CJK SC Regular"/>
              </a:rPr>
              <a:t>decisión</a:t>
            </a:r>
            <a:r>
              <a:rPr lang="en-US" sz="1400" b="0" strike="noStrike" spc="-1" dirty="0">
                <a:solidFill>
                  <a:srgbClr val="001E33"/>
                </a:solidFill>
                <a:latin typeface="Arial"/>
                <a:ea typeface="Noto Sans CJK SC Regular"/>
              </a:rPr>
              <a:t> para </a:t>
            </a:r>
            <a:r>
              <a:rPr lang="en-US" sz="1400" b="0" strike="noStrike" spc="-1" dirty="0" err="1">
                <a:solidFill>
                  <a:srgbClr val="001E33"/>
                </a:solidFill>
                <a:latin typeface="Arial"/>
                <a:ea typeface="Noto Sans CJK SC Regular"/>
              </a:rPr>
              <a:t>predecir</a:t>
            </a:r>
            <a:r>
              <a:rPr lang="en-US" sz="1400" b="0" strike="noStrike" spc="-1" dirty="0">
                <a:solidFill>
                  <a:srgbClr val="001E33"/>
                </a:solidFill>
                <a:latin typeface="Arial"/>
                <a:ea typeface="Noto Sans CJK SC Regular"/>
              </a:rPr>
              <a:t> el </a:t>
            </a:r>
            <a:r>
              <a:rPr lang="en-US" sz="1400" b="0" strike="noStrike" spc="-1" dirty="0" err="1">
                <a:solidFill>
                  <a:srgbClr val="001E33"/>
                </a:solidFill>
                <a:latin typeface="Arial"/>
                <a:ea typeface="Noto Sans CJK SC Regular"/>
              </a:rPr>
              <a:t>resultado</a:t>
            </a:r>
            <a:r>
              <a:rPr lang="en-US" sz="1400" b="0" strike="noStrike" spc="-1" dirty="0">
                <a:solidFill>
                  <a:srgbClr val="001E33"/>
                </a:solidFill>
                <a:latin typeface="Arial"/>
                <a:ea typeface="Noto Sans CJK SC Regular"/>
              </a:rPr>
              <a:t> del Saber Pro </a:t>
            </a:r>
            <a:r>
              <a:rPr lang="en-US" sz="1400" b="0" strike="noStrike" spc="-1" dirty="0" err="1">
                <a:solidFill>
                  <a:srgbClr val="001E33"/>
                </a:solidFill>
                <a:latin typeface="Arial"/>
                <a:ea typeface="Noto Sans CJK SC Regular"/>
              </a:rPr>
              <a:t>usando</a:t>
            </a:r>
            <a:r>
              <a:rPr lang="en-US" sz="1400" b="0" strike="noStrike" spc="-1" dirty="0">
                <a:solidFill>
                  <a:srgbClr val="001E33"/>
                </a:solidFill>
                <a:latin typeface="Arial"/>
                <a:ea typeface="Noto Sans CJK SC Regular"/>
              </a:rPr>
              <a:t> los </a:t>
            </a:r>
            <a:r>
              <a:rPr lang="en-US" sz="1400" b="0" strike="noStrike" spc="-1" dirty="0" err="1">
                <a:solidFill>
                  <a:srgbClr val="001E33"/>
                </a:solidFill>
                <a:latin typeface="Arial"/>
                <a:ea typeface="Noto Sans CJK SC Regular"/>
              </a:rPr>
              <a:t>resultados</a:t>
            </a:r>
            <a:r>
              <a:rPr lang="en-US" sz="1400" b="0" strike="noStrike" spc="-1" dirty="0">
                <a:solidFill>
                  <a:srgbClr val="001E33"/>
                </a:solidFill>
                <a:latin typeface="Arial"/>
                <a:ea typeface="Noto Sans CJK SC Regular"/>
              </a:rPr>
              <a:t> del Saber 11. Violeta </a:t>
            </a:r>
            <a:r>
              <a:rPr lang="en-US" sz="1400" b="0" strike="noStrike" spc="-1" dirty="0" err="1">
                <a:solidFill>
                  <a:srgbClr val="001E33"/>
                </a:solidFill>
                <a:latin typeface="Arial"/>
                <a:ea typeface="Noto Sans CJK SC Regular"/>
              </a:rPr>
              <a:t>representa</a:t>
            </a:r>
            <a:r>
              <a:rPr lang="en-US" sz="1400" b="0" strike="noStrike" spc="-1" dirty="0">
                <a:solidFill>
                  <a:srgbClr val="001E33"/>
                </a:solidFill>
                <a:latin typeface="Arial"/>
                <a:ea typeface="Noto Sans CJK SC Regular"/>
              </a:rPr>
              <a:t> </a:t>
            </a:r>
            <a:r>
              <a:rPr lang="en-US" sz="1400" b="0" strike="noStrike" spc="-1" dirty="0" err="1">
                <a:solidFill>
                  <a:srgbClr val="001E33"/>
                </a:solidFill>
                <a:latin typeface="Arial"/>
                <a:ea typeface="Noto Sans CJK SC Regular"/>
              </a:rPr>
              <a:t>nodos</a:t>
            </a:r>
            <a:r>
              <a:rPr lang="en-US" sz="1400" b="0" strike="noStrike" spc="-1" dirty="0">
                <a:solidFill>
                  <a:srgbClr val="001E33"/>
                </a:solidFill>
                <a:latin typeface="Arial"/>
                <a:ea typeface="Noto Sans CJK SC Regular"/>
              </a:rPr>
              <a:t> con </a:t>
            </a:r>
            <a:r>
              <a:rPr lang="en-US" sz="1400" b="0" strike="noStrike" spc="-1" dirty="0" err="1">
                <a:solidFill>
                  <a:srgbClr val="001E33"/>
                </a:solidFill>
                <a:latin typeface="Arial"/>
                <a:ea typeface="Noto Sans CJK SC Regular"/>
              </a:rPr>
              <a:t>alta</a:t>
            </a:r>
            <a:r>
              <a:rPr lang="en-US" sz="1400" b="0" strike="noStrike" spc="-1" dirty="0">
                <a:solidFill>
                  <a:srgbClr val="001E33"/>
                </a:solidFill>
                <a:latin typeface="Arial"/>
                <a:ea typeface="Noto Sans CJK SC Regular"/>
              </a:rPr>
              <a:t> </a:t>
            </a:r>
            <a:r>
              <a:rPr lang="en-US" sz="1400" b="0" strike="noStrike" spc="-1" dirty="0" err="1">
                <a:solidFill>
                  <a:srgbClr val="001E33"/>
                </a:solidFill>
                <a:latin typeface="Arial"/>
                <a:ea typeface="Noto Sans CJK SC Regular"/>
              </a:rPr>
              <a:t>probabilidad</a:t>
            </a:r>
            <a:r>
              <a:rPr lang="en-US" sz="1400" b="0" strike="noStrike" spc="-1" dirty="0">
                <a:solidFill>
                  <a:srgbClr val="001E33"/>
                </a:solidFill>
                <a:latin typeface="Arial"/>
                <a:ea typeface="Noto Sans CJK SC Regular"/>
              </a:rPr>
              <a:t> de </a:t>
            </a:r>
            <a:r>
              <a:rPr lang="en-US" sz="1400" b="0" strike="noStrike" spc="-1" dirty="0" err="1">
                <a:solidFill>
                  <a:srgbClr val="001E33"/>
                </a:solidFill>
                <a:latin typeface="Arial"/>
                <a:ea typeface="Noto Sans CJK SC Regular"/>
              </a:rPr>
              <a:t>éxito</a:t>
            </a:r>
            <a:r>
              <a:rPr lang="en-US" sz="1400" b="0" strike="noStrike" spc="-1" dirty="0">
                <a:solidFill>
                  <a:srgbClr val="001E33"/>
                </a:solidFill>
                <a:latin typeface="Arial"/>
                <a:ea typeface="Noto Sans CJK SC Regular"/>
              </a:rPr>
              <a:t>; </a:t>
            </a:r>
            <a:r>
              <a:rPr lang="en-US" sz="1400" b="0" strike="noStrike" spc="-1" dirty="0" err="1">
                <a:solidFill>
                  <a:srgbClr val="001E33"/>
                </a:solidFill>
                <a:latin typeface="Arial"/>
                <a:ea typeface="Noto Sans CJK SC Regular"/>
              </a:rPr>
              <a:t>verde</a:t>
            </a:r>
            <a:r>
              <a:rPr lang="en-US" sz="1400" b="0" strike="noStrike" spc="-1" dirty="0">
                <a:solidFill>
                  <a:srgbClr val="001E33"/>
                </a:solidFill>
                <a:latin typeface="Arial"/>
                <a:ea typeface="Noto Sans CJK SC Regular"/>
              </a:rPr>
              <a:t> media </a:t>
            </a:r>
            <a:r>
              <a:rPr lang="en-US" sz="1400" b="0" strike="noStrike" spc="-1" dirty="0" err="1">
                <a:solidFill>
                  <a:srgbClr val="001E33"/>
                </a:solidFill>
                <a:latin typeface="Arial"/>
                <a:ea typeface="Noto Sans CJK SC Regular"/>
              </a:rPr>
              <a:t>probabilidad</a:t>
            </a:r>
            <a:r>
              <a:rPr lang="en-US" sz="1400" b="0" strike="noStrike" spc="-1" dirty="0">
                <a:solidFill>
                  <a:srgbClr val="001E33"/>
                </a:solidFill>
                <a:latin typeface="Arial"/>
                <a:ea typeface="Noto Sans CJK SC Regular"/>
              </a:rPr>
              <a:t>; y </a:t>
            </a:r>
            <a:r>
              <a:rPr lang="en-US" sz="1400" b="0" strike="noStrike" spc="-1" dirty="0" err="1">
                <a:solidFill>
                  <a:srgbClr val="001E33"/>
                </a:solidFill>
                <a:latin typeface="Arial"/>
                <a:ea typeface="Noto Sans CJK SC Regular"/>
              </a:rPr>
              <a:t>rojo</a:t>
            </a:r>
            <a:r>
              <a:rPr lang="en-US" sz="1400" b="0" strike="noStrike" spc="-1" dirty="0">
                <a:solidFill>
                  <a:srgbClr val="001E33"/>
                </a:solidFill>
                <a:latin typeface="Arial"/>
                <a:ea typeface="Noto Sans CJK SC Regular"/>
              </a:rPr>
              <a:t> </a:t>
            </a:r>
            <a:r>
              <a:rPr lang="en-US" sz="1400" b="0" strike="noStrike" spc="-1" dirty="0" err="1">
                <a:solidFill>
                  <a:srgbClr val="001E33"/>
                </a:solidFill>
                <a:latin typeface="Arial"/>
                <a:ea typeface="Noto Sans CJK SC Regular"/>
              </a:rPr>
              <a:t>baja</a:t>
            </a:r>
            <a:r>
              <a:rPr lang="en-US" sz="1400" b="0" strike="noStrike" spc="-1" dirty="0">
                <a:solidFill>
                  <a:srgbClr val="001E33"/>
                </a:solidFill>
                <a:latin typeface="Arial"/>
                <a:ea typeface="Noto Sans CJK SC Regular"/>
              </a:rPr>
              <a:t> </a:t>
            </a:r>
            <a:r>
              <a:rPr lang="en-US" sz="1400" b="0" strike="noStrike" spc="-1" dirty="0" err="1">
                <a:solidFill>
                  <a:srgbClr val="001E33"/>
                </a:solidFill>
                <a:latin typeface="Arial"/>
                <a:ea typeface="Noto Sans CJK SC Regular"/>
              </a:rPr>
              <a:t>probabilidad</a:t>
            </a:r>
            <a:r>
              <a:rPr lang="en-US" sz="1400" b="0" strike="noStrike" spc="-1" dirty="0">
                <a:solidFill>
                  <a:srgbClr val="001E33"/>
                </a:solidFill>
                <a:latin typeface="Arial"/>
                <a:ea typeface="Noto Sans CJK SC Regular"/>
              </a:rPr>
              <a:t>.</a:t>
            </a:r>
            <a:endParaRPr lang="en-US" sz="1400" b="0" strike="noStrike" spc="-1" dirty="0">
              <a:latin typeface="Arial"/>
            </a:endParaRPr>
          </a:p>
        </p:txBody>
      </p:sp>
      <p:sp>
        <p:nvSpPr>
          <p:cNvPr id="201" name="CustomShape 11"/>
          <p:cNvSpPr/>
          <p:nvPr/>
        </p:nvSpPr>
        <p:spPr>
          <a:xfrm>
            <a:off x="7246080" y="1773360"/>
            <a:ext cx="438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1E33"/>
                </a:solidFill>
                <a:latin typeface="Arial"/>
                <a:ea typeface="DejaVu Sans"/>
              </a:rPr>
              <a:t>Características Más Relevantes</a:t>
            </a:r>
            <a:endParaRPr lang="en-US" sz="2200" b="0" strike="noStrike" spc="-1">
              <a:latin typeface="Arial"/>
            </a:endParaRPr>
          </a:p>
        </p:txBody>
      </p:sp>
      <p:sp>
        <p:nvSpPr>
          <p:cNvPr id="202" name="CustomShape 12"/>
          <p:cNvSpPr/>
          <p:nvPr/>
        </p:nvSpPr>
        <p:spPr>
          <a:xfrm>
            <a:off x="8808480" y="2531520"/>
            <a:ext cx="2895480" cy="176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Ciencias Sociales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Inglés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Género</a:t>
            </a:r>
            <a:endParaRPr lang="en-US" sz="2200" b="0" strike="noStrike" spc="-1">
              <a:latin typeface="Arial"/>
            </a:endParaRPr>
          </a:p>
        </p:txBody>
      </p:sp>
      <p:pic>
        <p:nvPicPr>
          <p:cNvPr id="203" name="Imagen 202"/>
          <p:cNvPicPr/>
          <p:nvPr/>
        </p:nvPicPr>
        <p:blipFill>
          <a:blip r:embed="rId4"/>
          <a:stretch/>
        </p:blipFill>
        <p:spPr>
          <a:xfrm>
            <a:off x="8129520" y="3153600"/>
            <a:ext cx="666360" cy="666360"/>
          </a:xfrm>
          <a:prstGeom prst="rect">
            <a:avLst/>
          </a:prstGeom>
          <a:ln>
            <a:noFill/>
          </a:ln>
        </p:spPr>
      </p:pic>
      <p:pic>
        <p:nvPicPr>
          <p:cNvPr id="204" name="Imagen 203"/>
          <p:cNvPicPr/>
          <p:nvPr/>
        </p:nvPicPr>
        <p:blipFill>
          <a:blip r:embed="rId5"/>
          <a:stretch/>
        </p:blipFill>
        <p:spPr>
          <a:xfrm>
            <a:off x="8312400" y="3860640"/>
            <a:ext cx="344520" cy="618840"/>
          </a:xfrm>
          <a:prstGeom prst="rect">
            <a:avLst/>
          </a:prstGeom>
          <a:ln>
            <a:noFill/>
          </a:ln>
        </p:spPr>
      </p:pic>
      <p:pic>
        <p:nvPicPr>
          <p:cNvPr id="205" name="Imagen 204"/>
          <p:cNvPicPr/>
          <p:nvPr/>
        </p:nvPicPr>
        <p:blipFill>
          <a:blip r:embed="rId6"/>
          <a:srcRect l="19596" t="5022" r="25004" b="33248"/>
          <a:stretch/>
        </p:blipFill>
        <p:spPr>
          <a:xfrm>
            <a:off x="8148960" y="2449440"/>
            <a:ext cx="532440" cy="6390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Marcador de contenido 3"/>
          <p:cNvPicPr/>
          <p:nvPr/>
        </p:nvPicPr>
        <p:blipFill>
          <a:blip r:embed="rId2"/>
          <a:stretch/>
        </p:blipFill>
        <p:spPr>
          <a:xfrm>
            <a:off x="-2880" y="0"/>
            <a:ext cx="12196800" cy="6856560"/>
          </a:xfrm>
          <a:prstGeom prst="rect">
            <a:avLst/>
          </a:prstGeom>
          <a:ln>
            <a:noFill/>
          </a:ln>
        </p:spPr>
      </p:pic>
      <p:sp>
        <p:nvSpPr>
          <p:cNvPr id="212" name="CustomShape 1"/>
          <p:cNvSpPr/>
          <p:nvPr/>
        </p:nvSpPr>
        <p:spPr>
          <a:xfrm>
            <a:off x="265320" y="376920"/>
            <a:ext cx="34833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Métricas de Evaluación</a:t>
            </a:r>
            <a:endParaRPr lang="en-US" sz="2200" b="0" strike="noStrike" spc="-1">
              <a:latin typeface="Arial"/>
            </a:endParaRPr>
          </a:p>
        </p:txBody>
      </p:sp>
      <p:pic>
        <p:nvPicPr>
          <p:cNvPr id="217" name="Imagen 216"/>
          <p:cNvPicPr/>
          <p:nvPr/>
        </p:nvPicPr>
        <p:blipFill>
          <a:blip r:embed="rId3"/>
          <a:srcRect b="32951"/>
          <a:stretch/>
        </p:blipFill>
        <p:spPr>
          <a:xfrm>
            <a:off x="507240" y="1517040"/>
            <a:ext cx="3332160" cy="4059720"/>
          </a:xfrm>
          <a:prstGeom prst="rect">
            <a:avLst/>
          </a:prstGeom>
          <a:ln>
            <a:noFill/>
          </a:ln>
        </p:spPr>
      </p:pic>
      <p:pic>
        <p:nvPicPr>
          <p:cNvPr id="218" name="Imagen 217"/>
          <p:cNvPicPr/>
          <p:nvPr/>
        </p:nvPicPr>
        <p:blipFill>
          <a:blip r:embed="rId3"/>
          <a:srcRect t="66389"/>
          <a:stretch/>
        </p:blipFill>
        <p:spPr>
          <a:xfrm>
            <a:off x="4480560" y="2263320"/>
            <a:ext cx="3332160" cy="2033280"/>
          </a:xfrm>
          <a:prstGeom prst="rect">
            <a:avLst/>
          </a:prstGeom>
          <a:ln>
            <a:noFill/>
          </a:ln>
        </p:spPr>
      </p:pic>
      <p:sp>
        <p:nvSpPr>
          <p:cNvPr id="219" name="CustomShape 6"/>
          <p:cNvSpPr/>
          <p:nvPr/>
        </p:nvSpPr>
        <p:spPr>
          <a:xfrm>
            <a:off x="8778240" y="2743200"/>
            <a:ext cx="22849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Expliquen la exactitud tambien…. </a:t>
            </a:r>
            <a:r>
              <a:t/>
            </a:r>
            <a:br/>
            <a:r>
              <a:rPr lang="en-US" sz="1400" b="0" strike="noStrike" spc="-1">
                <a:solidFill>
                  <a:srgbClr val="001E33"/>
                </a:solidFill>
                <a:latin typeface="Arial"/>
                <a:ea typeface="DejaVu Sans"/>
              </a:rPr>
              <a:t>De la misma manera</a:t>
            </a:r>
            <a:endParaRPr lang="en-US"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Marcador de contenido 3"/>
          <p:cNvPicPr/>
          <p:nvPr/>
        </p:nvPicPr>
        <p:blipFill>
          <a:blip r:embed="rId2"/>
          <a:stretch/>
        </p:blipFill>
        <p:spPr>
          <a:xfrm>
            <a:off x="-2880" y="0"/>
            <a:ext cx="12196800" cy="6856560"/>
          </a:xfrm>
          <a:prstGeom prst="rect">
            <a:avLst/>
          </a:prstGeom>
          <a:ln>
            <a:noFill/>
          </a:ln>
        </p:spPr>
      </p:pic>
      <p:sp>
        <p:nvSpPr>
          <p:cNvPr id="226" name="CustomShape 1"/>
          <p:cNvSpPr/>
          <p:nvPr/>
        </p:nvSpPr>
        <p:spPr>
          <a:xfrm>
            <a:off x="265320" y="376920"/>
            <a:ext cx="329976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Métricas de Evaluación</a:t>
            </a:r>
            <a:endParaRPr lang="en-US" sz="2200" b="0" strike="noStrike" spc="-1">
              <a:latin typeface="Arial"/>
            </a:endParaRPr>
          </a:p>
        </p:txBody>
      </p:sp>
      <p:graphicFrame>
        <p:nvGraphicFramePr>
          <p:cNvPr id="233" name="Table 8"/>
          <p:cNvGraphicFramePr/>
          <p:nvPr/>
        </p:nvGraphicFramePr>
        <p:xfrm>
          <a:off x="547920" y="1956240"/>
          <a:ext cx="5075640" cy="2880000"/>
        </p:xfrm>
        <a:graphic>
          <a:graphicData uri="http://schemas.openxmlformats.org/drawingml/2006/table">
            <a:tbl>
              <a:tblPr/>
              <a:tblGrid>
                <a:gridCol w="1538280">
                  <a:extLst>
                    <a:ext uri="{9D8B030D-6E8A-4147-A177-3AD203B41FA5}">
                      <a16:colId xmlns:a16="http://schemas.microsoft.com/office/drawing/2014/main" xmlns="" val="20000"/>
                    </a:ext>
                  </a:extLst>
                </a:gridCol>
                <a:gridCol w="1845000">
                  <a:extLst>
                    <a:ext uri="{9D8B030D-6E8A-4147-A177-3AD203B41FA5}">
                      <a16:colId xmlns:a16="http://schemas.microsoft.com/office/drawing/2014/main" xmlns="" val="20001"/>
                    </a:ext>
                  </a:extLst>
                </a:gridCol>
                <a:gridCol w="1692360">
                  <a:extLst>
                    <a:ext uri="{9D8B030D-6E8A-4147-A177-3AD203B41FA5}">
                      <a16:colId xmlns:a16="http://schemas.microsoft.com/office/drawing/2014/main" xmlns="" val="20002"/>
                    </a:ext>
                  </a:extLst>
                </a:gridCol>
              </a:tblGrid>
              <a:tr h="719640">
                <a:tc>
                  <a:txBody>
                    <a:bodyPr/>
                    <a:lstStyle/>
                    <a:p>
                      <a:endParaRPr lang="es-CO"/>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Conjunto de entrenamiento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Conjunto de validación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xmlns="" val="10000"/>
                  </a:ext>
                </a:extLst>
              </a:tr>
              <a:tr h="719640">
                <a:tc>
                  <a:txBody>
                    <a:bodyPr/>
                    <a:lstStyle/>
                    <a:p>
                      <a:pPr>
                        <a:lnSpc>
                          <a:spcPct val="100000"/>
                        </a:lnSpc>
                      </a:pPr>
                      <a:r>
                        <a:rPr lang="en-US" sz="1800" b="1" strike="noStrike" spc="-1">
                          <a:solidFill>
                            <a:srgbClr val="FFFFFF"/>
                          </a:solidFill>
                          <a:latin typeface="Arial"/>
                        </a:rPr>
                        <a:t>Exactitud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0.8</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0.62</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xmlns="" val="10001"/>
                  </a:ext>
                </a:extLst>
              </a:tr>
              <a:tr h="720360">
                <a:tc>
                  <a:txBody>
                    <a:bodyPr/>
                    <a:lstStyle/>
                    <a:p>
                      <a:pPr>
                        <a:lnSpc>
                          <a:spcPct val="100000"/>
                        </a:lnSpc>
                      </a:pPr>
                      <a:r>
                        <a:rPr lang="en-US" sz="1800" b="1" strike="noStrike" spc="-1">
                          <a:solidFill>
                            <a:srgbClr val="FFFFFF"/>
                          </a:solidFill>
                          <a:latin typeface="Arial"/>
                        </a:rPr>
                        <a:t>Precisión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0.55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xmlns="" val="10002"/>
                  </a:ext>
                </a:extLst>
              </a:tr>
              <a:tr h="720360">
                <a:tc>
                  <a:txBody>
                    <a:bodyPr/>
                    <a:lstStyle/>
                    <a:p>
                      <a:pPr>
                        <a:lnSpc>
                          <a:spcPct val="100000"/>
                        </a:lnSpc>
                      </a:pPr>
                      <a:r>
                        <a:rPr lang="en-US" sz="1800" b="1" strike="noStrike" spc="-1">
                          <a:solidFill>
                            <a:srgbClr val="FFFFFF"/>
                          </a:solidFill>
                          <a:latin typeface="Arial"/>
                        </a:rPr>
                        <a:t>Sensibilidad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0.76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xmlns="" val="10003"/>
                  </a:ext>
                </a:extLst>
              </a:tr>
            </a:tbl>
          </a:graphicData>
        </a:graphic>
      </p:graphicFrame>
      <p:pic>
        <p:nvPicPr>
          <p:cNvPr id="234" name="Imagen 233"/>
          <p:cNvPicPr/>
          <p:nvPr/>
        </p:nvPicPr>
        <p:blipFill>
          <a:blip r:embed="rId3"/>
          <a:srcRect l="20026"/>
          <a:stretch/>
        </p:blipFill>
        <p:spPr>
          <a:xfrm>
            <a:off x="7168320" y="2011680"/>
            <a:ext cx="4378680" cy="2674440"/>
          </a:xfrm>
          <a:prstGeom prst="rect">
            <a:avLst/>
          </a:prstGeom>
          <a:ln>
            <a:noFill/>
          </a:ln>
        </p:spPr>
      </p:pic>
      <p:sp>
        <p:nvSpPr>
          <p:cNvPr id="235" name="CustomShape 9"/>
          <p:cNvSpPr/>
          <p:nvPr/>
        </p:nvSpPr>
        <p:spPr>
          <a:xfrm>
            <a:off x="663480" y="4893480"/>
            <a:ext cx="5028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Noto Sans CJK SC Regular"/>
              </a:rPr>
              <a:t>Métricas de evaluación obtenidas con el conjunto de datos de entrenamiento de 135,000 estudiantes y el conjunto de datos de validación de 45,000 estudiantes.</a:t>
            </a:r>
            <a:endParaRPr lang="en-US"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Marcador de contenido 3"/>
          <p:cNvPicPr/>
          <p:nvPr/>
        </p:nvPicPr>
        <p:blipFill>
          <a:blip r:embed="rId2"/>
          <a:stretch/>
        </p:blipFill>
        <p:spPr>
          <a:xfrm>
            <a:off x="-2880" y="0"/>
            <a:ext cx="12196800" cy="6856560"/>
          </a:xfrm>
          <a:prstGeom prst="rect">
            <a:avLst/>
          </a:prstGeom>
          <a:ln>
            <a:noFill/>
          </a:ln>
        </p:spPr>
      </p:pic>
      <p:sp>
        <p:nvSpPr>
          <p:cNvPr id="240"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Consumo de tiempo y memoria</a:t>
            </a:r>
            <a:endParaRPr lang="en-US" sz="2200" b="0" strike="noStrike" spc="-1">
              <a:latin typeface="Arial"/>
            </a:endParaRPr>
          </a:p>
        </p:txBody>
      </p:sp>
      <p:graphicFrame>
        <p:nvGraphicFramePr>
          <p:cNvPr id="245" name="Gráfico 244"/>
          <p:cNvGraphicFramePr/>
          <p:nvPr/>
        </p:nvGraphicFramePr>
        <p:xfrm>
          <a:off x="146880" y="1914120"/>
          <a:ext cx="5759280" cy="323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6" name="Gráfico 245"/>
          <p:cNvGraphicFramePr/>
          <p:nvPr/>
        </p:nvGraphicFramePr>
        <p:xfrm>
          <a:off x="6071040" y="1878120"/>
          <a:ext cx="5759280" cy="3239280"/>
        </p:xfrm>
        <a:graphic>
          <a:graphicData uri="http://schemas.openxmlformats.org/drawingml/2006/chart">
            <c:chart xmlns:c="http://schemas.openxmlformats.org/drawingml/2006/chart" xmlns:r="http://schemas.openxmlformats.org/officeDocument/2006/relationships" r:id="rId4"/>
          </a:graphicData>
        </a:graphic>
      </p:graphicFrame>
      <p:sp>
        <p:nvSpPr>
          <p:cNvPr id="247" name="CustomShape 6"/>
          <p:cNvSpPr/>
          <p:nvPr/>
        </p:nvSpPr>
        <p:spPr>
          <a:xfrm>
            <a:off x="224928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Consumo de tiempo</a:t>
            </a:r>
            <a:endParaRPr lang="en-US" sz="2200" b="0" strike="noStrike" spc="-1">
              <a:latin typeface="Arial"/>
            </a:endParaRPr>
          </a:p>
        </p:txBody>
      </p:sp>
      <p:sp>
        <p:nvSpPr>
          <p:cNvPr id="248" name="CustomShape 7"/>
          <p:cNvSpPr/>
          <p:nvPr/>
        </p:nvSpPr>
        <p:spPr>
          <a:xfrm>
            <a:off x="853992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Consumo de memoria</a:t>
            </a:r>
            <a:endParaRPr lang="en-US" sz="2200" b="0" strike="noStrike" spc="-1">
              <a:latin typeface="Arial"/>
            </a:endParaRPr>
          </a:p>
        </p:txBody>
      </p:sp>
      <p:pic>
        <p:nvPicPr>
          <p:cNvPr id="249" name="Imagen 248"/>
          <p:cNvPicPr/>
          <p:nvPr/>
        </p:nvPicPr>
        <p:blipFill>
          <a:blip r:embed="rId5"/>
          <a:stretch/>
        </p:blipFill>
        <p:spPr>
          <a:xfrm>
            <a:off x="1648800" y="5105520"/>
            <a:ext cx="527400" cy="527400"/>
          </a:xfrm>
          <a:prstGeom prst="rect">
            <a:avLst/>
          </a:prstGeom>
          <a:ln>
            <a:noFill/>
          </a:ln>
        </p:spPr>
      </p:pic>
      <p:pic>
        <p:nvPicPr>
          <p:cNvPr id="250" name="Imagen 249"/>
          <p:cNvPicPr/>
          <p:nvPr/>
        </p:nvPicPr>
        <p:blipFill>
          <a:blip r:embed="rId6"/>
          <a:srcRect l="28235" t="24851" r="28737" b="25399"/>
          <a:stretch/>
        </p:blipFill>
        <p:spPr>
          <a:xfrm>
            <a:off x="7827120" y="5117760"/>
            <a:ext cx="712440" cy="5479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1854</TotalTime>
  <Words>432</Words>
  <Application>Microsoft Office PowerPoint</Application>
  <PresentationFormat>Panorámica</PresentationFormat>
  <Paragraphs>80</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11</vt:i4>
      </vt:variant>
    </vt:vector>
  </HeadingPairs>
  <TitlesOfParts>
    <vt:vector size="19" baseType="lpstr">
      <vt:lpstr>DejaVu Sans</vt:lpstr>
      <vt:lpstr>Noto Sans CJK SC Regular</vt:lpstr>
      <vt:lpstr>Arial</vt:lpstr>
      <vt:lpstr>Consolas</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Referee</dc:creator>
  <dc:description/>
  <cp:lastModifiedBy>Pablo</cp:lastModifiedBy>
  <cp:revision>36</cp:revision>
  <dcterms:created xsi:type="dcterms:W3CDTF">2020-06-26T14:36:07Z</dcterms:created>
  <dcterms:modified xsi:type="dcterms:W3CDTF">2020-10-12T01:03:42Z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