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Antonio Bold" panose="020B0604020202020204" charset="0"/>
      <p:regular r:id="rId18"/>
    </p:embeddedFont>
    <p:embeddedFont>
      <p:font typeface="Arimo" panose="020B0604020202020204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nva Sans" panose="020B0604020202020204" charset="0"/>
      <p:regular r:id="rId24"/>
    </p:embeddedFont>
    <p:embeddedFont>
      <p:font typeface="Old Standard" panose="020B0604020202020204" charset="0"/>
      <p:regular r:id="rId25"/>
    </p:embeddedFont>
    <p:embeddedFont>
      <p:font typeface="Rasputin Light" panose="020B0604020202020204" charset="0"/>
      <p:regular r:id="rId26"/>
    </p:embeddedFont>
    <p:embeddedFont>
      <p:font typeface="TT Commons Pro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7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6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42669" y="2730538"/>
            <a:ext cx="12002662" cy="4825925"/>
            <a:chOff x="0" y="0"/>
            <a:chExt cx="16003549" cy="6434566"/>
          </a:xfrm>
        </p:grpSpPr>
        <p:sp>
          <p:nvSpPr>
            <p:cNvPr id="3" name="TextBox 3"/>
            <p:cNvSpPr txBox="1"/>
            <p:nvPr/>
          </p:nvSpPr>
          <p:spPr>
            <a:xfrm>
              <a:off x="0" y="114300"/>
              <a:ext cx="16003549" cy="49318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300"/>
                </a:lnSpc>
              </a:pPr>
              <a:r>
                <a:rPr lang="en-US" sz="13000">
                  <a:solidFill>
                    <a:srgbClr val="FFFFFF"/>
                  </a:solidFill>
                  <a:latin typeface="Rasputin Light"/>
                </a:rPr>
                <a:t>Everyday Adulting 101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5554033"/>
              <a:ext cx="16003549" cy="8805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FFFFFF"/>
                  </a:solidFill>
                  <a:latin typeface="TT Commons Pro"/>
                </a:rPr>
                <a:t>By: Payal and Jocelyn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-2284790" y="-3746425"/>
            <a:ext cx="8857785" cy="8525618"/>
          </a:xfrm>
          <a:custGeom>
            <a:avLst/>
            <a:gdLst/>
            <a:ahLst/>
            <a:cxnLst/>
            <a:rect l="l" t="t" r="r" b="b"/>
            <a:pathLst>
              <a:path w="8857785" h="8525618">
                <a:moveTo>
                  <a:pt x="0" y="0"/>
                </a:moveTo>
                <a:lnTo>
                  <a:pt x="8857785" y="0"/>
                </a:lnTo>
                <a:lnTo>
                  <a:pt x="8857785" y="8525618"/>
                </a:lnTo>
                <a:lnTo>
                  <a:pt x="0" y="85256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6653687">
            <a:off x="10166505" y="4129872"/>
            <a:ext cx="9957653" cy="8663158"/>
          </a:xfrm>
          <a:custGeom>
            <a:avLst/>
            <a:gdLst/>
            <a:ahLst/>
            <a:cxnLst/>
            <a:rect l="l" t="t" r="r" b="b"/>
            <a:pathLst>
              <a:path w="9957653" h="8663158">
                <a:moveTo>
                  <a:pt x="0" y="0"/>
                </a:moveTo>
                <a:lnTo>
                  <a:pt x="9957652" y="0"/>
                </a:lnTo>
                <a:lnTo>
                  <a:pt x="9957652" y="8663157"/>
                </a:lnTo>
                <a:lnTo>
                  <a:pt x="0" y="86631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4726396">
            <a:off x="-2659134" y="-900023"/>
            <a:ext cx="5318268" cy="8429531"/>
          </a:xfrm>
          <a:custGeom>
            <a:avLst/>
            <a:gdLst/>
            <a:ahLst/>
            <a:cxnLst/>
            <a:rect l="l" t="t" r="r" b="b"/>
            <a:pathLst>
              <a:path w="5318268" h="8429531">
                <a:moveTo>
                  <a:pt x="0" y="0"/>
                </a:moveTo>
                <a:lnTo>
                  <a:pt x="5318268" y="0"/>
                </a:lnTo>
                <a:lnTo>
                  <a:pt x="5318268" y="8429531"/>
                </a:lnTo>
                <a:lnTo>
                  <a:pt x="0" y="84295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2788089">
            <a:off x="16062525" y="2478011"/>
            <a:ext cx="6565563" cy="10406512"/>
          </a:xfrm>
          <a:custGeom>
            <a:avLst/>
            <a:gdLst/>
            <a:ahLst/>
            <a:cxnLst/>
            <a:rect l="l" t="t" r="r" b="b"/>
            <a:pathLst>
              <a:path w="6565563" h="10406512">
                <a:moveTo>
                  <a:pt x="0" y="0"/>
                </a:moveTo>
                <a:lnTo>
                  <a:pt x="6565563" y="0"/>
                </a:lnTo>
                <a:lnTo>
                  <a:pt x="6565563" y="10406512"/>
                </a:lnTo>
                <a:lnTo>
                  <a:pt x="0" y="104065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D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-66675"/>
            <a:ext cx="18288000" cy="11533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9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</a:rPr>
              <a:t>Good Afternoon Mr. ***,</a:t>
            </a:r>
          </a:p>
          <a:p>
            <a:pPr>
              <a:lnSpc>
                <a:spcPts val="4059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</a:rPr>
              <a:t>I was wondering if you could go over the questions I missed because I wasn’t expecting to do so bad. I have been struggling with your tests this semester which is making me nervous for next year, what are some things that I could do to get better? </a:t>
            </a:r>
          </a:p>
          <a:p>
            <a:pPr>
              <a:lnSpc>
                <a:spcPts val="4059"/>
              </a:lnSpc>
            </a:pPr>
            <a:endParaRPr lang="en-US" sz="2400" dirty="0">
              <a:solidFill>
                <a:srgbClr val="000000"/>
              </a:solidFill>
              <a:latin typeface="Arimo"/>
            </a:endParaRPr>
          </a:p>
          <a:p>
            <a:pPr>
              <a:lnSpc>
                <a:spcPts val="4059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</a:rPr>
              <a:t>Thank you so much, </a:t>
            </a:r>
          </a:p>
          <a:p>
            <a:pPr>
              <a:lnSpc>
                <a:spcPts val="4059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</a:rPr>
              <a:t>Payal Patel</a:t>
            </a:r>
          </a:p>
          <a:p>
            <a:pPr algn="ctr">
              <a:lnSpc>
                <a:spcPts val="4059"/>
              </a:lnSpc>
            </a:pPr>
            <a:endParaRPr lang="en-US" sz="2899" dirty="0">
              <a:solidFill>
                <a:srgbClr val="000000"/>
              </a:solidFill>
              <a:latin typeface="Arimo"/>
            </a:endParaRPr>
          </a:p>
          <a:p>
            <a:pPr>
              <a:lnSpc>
                <a:spcPts val="4059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</a:rPr>
              <a:t>Good Afternoon, </a:t>
            </a:r>
          </a:p>
          <a:p>
            <a:pPr>
              <a:lnSpc>
                <a:spcPts val="4059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</a:rPr>
              <a:t>I need help… I haven’t been doing good on your multiple choice exams (I got an A but that was with extra credit…</a:t>
            </a:r>
          </a:p>
          <a:p>
            <a:pPr>
              <a:lnSpc>
                <a:spcPts val="4059"/>
              </a:lnSpc>
            </a:pPr>
            <a:endParaRPr lang="en-US" sz="2400" dirty="0">
              <a:solidFill>
                <a:srgbClr val="000000"/>
              </a:solidFill>
              <a:latin typeface="Arimo"/>
            </a:endParaRPr>
          </a:p>
          <a:p>
            <a:pPr>
              <a:lnSpc>
                <a:spcPts val="4059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</a:rPr>
              <a:t>Thank you,</a:t>
            </a:r>
          </a:p>
          <a:p>
            <a:pPr>
              <a:lnSpc>
                <a:spcPts val="4059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</a:rPr>
              <a:t>Payal Patel</a:t>
            </a:r>
          </a:p>
          <a:p>
            <a:pPr algn="ctr">
              <a:lnSpc>
                <a:spcPts val="4059"/>
              </a:lnSpc>
            </a:pPr>
            <a:endParaRPr lang="en-US" sz="2899" dirty="0">
              <a:solidFill>
                <a:srgbClr val="000000"/>
              </a:solidFill>
              <a:latin typeface="Arimo"/>
            </a:endParaRPr>
          </a:p>
          <a:p>
            <a:pPr>
              <a:lnSpc>
                <a:spcPts val="4059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</a:rPr>
              <a:t>Dear Mr. ***,</a:t>
            </a:r>
          </a:p>
          <a:p>
            <a:pPr>
              <a:lnSpc>
                <a:spcPts val="4059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</a:rPr>
              <a:t>I received an 85 on my story essay, and I want to know how I can improve as a writer, so I can get better scores going forward. When can I come into tutoring to go over, what caused me to get three 4’s, and what I could I have done to work towards getting all 5’s?</a:t>
            </a:r>
          </a:p>
          <a:p>
            <a:pPr>
              <a:lnSpc>
                <a:spcPts val="4059"/>
              </a:lnSpc>
            </a:pPr>
            <a:endParaRPr lang="en-US" sz="2400" dirty="0">
              <a:solidFill>
                <a:srgbClr val="000000"/>
              </a:solidFill>
              <a:latin typeface="Arimo"/>
            </a:endParaRPr>
          </a:p>
          <a:p>
            <a:pPr>
              <a:lnSpc>
                <a:spcPts val="4059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</a:rPr>
              <a:t>Thank you so much,</a:t>
            </a:r>
          </a:p>
          <a:p>
            <a:pPr>
              <a:lnSpc>
                <a:spcPts val="4059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</a:rPr>
              <a:t>Payal Patel</a:t>
            </a:r>
          </a:p>
          <a:p>
            <a:pPr algn="ctr">
              <a:lnSpc>
                <a:spcPts val="5880"/>
              </a:lnSpc>
            </a:pPr>
            <a:endParaRPr lang="en-US" sz="2899" dirty="0">
              <a:solidFill>
                <a:srgbClr val="000000"/>
              </a:solidFill>
              <a:latin typeface="Arimo"/>
            </a:endParaRPr>
          </a:p>
          <a:p>
            <a:pPr algn="ctr">
              <a:lnSpc>
                <a:spcPts val="7279"/>
              </a:lnSpc>
            </a:pPr>
            <a:endParaRPr lang="en-US" sz="2899" dirty="0">
              <a:solidFill>
                <a:srgbClr val="000000"/>
              </a:solidFill>
              <a:latin typeface="Arimo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28700" y="3241381"/>
            <a:ext cx="1666211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812942" y="6427614"/>
            <a:ext cx="1666211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D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413808"/>
            <a:ext cx="18288000" cy="9876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40"/>
              </a:lnSpc>
            </a:pPr>
            <a:r>
              <a:rPr lang="en-US" sz="4800" dirty="0">
                <a:solidFill>
                  <a:srgbClr val="000000"/>
                </a:solidFill>
                <a:latin typeface="TT Commons Pro"/>
              </a:rPr>
              <a:t>Good Afternoon Mr. ***,</a:t>
            </a:r>
          </a:p>
          <a:p>
            <a:pPr>
              <a:lnSpc>
                <a:spcPts val="7840"/>
              </a:lnSpc>
            </a:pPr>
            <a:endParaRPr lang="en-US" sz="4800" dirty="0">
              <a:solidFill>
                <a:srgbClr val="000000"/>
              </a:solidFill>
              <a:latin typeface="TT Commons Pro"/>
            </a:endParaRPr>
          </a:p>
          <a:p>
            <a:pPr>
              <a:lnSpc>
                <a:spcPts val="7840"/>
              </a:lnSpc>
            </a:pPr>
            <a:r>
              <a:rPr lang="en-US" sz="4800" dirty="0">
                <a:solidFill>
                  <a:srgbClr val="000000"/>
                </a:solidFill>
                <a:latin typeface="TT Commons Pro"/>
              </a:rPr>
              <a:t>Thank you so much for this opportunity and I had so much fun today and getting to know everyone! I am sending this email to let you know that I have received your email about tomorrow’s interview! Again, I appreciate your time and consideration. </a:t>
            </a:r>
          </a:p>
          <a:p>
            <a:pPr>
              <a:lnSpc>
                <a:spcPts val="7840"/>
              </a:lnSpc>
            </a:pPr>
            <a:endParaRPr lang="en-US" sz="4800" dirty="0">
              <a:solidFill>
                <a:srgbClr val="000000"/>
              </a:solidFill>
              <a:latin typeface="TT Commons Pro"/>
            </a:endParaRPr>
          </a:p>
          <a:p>
            <a:pPr>
              <a:lnSpc>
                <a:spcPts val="7840"/>
              </a:lnSpc>
            </a:pPr>
            <a:r>
              <a:rPr lang="en-US" sz="4800" dirty="0">
                <a:solidFill>
                  <a:srgbClr val="000000"/>
                </a:solidFill>
                <a:latin typeface="TT Commons Pro"/>
              </a:rPr>
              <a:t>Sincerely,</a:t>
            </a:r>
          </a:p>
          <a:p>
            <a:pPr>
              <a:lnSpc>
                <a:spcPts val="7840"/>
              </a:lnSpc>
            </a:pPr>
            <a:r>
              <a:rPr lang="en-US" sz="4800" dirty="0">
                <a:solidFill>
                  <a:srgbClr val="000000"/>
                </a:solidFill>
                <a:latin typeface="TT Commons Pro"/>
              </a:rPr>
              <a:t>Payal Patel</a:t>
            </a:r>
          </a:p>
          <a:p>
            <a:pPr algn="ctr">
              <a:lnSpc>
                <a:spcPts val="7279"/>
              </a:lnSpc>
            </a:pPr>
            <a:endParaRPr lang="en-US" sz="5600" dirty="0">
              <a:solidFill>
                <a:srgbClr val="000000"/>
              </a:solidFill>
              <a:latin typeface="TT Commo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D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257175"/>
            <a:ext cx="18288000" cy="9887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9"/>
              </a:lnSpc>
              <a:spcBef>
                <a:spcPct val="0"/>
              </a:spcBef>
            </a:pPr>
            <a:r>
              <a:rPr lang="en-US" sz="3899" dirty="0">
                <a:solidFill>
                  <a:srgbClr val="000000"/>
                </a:solidFill>
                <a:latin typeface="Antonio Bold"/>
              </a:rPr>
              <a:t>Scenario: You were not present in class and need to know what you missed and if you need to make up anything.</a:t>
            </a:r>
          </a:p>
          <a:p>
            <a:pPr algn="ctr">
              <a:lnSpc>
                <a:spcPts val="4679"/>
              </a:lnSpc>
              <a:spcBef>
                <a:spcPct val="0"/>
              </a:spcBef>
            </a:pPr>
            <a:endParaRPr lang="en-US" sz="3899" dirty="0">
              <a:solidFill>
                <a:srgbClr val="000000"/>
              </a:solidFill>
              <a:latin typeface="Antonio Bold"/>
            </a:endParaRP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000000"/>
                </a:solidFill>
                <a:latin typeface="Rasputin Light"/>
              </a:rPr>
              <a:t>Hey Queen,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000000"/>
                </a:solidFill>
                <a:latin typeface="Rasputin Light"/>
              </a:rPr>
              <a:t>What should I do?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500" dirty="0" err="1">
                <a:solidFill>
                  <a:srgbClr val="000000"/>
                </a:solidFill>
                <a:latin typeface="Rasputin Light"/>
              </a:rPr>
              <a:t>Toodles</a:t>
            </a:r>
            <a:r>
              <a:rPr lang="en-US" sz="3500" dirty="0">
                <a:solidFill>
                  <a:srgbClr val="000000"/>
                </a:solidFill>
                <a:latin typeface="Rasputin Light"/>
              </a:rPr>
              <a:t>, 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000000"/>
                </a:solidFill>
                <a:latin typeface="Rasputin Light"/>
              </a:rPr>
              <a:t>Boby Jo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endParaRPr lang="en-US" sz="3500" dirty="0">
              <a:solidFill>
                <a:srgbClr val="000000"/>
              </a:solidFill>
              <a:latin typeface="Rasputin Light"/>
            </a:endParaRP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000000"/>
                </a:solidFill>
                <a:latin typeface="Rasputin Light"/>
              </a:rPr>
              <a:t>To </a:t>
            </a:r>
            <a:r>
              <a:rPr lang="en-US" sz="3500" dirty="0" err="1">
                <a:solidFill>
                  <a:srgbClr val="000000"/>
                </a:solidFill>
                <a:latin typeface="Rasputin Light"/>
              </a:rPr>
              <a:t>Mrs</a:t>
            </a:r>
            <a:r>
              <a:rPr lang="en-US" sz="3500" dirty="0">
                <a:solidFill>
                  <a:srgbClr val="000000"/>
                </a:solidFill>
                <a:latin typeface="Rasputin Light"/>
              </a:rPr>
              <a:t> Reid, 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000000"/>
                </a:solidFill>
                <a:latin typeface="Rasputin Light"/>
              </a:rPr>
              <a:t>Can you do your job and tell me what I need to do? 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000000"/>
                </a:solidFill>
                <a:latin typeface="Rasputin Light"/>
              </a:rPr>
              <a:t>Billy Bob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endParaRPr lang="en-US" sz="3500" dirty="0">
              <a:solidFill>
                <a:srgbClr val="000000"/>
              </a:solidFill>
              <a:latin typeface="Rasputin Light"/>
            </a:endParaRP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000000"/>
                </a:solidFill>
                <a:latin typeface="Rasputin Light"/>
              </a:rPr>
              <a:t>Good Morning Mrs. Reid,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000000"/>
                </a:solidFill>
                <a:latin typeface="Rasputin Light"/>
              </a:rPr>
              <a:t>I was not here in class today. Is there anything that I need to make up and are there any study materials I can use to catch up? Thank you so much for all that you do for us! 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000000"/>
                </a:solidFill>
                <a:latin typeface="Rasputin Light"/>
              </a:rPr>
              <a:t>Sincerely, 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000000"/>
                </a:solidFill>
                <a:latin typeface="Rasputin Light"/>
              </a:rPr>
              <a:t>Robby James</a:t>
            </a:r>
          </a:p>
        </p:txBody>
      </p:sp>
      <p:sp>
        <p:nvSpPr>
          <p:cNvPr id="3" name="AutoShape 3"/>
          <p:cNvSpPr/>
          <p:nvPr/>
        </p:nvSpPr>
        <p:spPr>
          <a:xfrm>
            <a:off x="1028700" y="4370187"/>
            <a:ext cx="1666211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812942" y="6497358"/>
            <a:ext cx="1666211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D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16209">
            <a:off x="-890667" y="4921459"/>
            <a:ext cx="8901994" cy="10457555"/>
          </a:xfrm>
          <a:custGeom>
            <a:avLst/>
            <a:gdLst/>
            <a:ahLst/>
            <a:cxnLst/>
            <a:rect l="l" t="t" r="r" b="b"/>
            <a:pathLst>
              <a:path w="8901994" h="10457555">
                <a:moveTo>
                  <a:pt x="0" y="0"/>
                </a:moveTo>
                <a:lnTo>
                  <a:pt x="8901993" y="0"/>
                </a:lnTo>
                <a:lnTo>
                  <a:pt x="8901993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8862409">
            <a:off x="12992700" y="-3537343"/>
            <a:ext cx="8901994" cy="10457555"/>
          </a:xfrm>
          <a:custGeom>
            <a:avLst/>
            <a:gdLst/>
            <a:ahLst/>
            <a:cxnLst/>
            <a:rect l="l" t="t" r="r" b="b"/>
            <a:pathLst>
              <a:path w="8901994" h="10457555">
                <a:moveTo>
                  <a:pt x="0" y="0"/>
                </a:moveTo>
                <a:lnTo>
                  <a:pt x="8901994" y="0"/>
                </a:lnTo>
                <a:lnTo>
                  <a:pt x="8901994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865270" y="1143000"/>
            <a:ext cx="7295791" cy="8115300"/>
            <a:chOff x="687070" y="247650"/>
            <a:chExt cx="11148060" cy="12400280"/>
          </a:xfrm>
        </p:grpSpPr>
        <p:sp>
          <p:nvSpPr>
            <p:cNvPr id="5" name="Freeform 5"/>
            <p:cNvSpPr/>
            <p:nvPr/>
          </p:nvSpPr>
          <p:spPr>
            <a:xfrm>
              <a:off x="687070" y="247650"/>
              <a:ext cx="11148061" cy="12400280"/>
            </a:xfrm>
            <a:custGeom>
              <a:avLst/>
              <a:gdLst/>
              <a:ahLst/>
              <a:cxnLst/>
              <a:rect l="l" t="t" r="r" b="b"/>
              <a:pathLst>
                <a:path w="11148061" h="12400280">
                  <a:moveTo>
                    <a:pt x="9215120" y="1497330"/>
                  </a:moveTo>
                  <a:cubicBezTo>
                    <a:pt x="8773160" y="972820"/>
                    <a:pt x="8234680" y="508000"/>
                    <a:pt x="7590790" y="252730"/>
                  </a:cubicBezTo>
                  <a:cubicBezTo>
                    <a:pt x="7132320" y="71120"/>
                    <a:pt x="6633210" y="0"/>
                    <a:pt x="6139180" y="6350"/>
                  </a:cubicBezTo>
                  <a:cubicBezTo>
                    <a:pt x="4053840" y="36830"/>
                    <a:pt x="2157730" y="1490980"/>
                    <a:pt x="1289050" y="3346450"/>
                  </a:cubicBezTo>
                  <a:cubicBezTo>
                    <a:pt x="527050" y="4977130"/>
                    <a:pt x="0" y="7792720"/>
                    <a:pt x="680720" y="9457690"/>
                  </a:cubicBezTo>
                  <a:cubicBezTo>
                    <a:pt x="1360170" y="11122661"/>
                    <a:pt x="2499360" y="12005311"/>
                    <a:pt x="4248150" y="12081511"/>
                  </a:cubicBezTo>
                  <a:cubicBezTo>
                    <a:pt x="7001510" y="12400280"/>
                    <a:pt x="9088120" y="10502901"/>
                    <a:pt x="10118091" y="8309611"/>
                  </a:cubicBezTo>
                  <a:cubicBezTo>
                    <a:pt x="11148061" y="6116320"/>
                    <a:pt x="10782300" y="3361691"/>
                    <a:pt x="9215121" y="1497330"/>
                  </a:cubicBezTo>
                  <a:close/>
                </a:path>
              </a:pathLst>
            </a:custGeom>
            <a:blipFill>
              <a:blip r:embed="rId4"/>
              <a:stretch>
                <a:fillRect l="-16510" t="-2044" r="-27312" b="2044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8650226" y="1670006"/>
            <a:ext cx="8609074" cy="6946988"/>
            <a:chOff x="0" y="0"/>
            <a:chExt cx="11478765" cy="9262651"/>
          </a:xfrm>
        </p:grpSpPr>
        <p:sp>
          <p:nvSpPr>
            <p:cNvPr id="7" name="TextBox 7"/>
            <p:cNvSpPr txBox="1"/>
            <p:nvPr/>
          </p:nvSpPr>
          <p:spPr>
            <a:xfrm>
              <a:off x="0" y="2334165"/>
              <a:ext cx="8300476" cy="69284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99"/>
                </a:lnSpc>
              </a:pPr>
              <a:r>
                <a:rPr lang="en-US" sz="2799">
                  <a:solidFill>
                    <a:srgbClr val="142414"/>
                  </a:solidFill>
                  <a:latin typeface="TT Commons Pro"/>
                </a:rPr>
                <a:t>Networking is an important skill for any time you are interacting with a large group of people</a:t>
              </a:r>
            </a:p>
            <a:p>
              <a:pPr>
                <a:lnSpc>
                  <a:spcPts val="4199"/>
                </a:lnSpc>
              </a:pPr>
              <a:endParaRPr lang="en-US" sz="2799">
                <a:solidFill>
                  <a:srgbClr val="142414"/>
                </a:solidFill>
                <a:latin typeface="TT Commons Pro"/>
              </a:endParaRPr>
            </a:p>
            <a:p>
              <a:pPr>
                <a:lnSpc>
                  <a:spcPts val="4199"/>
                </a:lnSpc>
              </a:pPr>
              <a:r>
                <a:rPr lang="en-US" sz="2799">
                  <a:solidFill>
                    <a:srgbClr val="142414"/>
                  </a:solidFill>
                  <a:latin typeface="TT Commons Pro"/>
                </a:rPr>
                <a:t>It is a great way to make connections with people to develop stronger relationships later</a:t>
              </a:r>
            </a:p>
            <a:p>
              <a:pPr>
                <a:lnSpc>
                  <a:spcPts val="4199"/>
                </a:lnSpc>
              </a:pPr>
              <a:endParaRPr lang="en-US" sz="2799">
                <a:solidFill>
                  <a:srgbClr val="142414"/>
                </a:solidFill>
                <a:latin typeface="TT Commons Pro"/>
              </a:endParaRPr>
            </a:p>
            <a:p>
              <a:pPr>
                <a:lnSpc>
                  <a:spcPts val="4199"/>
                </a:lnSpc>
              </a:pPr>
              <a:r>
                <a:rPr lang="en-US" sz="2799">
                  <a:solidFill>
                    <a:srgbClr val="142414"/>
                  </a:solidFill>
                  <a:latin typeface="TT Commons Pro"/>
                </a:rPr>
                <a:t>Find something you have in common and elaborate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11478765" cy="19621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519"/>
                </a:lnSpc>
              </a:pPr>
              <a:r>
                <a:rPr lang="en-US" sz="9600">
                  <a:solidFill>
                    <a:srgbClr val="142414"/>
                  </a:solidFill>
                  <a:latin typeface="Rasputin Light"/>
                </a:rPr>
                <a:t>Networking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6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42669" y="2600357"/>
            <a:ext cx="12002662" cy="6657943"/>
            <a:chOff x="0" y="0"/>
            <a:chExt cx="16003549" cy="8877258"/>
          </a:xfrm>
        </p:grpSpPr>
        <p:sp>
          <p:nvSpPr>
            <p:cNvPr id="3" name="TextBox 3"/>
            <p:cNvSpPr txBox="1"/>
            <p:nvPr/>
          </p:nvSpPr>
          <p:spPr>
            <a:xfrm>
              <a:off x="1717595" y="5734008"/>
              <a:ext cx="12867463" cy="3143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300"/>
                </a:lnSpc>
              </a:pPr>
              <a:r>
                <a:rPr lang="en-US" sz="4500">
                  <a:solidFill>
                    <a:srgbClr val="FFFFFF"/>
                  </a:solidFill>
                  <a:latin typeface="Rasputin Light"/>
                </a:rPr>
                <a:t>Go up to someone you do not know and talk to them for 3 minutes straight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14300"/>
              <a:ext cx="16003549" cy="49318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300"/>
                </a:lnSpc>
              </a:pPr>
              <a:r>
                <a:rPr lang="en-US" sz="13000">
                  <a:solidFill>
                    <a:srgbClr val="FFFFFF"/>
                  </a:solidFill>
                  <a:latin typeface="Rasputin Light"/>
                </a:rPr>
                <a:t>Networking Activity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-2284790" y="-3746425"/>
            <a:ext cx="8857785" cy="8525618"/>
          </a:xfrm>
          <a:custGeom>
            <a:avLst/>
            <a:gdLst/>
            <a:ahLst/>
            <a:cxnLst/>
            <a:rect l="l" t="t" r="r" b="b"/>
            <a:pathLst>
              <a:path w="8857785" h="8525618">
                <a:moveTo>
                  <a:pt x="0" y="0"/>
                </a:moveTo>
                <a:lnTo>
                  <a:pt x="8857785" y="0"/>
                </a:lnTo>
                <a:lnTo>
                  <a:pt x="8857785" y="8525618"/>
                </a:lnTo>
                <a:lnTo>
                  <a:pt x="0" y="85256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4726396">
            <a:off x="1565829" y="-4045273"/>
            <a:ext cx="5318268" cy="8429531"/>
          </a:xfrm>
          <a:custGeom>
            <a:avLst/>
            <a:gdLst/>
            <a:ahLst/>
            <a:cxnLst/>
            <a:rect l="l" t="t" r="r" b="b"/>
            <a:pathLst>
              <a:path w="5318268" h="8429531">
                <a:moveTo>
                  <a:pt x="0" y="0"/>
                </a:moveTo>
                <a:lnTo>
                  <a:pt x="5318268" y="0"/>
                </a:lnTo>
                <a:lnTo>
                  <a:pt x="5318268" y="8429531"/>
                </a:lnTo>
                <a:lnTo>
                  <a:pt x="0" y="84295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6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85901" y="6205709"/>
            <a:ext cx="8857785" cy="8525618"/>
          </a:xfrm>
          <a:custGeom>
            <a:avLst/>
            <a:gdLst/>
            <a:ahLst/>
            <a:cxnLst/>
            <a:rect l="l" t="t" r="r" b="b"/>
            <a:pathLst>
              <a:path w="8857785" h="8525618">
                <a:moveTo>
                  <a:pt x="0" y="0"/>
                </a:moveTo>
                <a:lnTo>
                  <a:pt x="8857785" y="0"/>
                </a:lnTo>
                <a:lnTo>
                  <a:pt x="8857785" y="8525619"/>
                </a:lnTo>
                <a:lnTo>
                  <a:pt x="0" y="85256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790819">
            <a:off x="8900004" y="5599105"/>
            <a:ext cx="5915271" cy="9375789"/>
          </a:xfrm>
          <a:custGeom>
            <a:avLst/>
            <a:gdLst/>
            <a:ahLst/>
            <a:cxnLst/>
            <a:rect l="l" t="t" r="r" b="b"/>
            <a:pathLst>
              <a:path w="5915271" h="9375789">
                <a:moveTo>
                  <a:pt x="0" y="0"/>
                </a:moveTo>
                <a:lnTo>
                  <a:pt x="5915271" y="0"/>
                </a:lnTo>
                <a:lnTo>
                  <a:pt x="5915271" y="9375790"/>
                </a:lnTo>
                <a:lnTo>
                  <a:pt x="0" y="93757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0"/>
            <a:ext cx="8505219" cy="10287000"/>
          </a:xfrm>
          <a:custGeom>
            <a:avLst/>
            <a:gdLst/>
            <a:ahLst/>
            <a:cxnLst/>
            <a:rect l="l" t="t" r="r" b="b"/>
            <a:pathLst>
              <a:path w="8505219" h="10287000">
                <a:moveTo>
                  <a:pt x="0" y="0"/>
                </a:moveTo>
                <a:lnTo>
                  <a:pt x="8505219" y="0"/>
                </a:lnTo>
                <a:lnTo>
                  <a:pt x="850521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9764187" y="1871471"/>
            <a:ext cx="7731032" cy="6091789"/>
            <a:chOff x="0" y="0"/>
            <a:chExt cx="10308043" cy="8122385"/>
          </a:xfrm>
        </p:grpSpPr>
        <p:sp>
          <p:nvSpPr>
            <p:cNvPr id="6" name="TextBox 6"/>
            <p:cNvSpPr txBox="1"/>
            <p:nvPr/>
          </p:nvSpPr>
          <p:spPr>
            <a:xfrm>
              <a:off x="0" y="-19050"/>
              <a:ext cx="10308043" cy="3905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1519"/>
                </a:lnSpc>
                <a:spcBef>
                  <a:spcPct val="0"/>
                </a:spcBef>
              </a:pPr>
              <a:r>
                <a:rPr lang="en-US" sz="9600">
                  <a:solidFill>
                    <a:srgbClr val="FFFFFF"/>
                  </a:solidFill>
                  <a:latin typeface="Rasputin Light"/>
                </a:rPr>
                <a:t>Professional Resumes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188136"/>
              <a:ext cx="10308043" cy="39342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TT Commons Pro"/>
                </a:rPr>
                <a:t>It is very important to have a resume because you never know when you will need one</a:t>
              </a:r>
            </a:p>
            <a:p>
              <a:pPr marL="604518" lvl="1" indent="-302259" algn="ctr">
                <a:lnSpc>
                  <a:spcPts val="3919"/>
                </a:lnSpc>
                <a:buFont typeface="Arial"/>
                <a:buChar char="•"/>
              </a:pPr>
              <a:r>
                <a:rPr lang="en-US" sz="2799">
                  <a:solidFill>
                    <a:srgbClr val="FFFFFF"/>
                  </a:solidFill>
                  <a:latin typeface="TT Commons Pro"/>
                </a:rPr>
                <a:t>Leadership Positions</a:t>
              </a:r>
            </a:p>
            <a:p>
              <a:pPr marL="604518" lvl="1" indent="-302259" algn="ctr">
                <a:lnSpc>
                  <a:spcPts val="3919"/>
                </a:lnSpc>
                <a:buFont typeface="Arial"/>
                <a:buChar char="•"/>
              </a:pPr>
              <a:r>
                <a:rPr lang="en-US" sz="2799">
                  <a:solidFill>
                    <a:srgbClr val="FFFFFF"/>
                  </a:solidFill>
                  <a:latin typeface="TT Commons Pro"/>
                </a:rPr>
                <a:t>Jobs</a:t>
              </a:r>
            </a:p>
            <a:p>
              <a:pPr marL="604518" lvl="1" indent="-302259" algn="ctr">
                <a:lnSpc>
                  <a:spcPts val="3919"/>
                </a:lnSpc>
                <a:buFont typeface="Arial"/>
                <a:buChar char="•"/>
              </a:pPr>
              <a:r>
                <a:rPr lang="en-US" sz="2799">
                  <a:solidFill>
                    <a:srgbClr val="FFFFFF"/>
                  </a:solidFill>
                  <a:latin typeface="TT Commons Pro"/>
                </a:rPr>
                <a:t>College Applications</a:t>
              </a:r>
            </a:p>
            <a:p>
              <a:pPr marL="604518" lvl="1" indent="-302259" algn="ctr">
                <a:lnSpc>
                  <a:spcPts val="391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799">
                  <a:solidFill>
                    <a:srgbClr val="FFFFFF"/>
                  </a:solidFill>
                  <a:latin typeface="TT Commons Pro"/>
                </a:rPr>
                <a:t>Scholarship Applications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D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900094" y="732682"/>
            <a:ext cx="8857785" cy="8525618"/>
          </a:xfrm>
          <a:custGeom>
            <a:avLst/>
            <a:gdLst/>
            <a:ahLst/>
            <a:cxnLst/>
            <a:rect l="l" t="t" r="r" b="b"/>
            <a:pathLst>
              <a:path w="8857785" h="8525618">
                <a:moveTo>
                  <a:pt x="0" y="0"/>
                </a:moveTo>
                <a:lnTo>
                  <a:pt x="8857786" y="0"/>
                </a:lnTo>
                <a:lnTo>
                  <a:pt x="8857786" y="8525618"/>
                </a:lnTo>
                <a:lnTo>
                  <a:pt x="0" y="85256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920056" y="122021"/>
            <a:ext cx="8222300" cy="10042958"/>
          </a:xfrm>
          <a:custGeom>
            <a:avLst/>
            <a:gdLst/>
            <a:ahLst/>
            <a:cxnLst/>
            <a:rect l="l" t="t" r="r" b="b"/>
            <a:pathLst>
              <a:path w="8222300" h="10042958">
                <a:moveTo>
                  <a:pt x="0" y="0"/>
                </a:moveTo>
                <a:lnTo>
                  <a:pt x="8222300" y="0"/>
                </a:lnTo>
                <a:lnTo>
                  <a:pt x="8222300" y="10042958"/>
                </a:lnTo>
                <a:lnTo>
                  <a:pt x="0" y="100429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233" r="-10510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6200223"/>
            <a:ext cx="6541041" cy="3122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799">
                <a:solidFill>
                  <a:srgbClr val="142414"/>
                </a:solidFill>
                <a:latin typeface="TT Commons Pro"/>
              </a:rPr>
              <a:t>Keep track of your accomplishments throughout high school for later reference</a:t>
            </a:r>
          </a:p>
          <a:p>
            <a:pPr marL="604518" lvl="1" indent="-302259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142414"/>
                </a:solidFill>
                <a:latin typeface="TT Commons Pro"/>
              </a:rPr>
              <a:t>Clubs</a:t>
            </a:r>
          </a:p>
          <a:p>
            <a:pPr marL="604518" lvl="1" indent="-302259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142414"/>
                </a:solidFill>
                <a:latin typeface="TT Commons Pro"/>
              </a:rPr>
              <a:t>Leadership Positions </a:t>
            </a:r>
          </a:p>
          <a:p>
            <a:pPr marL="604518" lvl="1" indent="-302259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142414"/>
                </a:solidFill>
                <a:latin typeface="TT Commons Pro"/>
              </a:rPr>
              <a:t>Conferences</a:t>
            </a:r>
          </a:p>
          <a:p>
            <a:pPr marL="604518" lvl="1" indent="-302259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142414"/>
                </a:solidFill>
                <a:latin typeface="TT Commons Pro"/>
              </a:rPr>
              <a:t>ex.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820070"/>
            <a:ext cx="8609074" cy="2933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519"/>
              </a:lnSpc>
            </a:pPr>
            <a:r>
              <a:rPr lang="en-US" sz="9600">
                <a:solidFill>
                  <a:srgbClr val="142414"/>
                </a:solidFill>
                <a:latin typeface="Rasputin Light"/>
              </a:rPr>
              <a:t>Involvement List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D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891298" y="-1838102"/>
            <a:ext cx="13958156" cy="13434725"/>
          </a:xfrm>
          <a:custGeom>
            <a:avLst/>
            <a:gdLst/>
            <a:ahLst/>
            <a:cxnLst/>
            <a:rect l="l" t="t" r="r" b="b"/>
            <a:pathLst>
              <a:path w="13958156" h="13434725">
                <a:moveTo>
                  <a:pt x="0" y="0"/>
                </a:moveTo>
                <a:lnTo>
                  <a:pt x="13958156" y="0"/>
                </a:lnTo>
                <a:lnTo>
                  <a:pt x="13958156" y="13434725"/>
                </a:lnTo>
                <a:lnTo>
                  <a:pt x="0" y="13434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7005215">
            <a:off x="7503112" y="3339439"/>
            <a:ext cx="8946815" cy="14180830"/>
          </a:xfrm>
          <a:custGeom>
            <a:avLst/>
            <a:gdLst/>
            <a:ahLst/>
            <a:cxnLst/>
            <a:rect l="l" t="t" r="r" b="b"/>
            <a:pathLst>
              <a:path w="8946815" h="14180830">
                <a:moveTo>
                  <a:pt x="0" y="0"/>
                </a:moveTo>
                <a:lnTo>
                  <a:pt x="8946814" y="0"/>
                </a:lnTo>
                <a:lnTo>
                  <a:pt x="8946814" y="14180830"/>
                </a:lnTo>
                <a:lnTo>
                  <a:pt x="0" y="141808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75369" y="4131548"/>
            <a:ext cx="8115300" cy="1476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519"/>
              </a:lnSpc>
            </a:pPr>
            <a:r>
              <a:rPr lang="en-US" sz="9600">
                <a:solidFill>
                  <a:srgbClr val="FFFFFF"/>
                </a:solidFill>
                <a:latin typeface="Rasputin Light"/>
              </a:rPr>
              <a:t>Basic Skills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938861" y="3115375"/>
            <a:ext cx="6225357" cy="502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799">
                <a:solidFill>
                  <a:srgbClr val="142414"/>
                </a:solidFill>
                <a:latin typeface="TT Commons Pro"/>
              </a:rPr>
              <a:t>1) Interviews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955158" y="4984955"/>
            <a:ext cx="6225357" cy="502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799">
                <a:solidFill>
                  <a:srgbClr val="142414"/>
                </a:solidFill>
                <a:latin typeface="TT Commons Pro"/>
              </a:rPr>
              <a:t>3) Networking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938861" y="4050165"/>
            <a:ext cx="6225357" cy="502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799">
                <a:solidFill>
                  <a:srgbClr val="142414"/>
                </a:solidFill>
                <a:latin typeface="TT Commons Pro"/>
              </a:rPr>
              <a:t>2) Email Etiquette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955158" y="5919745"/>
            <a:ext cx="6225357" cy="502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799">
                <a:solidFill>
                  <a:srgbClr val="142414"/>
                </a:solidFill>
                <a:latin typeface="TT Commons Pro"/>
              </a:rPr>
              <a:t>4) Resume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D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-4012"/>
            <a:ext cx="10083230" cy="1476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9600">
                <a:solidFill>
                  <a:srgbClr val="142414"/>
                </a:solidFill>
                <a:latin typeface="Rasputin Light"/>
              </a:rPr>
              <a:t>Interview Skills</a:t>
            </a:r>
          </a:p>
        </p:txBody>
      </p:sp>
      <p:sp>
        <p:nvSpPr>
          <p:cNvPr id="3" name="Freeform 3"/>
          <p:cNvSpPr/>
          <p:nvPr/>
        </p:nvSpPr>
        <p:spPr>
          <a:xfrm rot="-1016209">
            <a:off x="-890667" y="4921459"/>
            <a:ext cx="8901994" cy="10457555"/>
          </a:xfrm>
          <a:custGeom>
            <a:avLst/>
            <a:gdLst/>
            <a:ahLst/>
            <a:cxnLst/>
            <a:rect l="l" t="t" r="r" b="b"/>
            <a:pathLst>
              <a:path w="8901994" h="10457555">
                <a:moveTo>
                  <a:pt x="0" y="0"/>
                </a:moveTo>
                <a:lnTo>
                  <a:pt x="8901993" y="0"/>
                </a:lnTo>
                <a:lnTo>
                  <a:pt x="8901993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8862409">
            <a:off x="11443547" y="-3756415"/>
            <a:ext cx="8901994" cy="10457555"/>
          </a:xfrm>
          <a:custGeom>
            <a:avLst/>
            <a:gdLst/>
            <a:ahLst/>
            <a:cxnLst/>
            <a:rect l="l" t="t" r="r" b="b"/>
            <a:pathLst>
              <a:path w="8901994" h="10457555">
                <a:moveTo>
                  <a:pt x="0" y="0"/>
                </a:moveTo>
                <a:lnTo>
                  <a:pt x="8901994" y="0"/>
                </a:lnTo>
                <a:lnTo>
                  <a:pt x="8901994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6787978">
            <a:off x="14410295" y="-5117518"/>
            <a:ext cx="7755409" cy="12292435"/>
          </a:xfrm>
          <a:custGeom>
            <a:avLst/>
            <a:gdLst/>
            <a:ahLst/>
            <a:cxnLst/>
            <a:rect l="l" t="t" r="r" b="b"/>
            <a:pathLst>
              <a:path w="7755409" h="12292435">
                <a:moveTo>
                  <a:pt x="0" y="0"/>
                </a:moveTo>
                <a:lnTo>
                  <a:pt x="7755410" y="0"/>
                </a:lnTo>
                <a:lnTo>
                  <a:pt x="7755410" y="12292436"/>
                </a:lnTo>
                <a:lnTo>
                  <a:pt x="0" y="122924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989211" y="1671908"/>
            <a:ext cx="7209447" cy="7852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606" lvl="1" indent="-431803">
              <a:lnSpc>
                <a:spcPts val="5600"/>
              </a:lnSpc>
              <a:buFont typeface="Arial"/>
              <a:buChar char="•"/>
            </a:pPr>
            <a:r>
              <a:rPr lang="en-US" sz="4000" dirty="0">
                <a:solidFill>
                  <a:srgbClr val="142414"/>
                </a:solidFill>
                <a:latin typeface="Canva Sans"/>
              </a:rPr>
              <a:t>Dress appropriately </a:t>
            </a:r>
          </a:p>
          <a:p>
            <a:pPr marL="863606" lvl="1" indent="-431803">
              <a:lnSpc>
                <a:spcPts val="5600"/>
              </a:lnSpc>
              <a:buFont typeface="Arial"/>
              <a:buChar char="•"/>
            </a:pPr>
            <a:r>
              <a:rPr lang="en-US" sz="4000" dirty="0">
                <a:solidFill>
                  <a:srgbClr val="142414"/>
                </a:solidFill>
                <a:latin typeface="Canva Sans"/>
              </a:rPr>
              <a:t>Be yourself (do not make yourself up)</a:t>
            </a:r>
          </a:p>
          <a:p>
            <a:pPr marL="863606" lvl="1" indent="-431803">
              <a:lnSpc>
                <a:spcPts val="5600"/>
              </a:lnSpc>
              <a:buFont typeface="Arial"/>
              <a:buChar char="•"/>
            </a:pPr>
            <a:r>
              <a:rPr lang="en-US" sz="4000" dirty="0">
                <a:solidFill>
                  <a:srgbClr val="142414"/>
                </a:solidFill>
                <a:latin typeface="Canva Sans"/>
              </a:rPr>
              <a:t>Look people in the eye when you talk (eye contact 2-5 seconds)</a:t>
            </a:r>
          </a:p>
          <a:p>
            <a:pPr marL="863606" lvl="1" indent="-431803">
              <a:lnSpc>
                <a:spcPts val="5600"/>
              </a:lnSpc>
              <a:buFont typeface="Arial"/>
              <a:buChar char="•"/>
            </a:pPr>
            <a:r>
              <a:rPr lang="en-US" sz="4000" dirty="0">
                <a:solidFill>
                  <a:srgbClr val="142414"/>
                </a:solidFill>
                <a:latin typeface="Canva Sans"/>
              </a:rPr>
              <a:t>Do not use your hands to talk</a:t>
            </a:r>
          </a:p>
          <a:p>
            <a:pPr marL="863606" lvl="1" indent="-431803">
              <a:lnSpc>
                <a:spcPts val="5600"/>
              </a:lnSpc>
              <a:buFont typeface="Arial"/>
              <a:buChar char="•"/>
            </a:pPr>
            <a:r>
              <a:rPr lang="en-US" sz="4000" dirty="0">
                <a:solidFill>
                  <a:srgbClr val="142414"/>
                </a:solidFill>
                <a:latin typeface="Canva Sans"/>
              </a:rPr>
              <a:t>Mock interviews with yourself so you are prepared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44000" y="1681433"/>
            <a:ext cx="6750544" cy="7852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142414"/>
                </a:solidFill>
                <a:latin typeface="Canva Sans"/>
              </a:rPr>
              <a:t>Shake hands with every interviewer</a:t>
            </a:r>
          </a:p>
          <a:p>
            <a:pPr marL="863599" lvl="1" indent="-431800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142414"/>
                </a:solidFill>
                <a:latin typeface="Canva Sans"/>
              </a:rPr>
              <a:t>Show interest by asking questions</a:t>
            </a:r>
          </a:p>
          <a:p>
            <a:pPr marL="863599" lvl="1" indent="-431800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142414"/>
                </a:solidFill>
                <a:latin typeface="Canva Sans"/>
              </a:rPr>
              <a:t>At the end, thank them for the opportunity</a:t>
            </a:r>
          </a:p>
          <a:p>
            <a:pPr marL="863599" lvl="1" indent="-431800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142414"/>
                </a:solidFill>
                <a:latin typeface="Canva Sans"/>
              </a:rPr>
              <a:t>Bring water with you </a:t>
            </a:r>
          </a:p>
          <a:p>
            <a:pPr marL="863599" lvl="1" indent="-431800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142414"/>
                </a:solidFill>
                <a:latin typeface="Canva Sans"/>
              </a:rPr>
              <a:t>Smile (facial expressions)</a:t>
            </a:r>
          </a:p>
          <a:p>
            <a:pPr marL="863599" lvl="1" indent="-431800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142414"/>
                </a:solidFill>
                <a:latin typeface="Canva Sans"/>
              </a:rPr>
              <a:t>Answer with detail and share examples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D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02385" y="3210075"/>
            <a:ext cx="10083230" cy="2933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9600">
                <a:solidFill>
                  <a:srgbClr val="142414"/>
                </a:solidFill>
                <a:latin typeface="Rasputin Light"/>
              </a:rPr>
              <a:t>Interview Partner</a:t>
            </a:r>
          </a:p>
        </p:txBody>
      </p:sp>
      <p:sp>
        <p:nvSpPr>
          <p:cNvPr id="3" name="Freeform 3"/>
          <p:cNvSpPr/>
          <p:nvPr/>
        </p:nvSpPr>
        <p:spPr>
          <a:xfrm rot="-1016209">
            <a:off x="-890667" y="4921459"/>
            <a:ext cx="8901994" cy="10457555"/>
          </a:xfrm>
          <a:custGeom>
            <a:avLst/>
            <a:gdLst/>
            <a:ahLst/>
            <a:cxnLst/>
            <a:rect l="l" t="t" r="r" b="b"/>
            <a:pathLst>
              <a:path w="8901994" h="10457555">
                <a:moveTo>
                  <a:pt x="0" y="0"/>
                </a:moveTo>
                <a:lnTo>
                  <a:pt x="8901993" y="0"/>
                </a:lnTo>
                <a:lnTo>
                  <a:pt x="8901993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8862409">
            <a:off x="11443547" y="-3756415"/>
            <a:ext cx="8901994" cy="10457555"/>
          </a:xfrm>
          <a:custGeom>
            <a:avLst/>
            <a:gdLst/>
            <a:ahLst/>
            <a:cxnLst/>
            <a:rect l="l" t="t" r="r" b="b"/>
            <a:pathLst>
              <a:path w="8901994" h="10457555">
                <a:moveTo>
                  <a:pt x="0" y="0"/>
                </a:moveTo>
                <a:lnTo>
                  <a:pt x="8901994" y="0"/>
                </a:lnTo>
                <a:lnTo>
                  <a:pt x="8901994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6787978">
            <a:off x="10415856" y="-4885058"/>
            <a:ext cx="7755409" cy="12292435"/>
          </a:xfrm>
          <a:custGeom>
            <a:avLst/>
            <a:gdLst/>
            <a:ahLst/>
            <a:cxnLst/>
            <a:rect l="l" t="t" r="r" b="b"/>
            <a:pathLst>
              <a:path w="7755409" h="12292435">
                <a:moveTo>
                  <a:pt x="0" y="0"/>
                </a:moveTo>
                <a:lnTo>
                  <a:pt x="7755409" y="0"/>
                </a:lnTo>
                <a:lnTo>
                  <a:pt x="7755409" y="12292436"/>
                </a:lnTo>
                <a:lnTo>
                  <a:pt x="0" y="122924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825815" y="8314655"/>
            <a:ext cx="6636370" cy="834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spc="194">
                <a:solidFill>
                  <a:srgbClr val="142414"/>
                </a:solidFill>
                <a:latin typeface="TT Commons Pro"/>
              </a:rPr>
              <a:t>FIND SOMEONE IN A DIFFERENT GRADE TO WORK WITH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D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09650"/>
            <a:ext cx="12637981" cy="1476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519"/>
              </a:lnSpc>
            </a:pPr>
            <a:r>
              <a:rPr lang="en-US" sz="9600">
                <a:solidFill>
                  <a:srgbClr val="142414"/>
                </a:solidFill>
                <a:latin typeface="Rasputin Light"/>
              </a:rPr>
              <a:t>Interview Question 1</a:t>
            </a:r>
          </a:p>
        </p:txBody>
      </p:sp>
      <p:sp>
        <p:nvSpPr>
          <p:cNvPr id="3" name="Freeform 3"/>
          <p:cNvSpPr/>
          <p:nvPr/>
        </p:nvSpPr>
        <p:spPr>
          <a:xfrm rot="-4421762">
            <a:off x="10097818" y="3686697"/>
            <a:ext cx="8901994" cy="10457555"/>
          </a:xfrm>
          <a:custGeom>
            <a:avLst/>
            <a:gdLst/>
            <a:ahLst/>
            <a:cxnLst/>
            <a:rect l="l" t="t" r="r" b="b"/>
            <a:pathLst>
              <a:path w="8901994" h="10457555">
                <a:moveTo>
                  <a:pt x="0" y="0"/>
                </a:moveTo>
                <a:lnTo>
                  <a:pt x="8901994" y="0"/>
                </a:lnTo>
                <a:lnTo>
                  <a:pt x="8901994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704631">
            <a:off x="14297058" y="2361332"/>
            <a:ext cx="6144834" cy="9739650"/>
          </a:xfrm>
          <a:custGeom>
            <a:avLst/>
            <a:gdLst/>
            <a:ahLst/>
            <a:cxnLst/>
            <a:rect l="l" t="t" r="r" b="b"/>
            <a:pathLst>
              <a:path w="6144834" h="9739650">
                <a:moveTo>
                  <a:pt x="0" y="0"/>
                </a:moveTo>
                <a:lnTo>
                  <a:pt x="6144833" y="0"/>
                </a:lnTo>
                <a:lnTo>
                  <a:pt x="6144833" y="9739650"/>
                </a:lnTo>
                <a:lnTo>
                  <a:pt x="0" y="97396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3616002"/>
            <a:ext cx="12349611" cy="2073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67"/>
              </a:lnSpc>
            </a:pPr>
            <a:r>
              <a:rPr lang="en-US" sz="5905">
                <a:solidFill>
                  <a:srgbClr val="142414"/>
                </a:solidFill>
                <a:latin typeface="Rasputin Light"/>
              </a:rPr>
              <a:t>What are your strengths and weaknesses?</a:t>
            </a:r>
          </a:p>
        </p:txBody>
      </p:sp>
      <p:sp>
        <p:nvSpPr>
          <p:cNvPr id="6" name="Freeform 6"/>
          <p:cNvSpPr/>
          <p:nvPr/>
        </p:nvSpPr>
        <p:spPr>
          <a:xfrm rot="-5822765">
            <a:off x="-1597075" y="7402747"/>
            <a:ext cx="4764940" cy="4699422"/>
          </a:xfrm>
          <a:custGeom>
            <a:avLst/>
            <a:gdLst/>
            <a:ahLst/>
            <a:cxnLst/>
            <a:rect l="l" t="t" r="r" b="b"/>
            <a:pathLst>
              <a:path w="4764940" h="4699422">
                <a:moveTo>
                  <a:pt x="0" y="0"/>
                </a:moveTo>
                <a:lnTo>
                  <a:pt x="4764940" y="0"/>
                </a:lnTo>
                <a:lnTo>
                  <a:pt x="4764940" y="4699422"/>
                </a:lnTo>
                <a:lnTo>
                  <a:pt x="0" y="46994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D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09650"/>
            <a:ext cx="13520115" cy="1476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519"/>
              </a:lnSpc>
            </a:pPr>
            <a:r>
              <a:rPr lang="en-US" sz="9600">
                <a:solidFill>
                  <a:srgbClr val="142414"/>
                </a:solidFill>
                <a:latin typeface="Rasputin Light"/>
              </a:rPr>
              <a:t>Interview Question 2</a:t>
            </a:r>
          </a:p>
        </p:txBody>
      </p:sp>
      <p:sp>
        <p:nvSpPr>
          <p:cNvPr id="3" name="Freeform 3"/>
          <p:cNvSpPr/>
          <p:nvPr/>
        </p:nvSpPr>
        <p:spPr>
          <a:xfrm rot="-4421762">
            <a:off x="10097818" y="3686697"/>
            <a:ext cx="8901994" cy="10457555"/>
          </a:xfrm>
          <a:custGeom>
            <a:avLst/>
            <a:gdLst/>
            <a:ahLst/>
            <a:cxnLst/>
            <a:rect l="l" t="t" r="r" b="b"/>
            <a:pathLst>
              <a:path w="8901994" h="10457555">
                <a:moveTo>
                  <a:pt x="0" y="0"/>
                </a:moveTo>
                <a:lnTo>
                  <a:pt x="8901994" y="0"/>
                </a:lnTo>
                <a:lnTo>
                  <a:pt x="8901994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704631">
            <a:off x="14297058" y="2361332"/>
            <a:ext cx="6144834" cy="9739650"/>
          </a:xfrm>
          <a:custGeom>
            <a:avLst/>
            <a:gdLst/>
            <a:ahLst/>
            <a:cxnLst/>
            <a:rect l="l" t="t" r="r" b="b"/>
            <a:pathLst>
              <a:path w="6144834" h="9739650">
                <a:moveTo>
                  <a:pt x="0" y="0"/>
                </a:moveTo>
                <a:lnTo>
                  <a:pt x="6144833" y="0"/>
                </a:lnTo>
                <a:lnTo>
                  <a:pt x="6144833" y="9739650"/>
                </a:lnTo>
                <a:lnTo>
                  <a:pt x="0" y="97396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3616002"/>
            <a:ext cx="12349611" cy="2073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67"/>
              </a:lnSpc>
            </a:pPr>
            <a:r>
              <a:rPr lang="en-US" sz="5905">
                <a:solidFill>
                  <a:srgbClr val="142414"/>
                </a:solidFill>
                <a:latin typeface="Rasputin Light"/>
              </a:rPr>
              <a:t>Who is someone you look up to?</a:t>
            </a:r>
          </a:p>
        </p:txBody>
      </p:sp>
      <p:sp>
        <p:nvSpPr>
          <p:cNvPr id="6" name="Freeform 6"/>
          <p:cNvSpPr/>
          <p:nvPr/>
        </p:nvSpPr>
        <p:spPr>
          <a:xfrm rot="-5822765">
            <a:off x="-1597075" y="7402747"/>
            <a:ext cx="4764940" cy="4699422"/>
          </a:xfrm>
          <a:custGeom>
            <a:avLst/>
            <a:gdLst/>
            <a:ahLst/>
            <a:cxnLst/>
            <a:rect l="l" t="t" r="r" b="b"/>
            <a:pathLst>
              <a:path w="4764940" h="4699422">
                <a:moveTo>
                  <a:pt x="0" y="0"/>
                </a:moveTo>
                <a:lnTo>
                  <a:pt x="4764940" y="0"/>
                </a:lnTo>
                <a:lnTo>
                  <a:pt x="4764940" y="4699422"/>
                </a:lnTo>
                <a:lnTo>
                  <a:pt x="0" y="46994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D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09650"/>
            <a:ext cx="13179402" cy="1476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519"/>
              </a:lnSpc>
            </a:pPr>
            <a:r>
              <a:rPr lang="en-US" sz="9600">
                <a:solidFill>
                  <a:srgbClr val="142414"/>
                </a:solidFill>
                <a:latin typeface="Rasputin Light"/>
              </a:rPr>
              <a:t>Interview Question 3</a:t>
            </a:r>
          </a:p>
        </p:txBody>
      </p:sp>
      <p:sp>
        <p:nvSpPr>
          <p:cNvPr id="3" name="Freeform 3"/>
          <p:cNvSpPr/>
          <p:nvPr/>
        </p:nvSpPr>
        <p:spPr>
          <a:xfrm rot="-4421762">
            <a:off x="10097818" y="3686697"/>
            <a:ext cx="8901994" cy="10457555"/>
          </a:xfrm>
          <a:custGeom>
            <a:avLst/>
            <a:gdLst/>
            <a:ahLst/>
            <a:cxnLst/>
            <a:rect l="l" t="t" r="r" b="b"/>
            <a:pathLst>
              <a:path w="8901994" h="10457555">
                <a:moveTo>
                  <a:pt x="0" y="0"/>
                </a:moveTo>
                <a:lnTo>
                  <a:pt x="8901994" y="0"/>
                </a:lnTo>
                <a:lnTo>
                  <a:pt x="8901994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704631">
            <a:off x="14297058" y="2361332"/>
            <a:ext cx="6144834" cy="9739650"/>
          </a:xfrm>
          <a:custGeom>
            <a:avLst/>
            <a:gdLst/>
            <a:ahLst/>
            <a:cxnLst/>
            <a:rect l="l" t="t" r="r" b="b"/>
            <a:pathLst>
              <a:path w="6144834" h="9739650">
                <a:moveTo>
                  <a:pt x="0" y="0"/>
                </a:moveTo>
                <a:lnTo>
                  <a:pt x="6144833" y="0"/>
                </a:lnTo>
                <a:lnTo>
                  <a:pt x="6144833" y="9739650"/>
                </a:lnTo>
                <a:lnTo>
                  <a:pt x="0" y="97396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3169036"/>
            <a:ext cx="12349611" cy="31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67"/>
              </a:lnSpc>
            </a:pPr>
            <a:r>
              <a:rPr lang="en-US" sz="5905">
                <a:solidFill>
                  <a:srgbClr val="142414"/>
                </a:solidFill>
                <a:latin typeface="Rasputin Light"/>
              </a:rPr>
              <a:t>Name a time you have faced adversity and how you overcame it?</a:t>
            </a:r>
          </a:p>
        </p:txBody>
      </p:sp>
      <p:sp>
        <p:nvSpPr>
          <p:cNvPr id="6" name="Freeform 6"/>
          <p:cNvSpPr/>
          <p:nvPr/>
        </p:nvSpPr>
        <p:spPr>
          <a:xfrm rot="-5822765">
            <a:off x="-1597075" y="7402747"/>
            <a:ext cx="4764940" cy="4699422"/>
          </a:xfrm>
          <a:custGeom>
            <a:avLst/>
            <a:gdLst/>
            <a:ahLst/>
            <a:cxnLst/>
            <a:rect l="l" t="t" r="r" b="b"/>
            <a:pathLst>
              <a:path w="4764940" h="4699422">
                <a:moveTo>
                  <a:pt x="0" y="0"/>
                </a:moveTo>
                <a:lnTo>
                  <a:pt x="4764940" y="0"/>
                </a:lnTo>
                <a:lnTo>
                  <a:pt x="4764940" y="4699422"/>
                </a:lnTo>
                <a:lnTo>
                  <a:pt x="0" y="46994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D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72955">
            <a:off x="10751530" y="-4919548"/>
            <a:ext cx="8901994" cy="10457555"/>
          </a:xfrm>
          <a:custGeom>
            <a:avLst/>
            <a:gdLst/>
            <a:ahLst/>
            <a:cxnLst/>
            <a:rect l="l" t="t" r="r" b="b"/>
            <a:pathLst>
              <a:path w="8901994" h="10457555">
                <a:moveTo>
                  <a:pt x="0" y="0"/>
                </a:moveTo>
                <a:lnTo>
                  <a:pt x="8901993" y="0"/>
                </a:lnTo>
                <a:lnTo>
                  <a:pt x="8901993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901520">
            <a:off x="11841060" y="-3813956"/>
            <a:ext cx="10836480" cy="7395897"/>
          </a:xfrm>
          <a:custGeom>
            <a:avLst/>
            <a:gdLst/>
            <a:ahLst/>
            <a:cxnLst/>
            <a:rect l="l" t="t" r="r" b="b"/>
            <a:pathLst>
              <a:path w="10836480" h="7395897">
                <a:moveTo>
                  <a:pt x="0" y="0"/>
                </a:moveTo>
                <a:lnTo>
                  <a:pt x="10836480" y="0"/>
                </a:lnTo>
                <a:lnTo>
                  <a:pt x="10836480" y="7395898"/>
                </a:lnTo>
                <a:lnTo>
                  <a:pt x="0" y="73958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7772413">
            <a:off x="-3694394" y="6621391"/>
            <a:ext cx="6800267" cy="4641183"/>
          </a:xfrm>
          <a:custGeom>
            <a:avLst/>
            <a:gdLst/>
            <a:ahLst/>
            <a:cxnLst/>
            <a:rect l="l" t="t" r="r" b="b"/>
            <a:pathLst>
              <a:path w="6800267" h="4641183">
                <a:moveTo>
                  <a:pt x="0" y="0"/>
                </a:moveTo>
                <a:lnTo>
                  <a:pt x="6800268" y="0"/>
                </a:lnTo>
                <a:lnTo>
                  <a:pt x="6800268" y="4641183"/>
                </a:lnTo>
                <a:lnTo>
                  <a:pt x="0" y="4641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64728" y="280988"/>
            <a:ext cx="15755527" cy="1476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519"/>
              </a:lnSpc>
            </a:pPr>
            <a:r>
              <a:rPr lang="en-US" sz="9600">
                <a:solidFill>
                  <a:srgbClr val="142414"/>
                </a:solidFill>
                <a:latin typeface="Rasputin Light"/>
              </a:rPr>
              <a:t>Email Etiquette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64728" y="1595437"/>
            <a:ext cx="7407785" cy="3996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06"/>
              </a:lnSpc>
            </a:pPr>
            <a:r>
              <a:rPr lang="en-US" sz="3647" dirty="0">
                <a:solidFill>
                  <a:srgbClr val="4F674F"/>
                </a:solidFill>
                <a:latin typeface="Old Standard"/>
              </a:rPr>
              <a:t>Tone</a:t>
            </a:r>
          </a:p>
          <a:p>
            <a:pPr marL="571587" lvl="1" indent="-285794">
              <a:lnSpc>
                <a:spcPts val="3706"/>
              </a:lnSpc>
              <a:buFont typeface="Arial"/>
              <a:buChar char="•"/>
            </a:pPr>
            <a:r>
              <a:rPr lang="en-US" sz="2647" dirty="0">
                <a:solidFill>
                  <a:srgbClr val="142414"/>
                </a:solidFill>
                <a:latin typeface="Canva Sans"/>
              </a:rPr>
              <a:t>Do not email a teacher complaining about grades; instead schedule an appointment with them to discuss areas of improvement.</a:t>
            </a:r>
          </a:p>
          <a:p>
            <a:pPr marL="571587" lvl="1" indent="-285794">
              <a:lnSpc>
                <a:spcPts val="3706"/>
              </a:lnSpc>
              <a:buFont typeface="Arial"/>
              <a:buChar char="•"/>
            </a:pPr>
            <a:r>
              <a:rPr lang="en-US" sz="2647" dirty="0">
                <a:solidFill>
                  <a:srgbClr val="142414"/>
                </a:solidFill>
                <a:latin typeface="Canva Sans"/>
              </a:rPr>
              <a:t>Think about the impression your tone will leave: if you are angry, wait 24 hours</a:t>
            </a:r>
          </a:p>
          <a:p>
            <a:pPr marL="571587" lvl="1" indent="-285794">
              <a:lnSpc>
                <a:spcPts val="3706"/>
              </a:lnSpc>
              <a:buFont typeface="Arial"/>
              <a:buChar char="•"/>
            </a:pPr>
            <a:r>
              <a:rPr lang="en-US" sz="2647" dirty="0">
                <a:solidFill>
                  <a:srgbClr val="142414"/>
                </a:solidFill>
                <a:latin typeface="Canva Sans"/>
              </a:rPr>
              <a:t>Do not write in all capitals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5715084"/>
            <a:ext cx="9276390" cy="3529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10"/>
              </a:lnSpc>
            </a:pPr>
            <a:r>
              <a:rPr lang="en-US" sz="3650" dirty="0">
                <a:solidFill>
                  <a:srgbClr val="4F674F"/>
                </a:solidFill>
                <a:latin typeface="Old Standard"/>
              </a:rPr>
              <a:t>Format</a:t>
            </a:r>
          </a:p>
          <a:p>
            <a:pPr marL="572134" lvl="1" indent="-286067">
              <a:lnSpc>
                <a:spcPts val="3709"/>
              </a:lnSpc>
              <a:buFont typeface="Arial"/>
              <a:buChar char="•"/>
            </a:pPr>
            <a:r>
              <a:rPr lang="en-US" sz="2649" dirty="0">
                <a:solidFill>
                  <a:srgbClr val="000000"/>
                </a:solidFill>
                <a:latin typeface="Canva Sans"/>
              </a:rPr>
              <a:t>Be mindful of different formats: fonts, images, and characters. They may appear different on their end.</a:t>
            </a:r>
          </a:p>
          <a:p>
            <a:pPr marL="572134" lvl="1" indent="-286067">
              <a:lnSpc>
                <a:spcPts val="3709"/>
              </a:lnSpc>
              <a:buFont typeface="Arial"/>
              <a:buChar char="•"/>
            </a:pPr>
            <a:r>
              <a:rPr lang="en-US" sz="2649" dirty="0">
                <a:solidFill>
                  <a:srgbClr val="000000"/>
                </a:solidFill>
                <a:latin typeface="Canva Sans"/>
              </a:rPr>
              <a:t>Use proper structure and layout</a:t>
            </a:r>
          </a:p>
          <a:p>
            <a:pPr marL="572134" lvl="1" indent="-286067">
              <a:lnSpc>
                <a:spcPts val="3709"/>
              </a:lnSpc>
              <a:buFont typeface="Arial"/>
              <a:buChar char="•"/>
            </a:pPr>
            <a:r>
              <a:rPr lang="en-US" sz="2649" dirty="0">
                <a:solidFill>
                  <a:srgbClr val="000000"/>
                </a:solidFill>
                <a:latin typeface="Canva Sans"/>
              </a:rPr>
              <a:t>Do not write long emails and watch out for run-on sentences. Emails should be concise.</a:t>
            </a:r>
          </a:p>
          <a:p>
            <a:pPr marL="572134" lvl="1" indent="-286067">
              <a:lnSpc>
                <a:spcPts val="3709"/>
              </a:lnSpc>
              <a:buFont typeface="Arial"/>
              <a:buChar char="•"/>
            </a:pPr>
            <a:r>
              <a:rPr lang="en-US" sz="2649" dirty="0">
                <a:solidFill>
                  <a:srgbClr val="000000"/>
                </a:solidFill>
                <a:latin typeface="Canva Sans"/>
              </a:rPr>
              <a:t>Leave out the abbreviations (no texting format)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276390" y="1637412"/>
            <a:ext cx="8316814" cy="4421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10"/>
              </a:lnSpc>
            </a:pPr>
            <a:r>
              <a:rPr lang="en-US" sz="3650" dirty="0">
                <a:solidFill>
                  <a:srgbClr val="4F674F"/>
                </a:solidFill>
                <a:latin typeface="Old Standard"/>
              </a:rPr>
              <a:t>Content</a:t>
            </a:r>
          </a:p>
          <a:p>
            <a:pPr marL="572134" lvl="1" indent="-286067">
              <a:lnSpc>
                <a:spcPts val="3709"/>
              </a:lnSpc>
              <a:buFont typeface="Arial"/>
              <a:buChar char="•"/>
            </a:pPr>
            <a:r>
              <a:rPr lang="en-US" sz="2649" dirty="0">
                <a:solidFill>
                  <a:srgbClr val="000000"/>
                </a:solidFill>
                <a:latin typeface="Canva Sans"/>
              </a:rPr>
              <a:t>Always reread your emails to check for mistakes</a:t>
            </a:r>
          </a:p>
          <a:p>
            <a:pPr marL="572134" lvl="1" indent="-286067">
              <a:lnSpc>
                <a:spcPts val="3709"/>
              </a:lnSpc>
              <a:buFont typeface="Arial"/>
              <a:buChar char="•"/>
            </a:pPr>
            <a:r>
              <a:rPr lang="en-US" sz="2649" dirty="0">
                <a:solidFill>
                  <a:srgbClr val="000000"/>
                </a:solidFill>
                <a:latin typeface="Canva Sans"/>
              </a:rPr>
              <a:t>If your email gets too long, consider meeting with the person face-to-face</a:t>
            </a:r>
          </a:p>
          <a:p>
            <a:pPr marL="572134" lvl="1" indent="-286067">
              <a:lnSpc>
                <a:spcPts val="3709"/>
              </a:lnSpc>
              <a:buFont typeface="Arial"/>
              <a:buChar char="•"/>
            </a:pPr>
            <a:r>
              <a:rPr lang="en-US" sz="2649" dirty="0">
                <a:solidFill>
                  <a:srgbClr val="000000"/>
                </a:solidFill>
                <a:latin typeface="Canva Sans"/>
              </a:rPr>
              <a:t>Reference your attachments and double-check them (send them as a pdf)</a:t>
            </a:r>
          </a:p>
          <a:p>
            <a:pPr algn="ctr">
              <a:lnSpc>
                <a:spcPts val="7279"/>
              </a:lnSpc>
            </a:pPr>
            <a:endParaRPr lang="en-US" sz="2649" dirty="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968516" y="6050262"/>
            <a:ext cx="6932561" cy="2392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10"/>
              </a:lnSpc>
            </a:pPr>
            <a:r>
              <a:rPr lang="en-US" sz="3650" dirty="0">
                <a:solidFill>
                  <a:srgbClr val="4F674F"/>
                </a:solidFill>
                <a:latin typeface="Old Standard"/>
              </a:rPr>
              <a:t>Other tips</a:t>
            </a:r>
          </a:p>
          <a:p>
            <a:pPr marL="572134" lvl="1" indent="-286067">
              <a:lnSpc>
                <a:spcPts val="3709"/>
              </a:lnSpc>
              <a:buFont typeface="Arial"/>
              <a:buChar char="•"/>
            </a:pPr>
            <a:r>
              <a:rPr lang="en-US" sz="2649" dirty="0">
                <a:solidFill>
                  <a:srgbClr val="000000"/>
                </a:solidFill>
                <a:latin typeface="Canva Sans"/>
              </a:rPr>
              <a:t>Wait at least 24 hours to send a follow-up if they have not responded.</a:t>
            </a:r>
          </a:p>
          <a:p>
            <a:pPr algn="ctr">
              <a:lnSpc>
                <a:spcPts val="7279"/>
              </a:lnSpc>
            </a:pPr>
            <a:endParaRPr lang="en-US" sz="2649" dirty="0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D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8759" y="2970016"/>
            <a:ext cx="18070482" cy="6504457"/>
          </a:xfrm>
          <a:custGeom>
            <a:avLst/>
            <a:gdLst/>
            <a:ahLst/>
            <a:cxnLst/>
            <a:rect l="l" t="t" r="r" b="b"/>
            <a:pathLst>
              <a:path w="18070482" h="6504457">
                <a:moveTo>
                  <a:pt x="0" y="0"/>
                </a:moveTo>
                <a:lnTo>
                  <a:pt x="18070482" y="0"/>
                </a:lnTo>
                <a:lnTo>
                  <a:pt x="18070482" y="6504458"/>
                </a:lnTo>
                <a:lnTo>
                  <a:pt x="0" y="65044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400" b="-511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240127" y="171450"/>
            <a:ext cx="14435435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4F674F"/>
                </a:solidFill>
                <a:latin typeface="Antonio Bold"/>
              </a:rPr>
              <a:t>Understanding Parts of an Email: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745</Words>
  <Application>Microsoft Office PowerPoint</Application>
  <PresentationFormat>Custom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TT Commons Pro</vt:lpstr>
      <vt:lpstr>Arimo</vt:lpstr>
      <vt:lpstr>Canva Sans</vt:lpstr>
      <vt:lpstr>Old Standard</vt:lpstr>
      <vt:lpstr>Calibri</vt:lpstr>
      <vt:lpstr>Antonio Bold</vt:lpstr>
      <vt:lpstr>Rasputin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Everyday Adulting 101</dc:title>
  <cp:lastModifiedBy>Patel, Purvi</cp:lastModifiedBy>
  <cp:revision>2</cp:revision>
  <dcterms:created xsi:type="dcterms:W3CDTF">2006-08-16T00:00:00Z</dcterms:created>
  <dcterms:modified xsi:type="dcterms:W3CDTF">2023-09-04T17:24:12Z</dcterms:modified>
  <dc:identifier>DAFR8nZT1uM</dc:identifier>
</cp:coreProperties>
</file>