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nva Sans" panose="020B0604020202020204" charset="0"/>
      <p:regular r:id="rId13"/>
    </p:embeddedFont>
    <p:embeddedFont>
      <p:font typeface="Lovelo" panose="020B0604020202020204" charset="0"/>
      <p:regular r:id="rId14"/>
    </p:embeddedFont>
    <p:embeddedFont>
      <p:font typeface="Quicksand" panose="020B0604020202020204" charset="0"/>
      <p:regular r:id="rId15"/>
    </p:embeddedFont>
    <p:embeddedFont>
      <p:font typeface="TAN Kindred" panose="020B0604020202020204" charset="0"/>
      <p:regular r:id="rId16"/>
    </p:embeddedFont>
    <p:embeddedFont>
      <p:font typeface="TT Hoves" panose="020B0604020202020204" charset="0"/>
      <p:regular r:id="rId17"/>
    </p:embeddedFont>
    <p:embeddedFont>
      <p:font typeface="TT Hoves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3998069" y="-4002931"/>
            <a:ext cx="10280765" cy="18299097"/>
          </a:xfrm>
          <a:custGeom>
            <a:avLst/>
            <a:gdLst/>
            <a:ahLst/>
            <a:cxnLst/>
            <a:rect l="l" t="t" r="r" b="b"/>
            <a:pathLst>
              <a:path w="10280765" h="18299097">
                <a:moveTo>
                  <a:pt x="0" y="0"/>
                </a:moveTo>
                <a:lnTo>
                  <a:pt x="10280765" y="0"/>
                </a:lnTo>
                <a:lnTo>
                  <a:pt x="10280765" y="18299097"/>
                </a:lnTo>
                <a:lnTo>
                  <a:pt x="0" y="182990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312205" y="1377550"/>
            <a:ext cx="11663589" cy="7531899"/>
            <a:chOff x="0" y="0"/>
            <a:chExt cx="15551452" cy="10042532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5551452" cy="10042532"/>
              <a:chOff x="0" y="0"/>
              <a:chExt cx="4482076" cy="289435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482076" cy="2894353"/>
              </a:xfrm>
              <a:custGeom>
                <a:avLst/>
                <a:gdLst/>
                <a:ahLst/>
                <a:cxnLst/>
                <a:rect l="l" t="t" r="r" b="b"/>
                <a:pathLst>
                  <a:path w="4482076" h="2894353">
                    <a:moveTo>
                      <a:pt x="4357616" y="2894353"/>
                    </a:moveTo>
                    <a:lnTo>
                      <a:pt x="124460" y="2894353"/>
                    </a:lnTo>
                    <a:cubicBezTo>
                      <a:pt x="55880" y="2894353"/>
                      <a:pt x="0" y="2838473"/>
                      <a:pt x="0" y="276989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357616" y="0"/>
                    </a:lnTo>
                    <a:cubicBezTo>
                      <a:pt x="4426196" y="0"/>
                      <a:pt x="4482076" y="55880"/>
                      <a:pt x="4482076" y="124460"/>
                    </a:cubicBezTo>
                    <a:lnTo>
                      <a:pt x="4482076" y="2769893"/>
                    </a:lnTo>
                    <a:cubicBezTo>
                      <a:pt x="4482076" y="2838473"/>
                      <a:pt x="4426196" y="2894353"/>
                      <a:pt x="4357616" y="2894353"/>
                    </a:cubicBezTo>
                  </a:path>
                </a:pathLst>
              </a:custGeom>
              <a:solidFill>
                <a:srgbClr val="F0E7DB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990850" y="2188547"/>
              <a:ext cx="13569753" cy="59289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090"/>
                </a:lnSpc>
              </a:pPr>
              <a:r>
                <a:rPr lang="en-US" sz="7800">
                  <a:solidFill>
                    <a:srgbClr val="FE415E"/>
                  </a:solidFill>
                  <a:latin typeface="TAN Kindred"/>
                </a:rPr>
                <a:t>LEADERSHIP IN STRESSFUL TIMES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990850" y="8371538"/>
              <a:ext cx="13569753" cy="761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E415E"/>
                  </a:solidFill>
                  <a:latin typeface="TT Hoves"/>
                </a:rPr>
                <a:t>By: Payal and Sydney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4921632" y="5285632"/>
            <a:ext cx="920581" cy="920581"/>
          </a:xfrm>
          <a:custGeom>
            <a:avLst/>
            <a:gdLst/>
            <a:ahLst/>
            <a:cxnLst/>
            <a:rect l="l" t="t" r="r" b="b"/>
            <a:pathLst>
              <a:path w="920581" h="920581">
                <a:moveTo>
                  <a:pt x="0" y="0"/>
                </a:moveTo>
                <a:lnTo>
                  <a:pt x="920580" y="0"/>
                </a:lnTo>
                <a:lnTo>
                  <a:pt x="920580" y="920580"/>
                </a:lnTo>
                <a:lnTo>
                  <a:pt x="0" y="9205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445788" y="5285632"/>
            <a:ext cx="920581" cy="920581"/>
          </a:xfrm>
          <a:custGeom>
            <a:avLst/>
            <a:gdLst/>
            <a:ahLst/>
            <a:cxnLst/>
            <a:rect l="l" t="t" r="r" b="b"/>
            <a:pathLst>
              <a:path w="920581" h="920581">
                <a:moveTo>
                  <a:pt x="0" y="0"/>
                </a:moveTo>
                <a:lnTo>
                  <a:pt x="920580" y="0"/>
                </a:lnTo>
                <a:lnTo>
                  <a:pt x="920580" y="920580"/>
                </a:lnTo>
                <a:lnTo>
                  <a:pt x="0" y="9205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57858" y="488988"/>
            <a:ext cx="10172700" cy="10172700"/>
          </a:xfrm>
          <a:custGeom>
            <a:avLst/>
            <a:gdLst/>
            <a:ahLst/>
            <a:cxnLst/>
            <a:rect l="l" t="t" r="r" b="b"/>
            <a:pathLst>
              <a:path w="10172700" h="10172700">
                <a:moveTo>
                  <a:pt x="0" y="0"/>
                </a:moveTo>
                <a:lnTo>
                  <a:pt x="10172700" y="0"/>
                </a:lnTo>
                <a:lnTo>
                  <a:pt x="10172700" y="10172700"/>
                </a:lnTo>
                <a:lnTo>
                  <a:pt x="0" y="10172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5310665" y="488988"/>
            <a:ext cx="10172700" cy="10172700"/>
          </a:xfrm>
          <a:custGeom>
            <a:avLst/>
            <a:gdLst/>
            <a:ahLst/>
            <a:cxnLst/>
            <a:rect l="l" t="t" r="r" b="b"/>
            <a:pathLst>
              <a:path w="10172700" h="10172700">
                <a:moveTo>
                  <a:pt x="0" y="0"/>
                </a:moveTo>
                <a:lnTo>
                  <a:pt x="10172700" y="0"/>
                </a:lnTo>
                <a:lnTo>
                  <a:pt x="10172700" y="10172700"/>
                </a:lnTo>
                <a:lnTo>
                  <a:pt x="0" y="101727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706111" y="1588120"/>
            <a:ext cx="920581" cy="920581"/>
          </a:xfrm>
          <a:custGeom>
            <a:avLst/>
            <a:gdLst/>
            <a:ahLst/>
            <a:cxnLst/>
            <a:rect l="l" t="t" r="r" b="b"/>
            <a:pathLst>
              <a:path w="920581" h="920581">
                <a:moveTo>
                  <a:pt x="0" y="0"/>
                </a:moveTo>
                <a:lnTo>
                  <a:pt x="920581" y="0"/>
                </a:lnTo>
                <a:lnTo>
                  <a:pt x="920581" y="920581"/>
                </a:lnTo>
                <a:lnTo>
                  <a:pt x="0" y="9205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658286" y="8388012"/>
            <a:ext cx="1072878" cy="1072878"/>
          </a:xfrm>
          <a:custGeom>
            <a:avLst/>
            <a:gdLst/>
            <a:ahLst/>
            <a:cxnLst/>
            <a:rect l="l" t="t" r="r" b="b"/>
            <a:pathLst>
              <a:path w="1072878" h="1072878">
                <a:moveTo>
                  <a:pt x="0" y="0"/>
                </a:moveTo>
                <a:lnTo>
                  <a:pt x="1072879" y="0"/>
                </a:lnTo>
                <a:lnTo>
                  <a:pt x="1072879" y="1072878"/>
                </a:lnTo>
                <a:lnTo>
                  <a:pt x="0" y="10728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764998" y="1028700"/>
            <a:ext cx="10758004" cy="1891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E415E"/>
                </a:solidFill>
                <a:latin typeface="TAN Kindred"/>
              </a:rPr>
              <a:t>LET'S PLAY A GAME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028935" y="3931982"/>
            <a:ext cx="10230130" cy="2597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000000"/>
                </a:solidFill>
                <a:latin typeface="Quicksand"/>
              </a:rPr>
              <a:t>Get in groups of 12-13 and once you are ready come get a Task list from the front.  </a:t>
            </a:r>
          </a:p>
          <a:p>
            <a:pPr algn="ctr">
              <a:lnSpc>
                <a:spcPts val="4759"/>
              </a:lnSpc>
            </a:pPr>
            <a:endParaRPr lang="en-US" sz="3799">
              <a:solidFill>
                <a:srgbClr val="000000"/>
              </a:solidFill>
              <a:latin typeface="Quicksand"/>
            </a:endParaRPr>
          </a:p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8B0000"/>
                </a:solidFill>
                <a:latin typeface="Lovelo"/>
              </a:rPr>
              <a:t>HAVE FUN!!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24180" y="1181100"/>
            <a:ext cx="10144441" cy="1780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E415E"/>
                </a:solidFill>
                <a:latin typeface="TAN Kindred"/>
              </a:rPr>
              <a:t>GROUP ANALYSIS!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2266" y="4305381"/>
            <a:ext cx="18145734" cy="4974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7"/>
              </a:lnSpc>
            </a:pPr>
            <a:r>
              <a:rPr lang="en-US" sz="3998" dirty="0">
                <a:solidFill>
                  <a:srgbClr val="FFFFFF"/>
                </a:solidFill>
                <a:latin typeface="TT Hoves Bold"/>
              </a:rPr>
              <a:t>After going through the activity and completing the tasks, discuss the following:</a:t>
            </a:r>
          </a:p>
          <a:p>
            <a:pPr marL="863258" lvl="1" indent="-431629">
              <a:lnSpc>
                <a:spcPts val="5597"/>
              </a:lnSpc>
              <a:buFont typeface="Arial"/>
              <a:buChar char="•"/>
            </a:pPr>
            <a:r>
              <a:rPr lang="en-US" sz="3998" dirty="0">
                <a:solidFill>
                  <a:srgbClr val="FFFFFF"/>
                </a:solidFill>
                <a:latin typeface="TT Hoves Bold"/>
              </a:rPr>
              <a:t>What are some emotions that everyone was feeling during the stress? </a:t>
            </a:r>
          </a:p>
          <a:p>
            <a:pPr marL="863258" lvl="1" indent="-431629">
              <a:lnSpc>
                <a:spcPts val="5597"/>
              </a:lnSpc>
              <a:buFont typeface="Arial"/>
              <a:buChar char="•"/>
            </a:pPr>
            <a:r>
              <a:rPr lang="en-US" sz="3998" dirty="0">
                <a:solidFill>
                  <a:srgbClr val="FFFFFF"/>
                </a:solidFill>
                <a:latin typeface="TT Hoves Bold"/>
              </a:rPr>
              <a:t>What was the most challenging part of the overall activity?</a:t>
            </a:r>
          </a:p>
          <a:p>
            <a:pPr marL="863258" lvl="1" indent="-431629">
              <a:lnSpc>
                <a:spcPts val="5597"/>
              </a:lnSpc>
              <a:buFont typeface="Arial"/>
              <a:buChar char="•"/>
            </a:pPr>
            <a:r>
              <a:rPr lang="en-US" sz="3998" dirty="0">
                <a:solidFill>
                  <a:srgbClr val="FFFFFF"/>
                </a:solidFill>
                <a:latin typeface="TT Hoves Bold"/>
              </a:rPr>
              <a:t>Did your group have a plan of action in place to get everything done?</a:t>
            </a:r>
          </a:p>
          <a:p>
            <a:pPr marL="863258" lvl="1" indent="-431629">
              <a:lnSpc>
                <a:spcPts val="5597"/>
              </a:lnSpc>
              <a:buFont typeface="Arial"/>
              <a:buChar char="•"/>
            </a:pPr>
            <a:r>
              <a:rPr lang="en-US" sz="3998" dirty="0">
                <a:solidFill>
                  <a:srgbClr val="FFFFFF"/>
                </a:solidFill>
                <a:latin typeface="TT Hoves Bold"/>
              </a:rPr>
              <a:t>Be honest: was your group successful in completing the challenge?</a:t>
            </a:r>
          </a:p>
          <a:p>
            <a:pPr marL="863258" lvl="1" indent="-431629">
              <a:lnSpc>
                <a:spcPts val="5597"/>
              </a:lnSpc>
              <a:spcBef>
                <a:spcPct val="0"/>
              </a:spcBef>
              <a:buFont typeface="Arial"/>
              <a:buChar char="•"/>
            </a:pPr>
            <a:r>
              <a:rPr lang="en-US" sz="3998" dirty="0">
                <a:solidFill>
                  <a:srgbClr val="FFFFFF"/>
                </a:solidFill>
                <a:latin typeface="TT Hoves Bold"/>
              </a:rPr>
              <a:t>What is something you would have done differently looking back?</a:t>
            </a:r>
          </a:p>
        </p:txBody>
      </p:sp>
      <p:sp>
        <p:nvSpPr>
          <p:cNvPr id="4" name="Freeform 4"/>
          <p:cNvSpPr/>
          <p:nvPr/>
        </p:nvSpPr>
        <p:spPr>
          <a:xfrm>
            <a:off x="2706111" y="1588120"/>
            <a:ext cx="920581" cy="920581"/>
          </a:xfrm>
          <a:custGeom>
            <a:avLst/>
            <a:gdLst/>
            <a:ahLst/>
            <a:cxnLst/>
            <a:rect l="l" t="t" r="r" b="b"/>
            <a:pathLst>
              <a:path w="920581" h="920581">
                <a:moveTo>
                  <a:pt x="0" y="0"/>
                </a:moveTo>
                <a:lnTo>
                  <a:pt x="920581" y="0"/>
                </a:lnTo>
                <a:lnTo>
                  <a:pt x="920581" y="920581"/>
                </a:lnTo>
                <a:lnTo>
                  <a:pt x="0" y="9205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968695" y="1611086"/>
            <a:ext cx="920581" cy="920581"/>
          </a:xfrm>
          <a:custGeom>
            <a:avLst/>
            <a:gdLst/>
            <a:ahLst/>
            <a:cxnLst/>
            <a:rect l="l" t="t" r="r" b="b"/>
            <a:pathLst>
              <a:path w="920581" h="920581">
                <a:moveTo>
                  <a:pt x="0" y="0"/>
                </a:moveTo>
                <a:lnTo>
                  <a:pt x="920581" y="0"/>
                </a:lnTo>
                <a:lnTo>
                  <a:pt x="920581" y="920581"/>
                </a:lnTo>
                <a:lnTo>
                  <a:pt x="0" y="9205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B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9422" y="413311"/>
            <a:ext cx="17489156" cy="9460379"/>
            <a:chOff x="0" y="0"/>
            <a:chExt cx="6720720" cy="36354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720721" cy="3635428"/>
            </a:xfrm>
            <a:custGeom>
              <a:avLst/>
              <a:gdLst/>
              <a:ahLst/>
              <a:cxnLst/>
              <a:rect l="l" t="t" r="r" b="b"/>
              <a:pathLst>
                <a:path w="6720721" h="3635428">
                  <a:moveTo>
                    <a:pt x="6596260" y="3635428"/>
                  </a:moveTo>
                  <a:lnTo>
                    <a:pt x="124460" y="3635428"/>
                  </a:lnTo>
                  <a:cubicBezTo>
                    <a:pt x="55880" y="3635428"/>
                    <a:pt x="0" y="3579548"/>
                    <a:pt x="0" y="351096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596260" y="0"/>
                  </a:lnTo>
                  <a:cubicBezTo>
                    <a:pt x="6664840" y="0"/>
                    <a:pt x="6720721" y="55880"/>
                    <a:pt x="6720721" y="124460"/>
                  </a:cubicBezTo>
                  <a:lnTo>
                    <a:pt x="6720721" y="3510968"/>
                  </a:lnTo>
                  <a:cubicBezTo>
                    <a:pt x="6720721" y="3579548"/>
                    <a:pt x="6664840" y="3635428"/>
                    <a:pt x="6596260" y="3635428"/>
                  </a:cubicBezTo>
                </a:path>
              </a:pathLst>
            </a:custGeom>
            <a:solidFill>
              <a:srgbClr val="F0E7DB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23114" y="3953725"/>
            <a:ext cx="793427" cy="787322"/>
            <a:chOff x="0" y="0"/>
            <a:chExt cx="885043" cy="8782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85043" cy="878233"/>
            </a:xfrm>
            <a:custGeom>
              <a:avLst/>
              <a:gdLst/>
              <a:ahLst/>
              <a:cxnLst/>
              <a:rect l="l" t="t" r="r" b="b"/>
              <a:pathLst>
                <a:path w="885043" h="878233">
                  <a:moveTo>
                    <a:pt x="442521" y="0"/>
                  </a:moveTo>
                  <a:cubicBezTo>
                    <a:pt x="198124" y="0"/>
                    <a:pt x="0" y="196599"/>
                    <a:pt x="0" y="439116"/>
                  </a:cubicBezTo>
                  <a:cubicBezTo>
                    <a:pt x="0" y="681634"/>
                    <a:pt x="198124" y="878233"/>
                    <a:pt x="442521" y="878233"/>
                  </a:cubicBezTo>
                  <a:cubicBezTo>
                    <a:pt x="686919" y="878233"/>
                    <a:pt x="885043" y="681634"/>
                    <a:pt x="885043" y="439116"/>
                  </a:cubicBezTo>
                  <a:cubicBezTo>
                    <a:pt x="885043" y="196599"/>
                    <a:pt x="686919" y="0"/>
                    <a:pt x="442521" y="0"/>
                  </a:cubicBezTo>
                </a:path>
              </a:pathLst>
            </a:custGeom>
            <a:solidFill>
              <a:srgbClr val="FFD50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TT Hoves"/>
                </a:rPr>
                <a:t>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23114" y="5673882"/>
            <a:ext cx="793427" cy="787322"/>
            <a:chOff x="0" y="0"/>
            <a:chExt cx="885043" cy="8782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85043" cy="878233"/>
            </a:xfrm>
            <a:custGeom>
              <a:avLst/>
              <a:gdLst/>
              <a:ahLst/>
              <a:cxnLst/>
              <a:rect l="l" t="t" r="r" b="b"/>
              <a:pathLst>
                <a:path w="885043" h="878233">
                  <a:moveTo>
                    <a:pt x="442521" y="0"/>
                  </a:moveTo>
                  <a:cubicBezTo>
                    <a:pt x="198124" y="0"/>
                    <a:pt x="0" y="196599"/>
                    <a:pt x="0" y="439116"/>
                  </a:cubicBezTo>
                  <a:cubicBezTo>
                    <a:pt x="0" y="681634"/>
                    <a:pt x="198124" y="878233"/>
                    <a:pt x="442521" y="878233"/>
                  </a:cubicBezTo>
                  <a:cubicBezTo>
                    <a:pt x="686919" y="878233"/>
                    <a:pt x="885043" y="681634"/>
                    <a:pt x="885043" y="439116"/>
                  </a:cubicBezTo>
                  <a:cubicBezTo>
                    <a:pt x="885043" y="196599"/>
                    <a:pt x="686919" y="0"/>
                    <a:pt x="442521" y="0"/>
                  </a:cubicBezTo>
                </a:path>
              </a:pathLst>
            </a:custGeom>
            <a:solidFill>
              <a:srgbClr val="FFD50D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TT Hoves"/>
                </a:rPr>
                <a:t>3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15522672" y="7507784"/>
            <a:ext cx="4731812" cy="4731812"/>
          </a:xfrm>
          <a:custGeom>
            <a:avLst/>
            <a:gdLst/>
            <a:ahLst/>
            <a:cxnLst/>
            <a:rect l="l" t="t" r="r" b="b"/>
            <a:pathLst>
              <a:path w="4731812" h="4731812">
                <a:moveTo>
                  <a:pt x="0" y="0"/>
                </a:moveTo>
                <a:lnTo>
                  <a:pt x="4731812" y="0"/>
                </a:lnTo>
                <a:lnTo>
                  <a:pt x="4731812" y="4731811"/>
                </a:lnTo>
                <a:lnTo>
                  <a:pt x="0" y="4731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923114" y="7394654"/>
            <a:ext cx="793427" cy="787322"/>
            <a:chOff x="0" y="0"/>
            <a:chExt cx="885043" cy="8782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85043" cy="878233"/>
            </a:xfrm>
            <a:custGeom>
              <a:avLst/>
              <a:gdLst/>
              <a:ahLst/>
              <a:cxnLst/>
              <a:rect l="l" t="t" r="r" b="b"/>
              <a:pathLst>
                <a:path w="885043" h="878233">
                  <a:moveTo>
                    <a:pt x="442521" y="0"/>
                  </a:moveTo>
                  <a:cubicBezTo>
                    <a:pt x="198124" y="0"/>
                    <a:pt x="0" y="196599"/>
                    <a:pt x="0" y="439116"/>
                  </a:cubicBezTo>
                  <a:cubicBezTo>
                    <a:pt x="0" y="681634"/>
                    <a:pt x="198124" y="878233"/>
                    <a:pt x="442521" y="878233"/>
                  </a:cubicBezTo>
                  <a:cubicBezTo>
                    <a:pt x="686919" y="878233"/>
                    <a:pt x="885043" y="681634"/>
                    <a:pt x="885043" y="439116"/>
                  </a:cubicBezTo>
                  <a:cubicBezTo>
                    <a:pt x="885043" y="196599"/>
                    <a:pt x="686919" y="0"/>
                    <a:pt x="442521" y="0"/>
                  </a:cubicBezTo>
                </a:path>
              </a:pathLst>
            </a:custGeom>
            <a:solidFill>
              <a:srgbClr val="FFD50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TT Hoves"/>
                </a:rPr>
                <a:t>4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23114" y="2646655"/>
            <a:ext cx="793427" cy="787322"/>
            <a:chOff x="0" y="0"/>
            <a:chExt cx="885043" cy="87823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85043" cy="878233"/>
            </a:xfrm>
            <a:custGeom>
              <a:avLst/>
              <a:gdLst/>
              <a:ahLst/>
              <a:cxnLst/>
              <a:rect l="l" t="t" r="r" b="b"/>
              <a:pathLst>
                <a:path w="885043" h="878233">
                  <a:moveTo>
                    <a:pt x="442521" y="0"/>
                  </a:moveTo>
                  <a:cubicBezTo>
                    <a:pt x="198124" y="0"/>
                    <a:pt x="0" y="196599"/>
                    <a:pt x="0" y="439116"/>
                  </a:cubicBezTo>
                  <a:cubicBezTo>
                    <a:pt x="0" y="681634"/>
                    <a:pt x="198124" y="878233"/>
                    <a:pt x="442521" y="878233"/>
                  </a:cubicBezTo>
                  <a:cubicBezTo>
                    <a:pt x="686919" y="878233"/>
                    <a:pt x="885043" y="681634"/>
                    <a:pt x="885043" y="439116"/>
                  </a:cubicBezTo>
                  <a:cubicBezTo>
                    <a:pt x="885043" y="196599"/>
                    <a:pt x="686919" y="0"/>
                    <a:pt x="442521" y="0"/>
                  </a:cubicBezTo>
                </a:path>
              </a:pathLst>
            </a:custGeom>
            <a:solidFill>
              <a:srgbClr val="FFD50D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TT Hoves"/>
                </a:rPr>
                <a:t>1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2164962" y="2412579"/>
            <a:ext cx="6526289" cy="1541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TT Hoves"/>
              </a:rPr>
              <a:t>When under stressful situations we do not want to panic because that will only lead to havoc. </a:t>
            </a:r>
          </a:p>
        </p:txBody>
      </p:sp>
      <p:sp>
        <p:nvSpPr>
          <p:cNvPr id="18" name="Freeform 18"/>
          <p:cNvSpPr/>
          <p:nvPr/>
        </p:nvSpPr>
        <p:spPr>
          <a:xfrm>
            <a:off x="-1966484" y="-1940300"/>
            <a:ext cx="4731812" cy="4731812"/>
          </a:xfrm>
          <a:custGeom>
            <a:avLst/>
            <a:gdLst/>
            <a:ahLst/>
            <a:cxnLst/>
            <a:rect l="l" t="t" r="r" b="b"/>
            <a:pathLst>
              <a:path w="4731812" h="4731812">
                <a:moveTo>
                  <a:pt x="0" y="0"/>
                </a:moveTo>
                <a:lnTo>
                  <a:pt x="4731812" y="0"/>
                </a:lnTo>
                <a:lnTo>
                  <a:pt x="4731812" y="4731811"/>
                </a:lnTo>
                <a:lnTo>
                  <a:pt x="0" y="4731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8911116" y="3221252"/>
            <a:ext cx="8604051" cy="5365272"/>
          </a:xfrm>
          <a:custGeom>
            <a:avLst/>
            <a:gdLst/>
            <a:ahLst/>
            <a:cxnLst/>
            <a:rect l="l" t="t" r="r" b="b"/>
            <a:pathLst>
              <a:path w="8604051" h="5365272">
                <a:moveTo>
                  <a:pt x="0" y="0"/>
                </a:moveTo>
                <a:lnTo>
                  <a:pt x="8604051" y="0"/>
                </a:lnTo>
                <a:lnTo>
                  <a:pt x="8604051" y="5365272"/>
                </a:lnTo>
                <a:lnTo>
                  <a:pt x="0" y="53652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682" r="-365"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275549" y="675537"/>
            <a:ext cx="11736903" cy="1790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80"/>
              </a:lnSpc>
            </a:pPr>
            <a:r>
              <a:rPr lang="en-US" sz="5900">
                <a:solidFill>
                  <a:srgbClr val="FE415E"/>
                </a:solidFill>
                <a:latin typeface="TAN Kindred"/>
              </a:rPr>
              <a:t>WHAT DID WE LEARN?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164962" y="4032555"/>
            <a:ext cx="6526289" cy="1541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TT Hoves"/>
              </a:rPr>
              <a:t>Delegate tasks based on skill set so that the team is able to work efficiently based under restrictions.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164962" y="5652531"/>
            <a:ext cx="6526289" cy="1541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TT Hoves"/>
              </a:rPr>
              <a:t>Communicate with each other (and other teams) so that everyone stays on the same page and there is no confusion.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164962" y="7426961"/>
            <a:ext cx="6979038" cy="1462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TT Hoves"/>
              </a:rPr>
              <a:t>Usually, somebody takes on the role of the leader because they want to look over everyone and keep the team together.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25574" y="-4025574"/>
            <a:ext cx="10322841" cy="18373989"/>
          </a:xfrm>
          <a:custGeom>
            <a:avLst/>
            <a:gdLst/>
            <a:ahLst/>
            <a:cxnLst/>
            <a:rect l="l" t="t" r="r" b="b"/>
            <a:pathLst>
              <a:path w="10322841" h="18373989">
                <a:moveTo>
                  <a:pt x="0" y="0"/>
                </a:moveTo>
                <a:lnTo>
                  <a:pt x="10322841" y="0"/>
                </a:lnTo>
                <a:lnTo>
                  <a:pt x="10322841" y="18373989"/>
                </a:lnTo>
                <a:lnTo>
                  <a:pt x="0" y="183739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99422" y="1300191"/>
            <a:ext cx="17489156" cy="7686619"/>
            <a:chOff x="0" y="0"/>
            <a:chExt cx="6720720" cy="295380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720721" cy="2953808"/>
            </a:xfrm>
            <a:custGeom>
              <a:avLst/>
              <a:gdLst/>
              <a:ahLst/>
              <a:cxnLst/>
              <a:rect l="l" t="t" r="r" b="b"/>
              <a:pathLst>
                <a:path w="6720721" h="2953808">
                  <a:moveTo>
                    <a:pt x="6596260" y="2953808"/>
                  </a:moveTo>
                  <a:lnTo>
                    <a:pt x="124460" y="2953808"/>
                  </a:lnTo>
                  <a:cubicBezTo>
                    <a:pt x="55880" y="2953808"/>
                    <a:pt x="0" y="2897928"/>
                    <a:pt x="0" y="282934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596260" y="0"/>
                  </a:lnTo>
                  <a:cubicBezTo>
                    <a:pt x="6664840" y="0"/>
                    <a:pt x="6720721" y="55880"/>
                    <a:pt x="6720721" y="124460"/>
                  </a:cubicBezTo>
                  <a:lnTo>
                    <a:pt x="6720721" y="2829348"/>
                  </a:lnTo>
                  <a:cubicBezTo>
                    <a:pt x="6720721" y="2897928"/>
                    <a:pt x="6664840" y="2953808"/>
                    <a:pt x="6596260" y="2953808"/>
                  </a:cubicBezTo>
                </a:path>
              </a:pathLst>
            </a:custGeom>
            <a:solidFill>
              <a:srgbClr val="F0E7DB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38513" y="2133082"/>
            <a:ext cx="16230600" cy="1594212"/>
            <a:chOff x="0" y="0"/>
            <a:chExt cx="21640800" cy="2125617"/>
          </a:xfrm>
        </p:grpSpPr>
        <p:sp>
          <p:nvSpPr>
            <p:cNvPr id="6" name="TextBox 6"/>
            <p:cNvSpPr txBox="1"/>
            <p:nvPr/>
          </p:nvSpPr>
          <p:spPr>
            <a:xfrm>
              <a:off x="0" y="0"/>
              <a:ext cx="21640800" cy="1219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FE415E"/>
                  </a:solidFill>
                  <a:latin typeface="TAN Kindred"/>
                </a:rPr>
                <a:t>Tips to lead effectively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534432"/>
              <a:ext cx="21640800" cy="5911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8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155121" y="3164605"/>
            <a:ext cx="15977758" cy="6409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601" lvl="1" indent="-431801">
              <a:lnSpc>
                <a:spcPts val="5600"/>
              </a:lnSpc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Canva Sans"/>
              </a:rPr>
              <a:t>Take some time to create a plan and delegate tasks. KEY TO SUCCESS.</a:t>
            </a:r>
          </a:p>
          <a:p>
            <a:pPr marL="863601" lvl="1" indent="-431801">
              <a:lnSpc>
                <a:spcPts val="5600"/>
              </a:lnSpc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Canva Sans"/>
              </a:rPr>
              <a:t>Do not ignore the small problems and little details.</a:t>
            </a:r>
          </a:p>
          <a:p>
            <a:pPr marL="863601" lvl="1" indent="-431801">
              <a:lnSpc>
                <a:spcPts val="5600"/>
              </a:lnSpc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Canva Sans"/>
              </a:rPr>
              <a:t>Be transparent with each other and share you skill sets so the team is able to function effectively.</a:t>
            </a:r>
          </a:p>
          <a:p>
            <a:pPr marL="863601" lvl="1" indent="-431801">
              <a:lnSpc>
                <a:spcPts val="5600"/>
              </a:lnSpc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Canva Sans"/>
              </a:rPr>
              <a:t>Keep Communication open.</a:t>
            </a:r>
          </a:p>
          <a:p>
            <a:pPr marL="863601" lvl="1" indent="-431801">
              <a:lnSpc>
                <a:spcPts val="5600"/>
              </a:lnSpc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Canva Sans"/>
              </a:rPr>
              <a:t>Motivate each others by cheering for your teammates and be ready to be flexible if something doesn't go according to plan. </a:t>
            </a:r>
          </a:p>
          <a:p>
            <a:pPr algn="ctr">
              <a:lnSpc>
                <a:spcPts val="6016"/>
              </a:lnSpc>
            </a:pPr>
            <a:endParaRPr lang="en-US" sz="4000" dirty="0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25574" y="-4025574"/>
            <a:ext cx="10322841" cy="18373989"/>
          </a:xfrm>
          <a:custGeom>
            <a:avLst/>
            <a:gdLst/>
            <a:ahLst/>
            <a:cxnLst/>
            <a:rect l="l" t="t" r="r" b="b"/>
            <a:pathLst>
              <a:path w="10322841" h="18373989">
                <a:moveTo>
                  <a:pt x="0" y="0"/>
                </a:moveTo>
                <a:lnTo>
                  <a:pt x="10322841" y="0"/>
                </a:lnTo>
                <a:lnTo>
                  <a:pt x="10322841" y="18373989"/>
                </a:lnTo>
                <a:lnTo>
                  <a:pt x="0" y="183739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99422" y="1300191"/>
            <a:ext cx="17489156" cy="7686619"/>
            <a:chOff x="0" y="0"/>
            <a:chExt cx="6720720" cy="295380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720721" cy="2953808"/>
            </a:xfrm>
            <a:custGeom>
              <a:avLst/>
              <a:gdLst/>
              <a:ahLst/>
              <a:cxnLst/>
              <a:rect l="l" t="t" r="r" b="b"/>
              <a:pathLst>
                <a:path w="6720721" h="2953808">
                  <a:moveTo>
                    <a:pt x="6596260" y="2953808"/>
                  </a:moveTo>
                  <a:lnTo>
                    <a:pt x="124460" y="2953808"/>
                  </a:lnTo>
                  <a:cubicBezTo>
                    <a:pt x="55880" y="2953808"/>
                    <a:pt x="0" y="2897928"/>
                    <a:pt x="0" y="282934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596260" y="0"/>
                  </a:lnTo>
                  <a:cubicBezTo>
                    <a:pt x="6664840" y="0"/>
                    <a:pt x="6720721" y="55880"/>
                    <a:pt x="6720721" y="124460"/>
                  </a:cubicBezTo>
                  <a:lnTo>
                    <a:pt x="6720721" y="2829348"/>
                  </a:lnTo>
                  <a:cubicBezTo>
                    <a:pt x="6720721" y="2897928"/>
                    <a:pt x="6664840" y="2953808"/>
                    <a:pt x="6596260" y="2953808"/>
                  </a:cubicBezTo>
                </a:path>
              </a:pathLst>
            </a:custGeom>
            <a:solidFill>
              <a:srgbClr val="F0E7DB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38513" y="2133082"/>
            <a:ext cx="16230600" cy="1594212"/>
            <a:chOff x="0" y="0"/>
            <a:chExt cx="21640800" cy="2125617"/>
          </a:xfrm>
        </p:grpSpPr>
        <p:sp>
          <p:nvSpPr>
            <p:cNvPr id="6" name="TextBox 6"/>
            <p:cNvSpPr txBox="1"/>
            <p:nvPr/>
          </p:nvSpPr>
          <p:spPr>
            <a:xfrm>
              <a:off x="0" y="0"/>
              <a:ext cx="21640800" cy="1219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FE415E"/>
                  </a:solidFill>
                  <a:latin typeface="TAN Kindred"/>
                </a:rPr>
                <a:t>Tips to lead effectively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534432"/>
              <a:ext cx="21640800" cy="5911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8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40852" y="2825413"/>
            <a:ext cx="17492285" cy="5290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69"/>
              </a:lnSpc>
            </a:pPr>
            <a:endParaRPr dirty="0"/>
          </a:p>
          <a:p>
            <a:pPr marL="797225" lvl="1" indent="-398613">
              <a:lnSpc>
                <a:spcPts val="5169"/>
              </a:lnSpc>
              <a:buFont typeface="Arial"/>
              <a:buChar char="•"/>
            </a:pPr>
            <a:r>
              <a:rPr lang="en-US" sz="3692" dirty="0">
                <a:solidFill>
                  <a:srgbClr val="000000"/>
                </a:solidFill>
                <a:latin typeface="Canva Sans"/>
              </a:rPr>
              <a:t>Lead by example (just because you are the leader does not mean you do not have to do anything).</a:t>
            </a:r>
          </a:p>
          <a:p>
            <a:pPr marL="797225" lvl="1" indent="-398613">
              <a:lnSpc>
                <a:spcPts val="5169"/>
              </a:lnSpc>
              <a:buFont typeface="Arial"/>
              <a:buChar char="•"/>
            </a:pPr>
            <a:r>
              <a:rPr lang="en-US" sz="3692" dirty="0">
                <a:solidFill>
                  <a:srgbClr val="000000"/>
                </a:solidFill>
                <a:latin typeface="Canva Sans"/>
              </a:rPr>
              <a:t>Fix what you can control and leave the rest because nothing is perfect.</a:t>
            </a:r>
          </a:p>
          <a:p>
            <a:pPr marL="797225" lvl="1" indent="-398613">
              <a:lnSpc>
                <a:spcPts val="5169"/>
              </a:lnSpc>
              <a:buFont typeface="Arial"/>
              <a:buChar char="•"/>
            </a:pPr>
            <a:r>
              <a:rPr lang="en-US" sz="3692" dirty="0">
                <a:solidFill>
                  <a:srgbClr val="000000"/>
                </a:solidFill>
                <a:latin typeface="Canva Sans"/>
              </a:rPr>
              <a:t>Be fair with everyone</a:t>
            </a:r>
          </a:p>
          <a:p>
            <a:pPr marL="797225" lvl="1" indent="-398613">
              <a:lnSpc>
                <a:spcPts val="5169"/>
              </a:lnSpc>
              <a:buFont typeface="Arial"/>
              <a:buChar char="•"/>
            </a:pPr>
            <a:r>
              <a:rPr lang="en-US" sz="3692" dirty="0">
                <a:solidFill>
                  <a:srgbClr val="000000"/>
                </a:solidFill>
                <a:latin typeface="Canva Sans"/>
              </a:rPr>
              <a:t>Cater your leadership styles to the crowd</a:t>
            </a:r>
          </a:p>
          <a:p>
            <a:pPr marL="797225" lvl="1" indent="-398613">
              <a:lnSpc>
                <a:spcPts val="5169"/>
              </a:lnSpc>
              <a:buFont typeface="Arial"/>
              <a:buChar char="•"/>
            </a:pPr>
            <a:r>
              <a:rPr lang="en-US" sz="3692" dirty="0">
                <a:solidFill>
                  <a:srgbClr val="000000"/>
                </a:solidFill>
                <a:latin typeface="Canva Sans"/>
              </a:rPr>
              <a:t>Pass on the leadership torch (relate it back to act. and how once leader left, someone else had to take control)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B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3998069" y="-4002931"/>
            <a:ext cx="10280765" cy="18299097"/>
          </a:xfrm>
          <a:custGeom>
            <a:avLst/>
            <a:gdLst/>
            <a:ahLst/>
            <a:cxnLst/>
            <a:rect l="l" t="t" r="r" b="b"/>
            <a:pathLst>
              <a:path w="10280765" h="18299097">
                <a:moveTo>
                  <a:pt x="0" y="0"/>
                </a:moveTo>
                <a:lnTo>
                  <a:pt x="10280765" y="0"/>
                </a:lnTo>
                <a:lnTo>
                  <a:pt x="10280765" y="18299097"/>
                </a:lnTo>
                <a:lnTo>
                  <a:pt x="0" y="182990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312205" y="1655372"/>
            <a:ext cx="11663589" cy="6976257"/>
            <a:chOff x="0" y="0"/>
            <a:chExt cx="15551452" cy="9301676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5551452" cy="9301676"/>
              <a:chOff x="0" y="0"/>
              <a:chExt cx="4482076" cy="2680831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482076" cy="2680831"/>
              </a:xfrm>
              <a:custGeom>
                <a:avLst/>
                <a:gdLst/>
                <a:ahLst/>
                <a:cxnLst/>
                <a:rect l="l" t="t" r="r" b="b"/>
                <a:pathLst>
                  <a:path w="4482076" h="2680831">
                    <a:moveTo>
                      <a:pt x="4357616" y="2680831"/>
                    </a:moveTo>
                    <a:lnTo>
                      <a:pt x="124460" y="2680831"/>
                    </a:lnTo>
                    <a:cubicBezTo>
                      <a:pt x="55880" y="2680831"/>
                      <a:pt x="0" y="2624951"/>
                      <a:pt x="0" y="255637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357616" y="0"/>
                    </a:lnTo>
                    <a:cubicBezTo>
                      <a:pt x="4426196" y="0"/>
                      <a:pt x="4482076" y="55880"/>
                      <a:pt x="4482076" y="124460"/>
                    </a:cubicBezTo>
                    <a:lnTo>
                      <a:pt x="4482076" y="2556371"/>
                    </a:lnTo>
                    <a:cubicBezTo>
                      <a:pt x="4482076" y="2624951"/>
                      <a:pt x="4426196" y="2680831"/>
                      <a:pt x="4357616" y="2680831"/>
                    </a:cubicBezTo>
                  </a:path>
                </a:pathLst>
              </a:custGeom>
              <a:solidFill>
                <a:srgbClr val="F0E7DB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990850" y="2217122"/>
              <a:ext cx="13569753" cy="51595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540"/>
                </a:lnSpc>
              </a:pPr>
              <a:r>
                <a:rPr lang="en-US" sz="6800">
                  <a:solidFill>
                    <a:srgbClr val="FE415E"/>
                  </a:solidFill>
                  <a:latin typeface="TAN Kindred"/>
                </a:rPr>
                <a:t>THANK YOU GUYS FOR PARTICIPATING!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990850" y="7630718"/>
              <a:ext cx="13569753" cy="7611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E415E"/>
                  </a:solidFill>
                  <a:latin typeface="TT Hoves"/>
                </a:rPr>
                <a:t>We hope you guys learned something new!!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368</Words>
  <Application>Microsoft Office PowerPoint</Application>
  <PresentationFormat>Custom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Quicksand</vt:lpstr>
      <vt:lpstr>TT Hoves Bold</vt:lpstr>
      <vt:lpstr>Lovelo</vt:lpstr>
      <vt:lpstr>Canva Sans</vt:lpstr>
      <vt:lpstr>Calibri</vt:lpstr>
      <vt:lpstr>TAN Kindred</vt:lpstr>
      <vt:lpstr>TT Hoves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Leadership in stressful times</dc:title>
  <cp:lastModifiedBy>Patel, Purvi</cp:lastModifiedBy>
  <cp:revision>2</cp:revision>
  <dcterms:created xsi:type="dcterms:W3CDTF">2006-08-16T00:00:00Z</dcterms:created>
  <dcterms:modified xsi:type="dcterms:W3CDTF">2023-09-04T17:19:16Z</dcterms:modified>
  <dc:identifier>DAFPbF9em48</dc:identifier>
</cp:coreProperties>
</file>